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catégories de cause, une règle d’arrêt pour les cinq pourquoi, et pourquoi « il faut former le personnel » est la réponse que l’on écrit quand personne n’a cherché. Testez la cause sur les données avant de l’inscrire au rapport.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ce stade vous avez des constats. Le rapportage s’est effondré à 29 % en août. Une école a sous-déclaré sa présence de 42 %. Une équipe d’enquête arrondit les tailles au demi-centimètre. Vingt-quatre pour cent des âges sont des années entières. Chacun est un </a:t>
            </a:r>
            <a:r>
              <a:rPr i="1"/>
              <a:t>quoi</a:t>
            </a:r>
            <a:r>
              <a:rPr/>
              <a:t>. Aucun n’est un </a:t>
            </a:r>
            <a:r>
              <a:rPr i="1"/>
              <a:t>pourquoi</a:t>
            </a:r>
            <a:r>
              <a:rPr/>
              <a:t>, et un plan d’action corrective rédigé face à un </a:t>
            </a:r>
            <a:r>
              <a:rPr i="1"/>
              <a:t>quoi</a:t>
            </a:r>
            <a:r>
              <a:rPr/>
              <a:t> produit la phrase qui figure dans la plupart des rapports d’évaluation de ce secteur. Cette phrase s’écrit quand personne n’a cherché de cause. Elle est infalsifiable, elle est coûteuse, et elle ne changera rien au taux de rapportage d’août, parce que rien dans le mois d’août n’a été causé par un personnel ignorant son métier.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toute cause de qualité des données dans les données de programme de routine relève de l’une de cinq catégories. Nommer celle où vous êtes désigne qui doit corriger.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remarques sur ce tableau, et les deux reviennent à chaque évaluation. La définition est la plus grande catégorie et la moins soupçonnée. Un facteur de vérification éloigné de 1 traduit plus souvent deux personnes comptant des choses différentes que quiconque comptant mal. C’est aussi la moins chère à corriger, et le remède — écrire la définition — prévient définitivement la récidive. La capacité est la plus petite catégorie et la plus fréquemment accusée, car c’est la seule dont le remède est un atelier, et un atelier, cela s’achète.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forme d’un défaut dit dans quelle catégorie il se trouve, et vous avez déjà les données pour la voir.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formes, trois catégories. Écrivez la forme avant de proposer une cause. Cela élimine gratuitement trois des cinq catégories, et c’est l’étape qui empêche une défaillance système d’être consignée comme vingt-sept défaillances de capacité.</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tout ce qui est local, regardez l’instrument avant de regarder la personne.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technique est classique. Ce qui manque d’ordinaire est une règle d’arrêt, et c’est pourquoi les cinq pourquoi se terminent si souvent sur « le personnel n’est pas motivé ». Arrêtez-vous quand vous atteignez quelque chose qu’une personne nommée peut changer avec un budget que vous pouvez estimer. Au-delà, c’est de la philosophie.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Aller plus loin — </a:t>
            </a:r>
            <a:r>
              <a:rPr i="1"/>
              <a:t>pourquoi ont-ils été conçus séparément ?</a:t>
            </a:r>
            <a:r>
              <a:rPr/>
              <a:t> — produit des affirmations vraies sur la coordination institutionnelle sur lesquelles personne dans cette évaluation ne peut agir.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cause proposée fait une prédiction. Vérifiez-la avant de l’écrire ; cela prend une requête et fait la différence entre un constat et une histoire.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les valeurs </a:t>
            </a:r>
            <a:r>
              <a:rPr>
                <a:latin typeface="Courier"/>
              </a:rPr>
              <a:t>Y</a:t>
            </a:r>
            <a:r>
              <a:rPr/>
              <a:t>/</a:t>
            </a:r>
            <a:r>
              <a:rPr>
                <a:latin typeface="Courier"/>
              </a:rPr>
              <a:t>N</a:t>
            </a:r>
            <a:r>
              <a:rPr/>
              <a:t> s’étaient révélées réparties sur six écoles, la cause ne serait pas un registre — ce serait une convention régionale, et le remède serait différent. Une cause qui survit à son propre test mérite d’être écrite ; une cause jamais testée est une supposition sur le ton d’une conclusion.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Dernière discipline, et elle décide de l’équité du rapport. Attribuer une cause de niveau district aux formations est l’erreur la plus dommageable de la rédaction d’une évaluation. Elle produit un rapportage défensif, les chiffres se lissent, et l’évaluation du trimestre suivant trouve un jeu de données plus propre et moins vrai.</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des constats, et chacun porte désormais une cause avec son niveau et son test. La dernière leçon est le document — ce qu’il contient, dans quel ordre, et les quatre colonnes qui transforment un constat en quelque chose qui sera encore vrai quand quelqu’un vérifiera dans trois mois.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7-root-cau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Du défaut à ce qui l’a produit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Cinq catégories de cause, une règle d’arrêt pour les cinq pourquoi, et pourquoi « il faut former le personnel » est la réponse que l’on écrit quand personne n’a cherché. Testez la cause sur les données avant de l’inscrire au rapport.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constat n’est pas une cause, et seule une cause se corrige</a:t>
            </a:r>
          </a:p>
          <a:p>
            <a:pPr lvl="0"/>
            <a:r>
              <a:rPr/>
              <a:t>Cinq catégories, et elles n’exigent pas le même argent</a:t>
            </a:r>
          </a:p>
          <a:p>
            <a:pPr lvl="0"/>
            <a:r>
              <a:rPr/>
              <a:t>Laissez les données réduire le champ avant d’interroger quiconque</a:t>
            </a:r>
          </a:p>
          <a:p>
            <a:pPr lvl="0"/>
            <a:r>
              <a:rPr/>
              <a:t>Puis interrogez le formulaire</a:t>
            </a:r>
          </a:p>
          <a:p>
            <a:pPr lvl="0"/>
            <a:r>
              <a:rPr/>
              <a:t>Les cinq pourquoi, avec une règle d’arrêt</a:t>
            </a:r>
          </a:p>
          <a:p>
            <a:pPr lvl="0"/>
            <a:r>
              <a:rPr/>
              <a:t>Testez la cause sur les données</a:t>
            </a:r>
          </a:p>
          <a:p>
            <a:pPr lvl="0"/>
            <a:r>
              <a:rPr/>
              <a:t>Placez la cause au niveau où vit le remède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constat n’est pas une cause, et seule une cause se corrige</a:t>
            </a:r>
          </a:p>
        </p:txBody>
      </p:sp>
      <p:sp>
        <p:nvSpPr>
          <p:cNvPr id="3" name="Content Placeholder 2"/>
          <p:cNvSpPr>
            <a:spLocks noGrp="1"/>
          </p:cNvSpPr>
          <p:nvPr>
            <p:ph idx="1"/>
          </p:nvPr>
        </p:nvSpPr>
        <p:spPr/>
        <p:txBody>
          <a:bodyPr/>
          <a:lstStyle/>
          <a:p>
            <a:pPr lvl="0" indent="0" marL="1270000">
              <a:buNone/>
            </a:pPr>
            <a:r>
              <a:rPr sz="2000" b="1"/>
              <a:t>Recommandation.</a:t>
            </a:r>
            <a:r>
              <a:rPr sz="2000"/>
              <a:t> Former le personnel à la qualité des données.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catégories, et elles n’exigent pas le même argent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Catégorie</a:t>
                      </a:r>
                    </a:p>
                  </a:txBody>
                  <a:tcPr/>
                </a:tc>
                <a:tc>
                  <a:txBody>
                    <a:bodyPr/>
                    <a:lstStyle/>
                    <a:p>
                      <a:pPr lvl="0" indent="0" marL="0">
                        <a:buNone/>
                      </a:pPr>
                      <a:r>
                        <a:rPr/>
                        <a:t>Ressemble à</a:t>
                      </a:r>
                    </a:p>
                  </a:txBody>
                  <a:tcPr/>
                </a:tc>
                <a:tc>
                  <a:txBody>
                    <a:bodyPr/>
                    <a:lstStyle/>
                    <a:p>
                      <a:pPr lvl="0" indent="0" marL="0">
                        <a:buNone/>
                      </a:pPr>
                      <a:r>
                        <a:rPr/>
                        <a:t>Se corrige par</a:t>
                      </a:r>
                    </a:p>
                  </a:txBody>
                  <a:tcPr/>
                </a:tc>
              </a:tr>
              <a:tr h="0">
                <a:tc>
                  <a:txBody>
                    <a:bodyPr/>
                    <a:lstStyle/>
                    <a:p>
                      <a:pPr lvl="0" indent="0" marL="0">
                        <a:buNone/>
                      </a:pPr>
                      <a:r>
                        <a:rPr b="1"/>
                        <a:t>Définition</a:t>
                      </a:r>
                    </a:p>
                  </a:txBody>
                </a:tc>
                <a:tc>
                  <a:txBody>
                    <a:bodyPr/>
                    <a:lstStyle/>
                    <a:p>
                      <a:pPr lvl="0" indent="0" marL="0">
                        <a:buNone/>
                      </a:pPr>
                      <a:r>
                        <a:rPr/>
                        <a:t>Deux sites comptant des choses différentes sous un même nom d’indicateur</a:t>
                      </a:r>
                    </a:p>
                  </a:txBody>
                </a:tc>
                <a:tc>
                  <a:txBody>
                    <a:bodyPr/>
                    <a:lstStyle/>
                    <a:p>
                      <a:pPr lvl="0" indent="0" marL="0">
                        <a:buNone/>
                      </a:pPr>
                      <a:r>
                        <a:rPr/>
                        <a:t>Une fiche de référence d’indicateur écrite</a:t>
                      </a:r>
                    </a:p>
                  </a:txBody>
                </a:tc>
              </a:tr>
              <a:tr h="0">
                <a:tc>
                  <a:txBody>
                    <a:bodyPr/>
                    <a:lstStyle/>
                    <a:p>
                      <a:pPr lvl="0" indent="0" marL="0">
                        <a:buNone/>
                      </a:pPr>
                      <a:r>
                        <a:rPr b="1"/>
                        <a:t>Outil</a:t>
                      </a:r>
                    </a:p>
                  </a:txBody>
                </a:tc>
                <a:tc>
                  <a:txBody>
                    <a:bodyPr/>
                    <a:lstStyle/>
                    <a:p>
                      <a:pPr lvl="0" indent="0" marL="0">
                        <a:buNone/>
                      </a:pPr>
                      <a:r>
                        <a:rPr/>
                        <a:t>Un formulaire incapable d’exprimer ce qui s’est passé, ou un système qui perd des valeurs</a:t>
                      </a:r>
                    </a:p>
                  </a:txBody>
                </a:tc>
                <a:tc>
                  <a:txBody>
                    <a:bodyPr/>
                    <a:lstStyle/>
                    <a:p>
                      <a:pPr lvl="0" indent="0" marL="0">
                        <a:buNone/>
                      </a:pPr>
                      <a:r>
                        <a:rPr/>
                        <a:t>Une modification du formulaire ou du paramétrage</a:t>
                      </a:r>
                    </a:p>
                  </a:txBody>
                </a:tc>
              </a:tr>
              <a:tr h="0">
                <a:tc>
                  <a:txBody>
                    <a:bodyPr/>
                    <a:lstStyle/>
                    <a:p>
                      <a:pPr lvl="0" indent="0" marL="0">
                        <a:buNone/>
                      </a:pPr>
                      <a:r>
                        <a:rPr b="1"/>
                        <a:t>Capacité</a:t>
                      </a:r>
                    </a:p>
                  </a:txBody>
                </a:tc>
                <a:tc>
                  <a:txBody>
                    <a:bodyPr/>
                    <a:lstStyle/>
                    <a:p>
                      <a:pPr lvl="0" indent="0" marL="0">
                        <a:buNone/>
                      </a:pPr>
                      <a:r>
                        <a:rPr/>
                        <a:t>Le bon outil mal utilisé, systématiquement, par quelqu’un à qui on ne l’a jamais montré</a:t>
                      </a:r>
                    </a:p>
                  </a:txBody>
                </a:tc>
                <a:tc>
                  <a:txBody>
                    <a:bodyPr/>
                    <a:lstStyle/>
                    <a:p>
                      <a:pPr lvl="0" indent="0" marL="0">
                        <a:buNone/>
                      </a:pPr>
                      <a:r>
                        <a:rPr/>
                        <a:t>Supervision et aide-mémoire, occasionnellement formation</a:t>
                      </a:r>
                    </a:p>
                  </a:txBody>
                </a:tc>
              </a:tr>
              <a:tr h="0">
                <a:tc>
                  <a:txBody>
                    <a:bodyPr/>
                    <a:lstStyle/>
                    <a:p>
                      <a:pPr lvl="0" indent="0" marL="0">
                        <a:buNone/>
                      </a:pPr>
                      <a:r>
                        <a:rPr b="1"/>
                        <a:t>Incitation</a:t>
                      </a:r>
                    </a:p>
                  </a:txBody>
                </a:tc>
                <a:tc>
                  <a:txBody>
                    <a:bodyPr/>
                    <a:lstStyle/>
                    <a:p>
                      <a:pPr lvl="0" indent="0" marL="0">
                        <a:buNone/>
                      </a:pPr>
                      <a:r>
                        <a:rPr/>
                        <a:t>Un rapportage qui s’améliore quand on le regarde, ou des chiffres qui atteignent exactement une cible</a:t>
                      </a:r>
                    </a:p>
                  </a:txBody>
                </a:tc>
                <a:tc>
                  <a:txBody>
                    <a:bodyPr/>
                    <a:lstStyle/>
                    <a:p>
                      <a:pPr lvl="0" indent="0" marL="0">
                        <a:buNone/>
                      </a:pPr>
                      <a:r>
                        <a:rPr/>
                        <a:t>Changer l’usage qui est fait du nombre</a:t>
                      </a:r>
                    </a:p>
                  </a:txBody>
                </a:tc>
              </a:tr>
              <a:tr h="0">
                <a:tc>
                  <a:txBody>
                    <a:bodyPr/>
                    <a:lstStyle/>
                    <a:p>
                      <a:pPr lvl="0" indent="0" marL="0">
                        <a:buNone/>
                      </a:pPr>
                      <a:r>
                        <a:rPr b="1"/>
                        <a:t>Système</a:t>
                      </a:r>
                    </a:p>
                  </a:txBody>
                </a:tc>
                <a:tc>
                  <a:txBody>
                    <a:bodyPr/>
                    <a:lstStyle/>
                    <a:p>
                      <a:pPr lvl="0" indent="0" marL="0">
                        <a:buNone/>
                      </a:pPr>
                      <a:r>
                        <a:rPr/>
                        <a:t>Tout le monde échoue en même temps — ni formulaires, ni carburant, ni réseau, ni superviseur</a:t>
                      </a:r>
                    </a:p>
                  </a:txBody>
                </a:tc>
                <a:tc>
                  <a:txBody>
                    <a:bodyPr/>
                    <a:lstStyle/>
                    <a:p>
                      <a:pPr lvl="0" indent="0" marL="0">
                        <a:buNone/>
                      </a:pPr>
                      <a:r>
                        <a:rPr/>
                        <a:t>Logistique, budget, effectifs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catégories, et elles n’exigent pas le même argent</a:t>
            </a:r>
          </a:p>
        </p:txBody>
      </p:sp>
      <p:sp>
        <p:nvSpPr>
          <p:cNvPr id="3" name="Content Placeholder 2"/>
          <p:cNvSpPr>
            <a:spLocks noGrp="1"/>
          </p:cNvSpPr>
          <p:nvPr>
            <p:ph idx="1"/>
          </p:nvPr>
        </p:nvSpPr>
        <p:spPr/>
        <p:txBody>
          <a:bodyPr/>
          <a:lstStyle/>
          <a:p>
            <a:pPr lvl="0"/>
            <a:r>
              <a:rPr/>
              <a:t>La définition est la plus grande catégorie et la moins soupçonnée — Un facteur de vérification éloigné de 1 traduit…</a:t>
            </a:r>
          </a:p>
          <a:p>
            <a:pPr lvl="0"/>
            <a:r>
              <a:rPr/>
              <a:t>La capacité est la plus petite catégorie et la plus fréquemment accusée — car c’est la seule dont le remède est un…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Laissez les données réduire le champ avant d’interroger quiconque — En Python</a:t>
            </a:r>
          </a:p>
        </p:txBody>
      </p:sp>
      <p:sp>
        <p:nvSpPr>
          <p:cNvPr id="3" name="Content Placeholder 2"/>
          <p:cNvSpPr>
            <a:spLocks noGrp="1"/>
          </p:cNvSpPr>
          <p:nvPr>
            <p:ph idx="1"/>
          </p:nvPr>
        </p:nvSpPr>
        <p:spPr/>
        <p:txBody>
          <a:bodyPr/>
          <a:lstStyle/>
          <a:p>
            <a:pPr lvl="0" indent="0">
              <a:buNone/>
            </a:pPr>
            <a:r>
              <a:rPr>
                <a:latin typeface="Courier"/>
              </a:rPr>
              <a:t>by_month </a:t>
            </a:r>
            <a:r>
              <a:rPr>
                <a:solidFill>
                  <a:srgbClr val="666666"/>
                </a:solidFill>
                <a:latin typeface="Courier"/>
              </a:rPr>
              <a:t>=</a:t>
            </a:r>
            <a:r>
              <a:rPr>
                <a:latin typeface="Courier"/>
              </a:rPr>
              <a:t> vax.groupby(vax[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r>
              <a:rPr>
                <a:solidFill>
                  <a:srgbClr val="4070A0"/>
                </a:solidFill>
                <a:latin typeface="Courier"/>
              </a:rPr>
              <a:t>"reported"</a:t>
            </a:r>
            <a:r>
              <a:rPr>
                <a:latin typeface="Courier"/>
              </a:rPr>
              <a:t>].mean()</a:t>
            </a:r>
            <a:br/>
            <a:r>
              <a:rPr>
                <a:latin typeface="Courier"/>
              </a:rPr>
              <a:t>by_facility </a:t>
            </a:r>
            <a:r>
              <a:rPr>
                <a:solidFill>
                  <a:srgbClr val="666666"/>
                </a:solidFill>
                <a:latin typeface="Courier"/>
              </a:rPr>
              <a:t>=</a:t>
            </a:r>
            <a:r>
              <a:rPr>
                <a:latin typeface="Courier"/>
              </a:rPr>
              <a:t> vax.groupby(</a:t>
            </a:r>
            <a:r>
              <a:rPr>
                <a:solidFill>
                  <a:srgbClr val="4070A0"/>
                </a:solidFill>
                <a:latin typeface="Courier"/>
              </a:rPr>
              <a:t>"facility_id"</a:t>
            </a:r>
            <a:r>
              <a:rPr>
                <a:latin typeface="Courier"/>
              </a:rPr>
              <a:t>)[</a:t>
            </a:r>
            <a:r>
              <a:rPr>
                <a:solidFill>
                  <a:srgbClr val="4070A0"/>
                </a:solidFill>
                <a:latin typeface="Courier"/>
              </a:rPr>
              <a:t>"reported"</a:t>
            </a:r>
            <a:r>
              <a:rPr>
                <a:latin typeface="Courier"/>
              </a:rPr>
              <a:t>].mean()</a:t>
            </a:r>
            <a:br/>
            <a:br/>
            <a:r>
              <a:rPr>
                <a:solidFill>
                  <a:srgbClr val="008000"/>
                </a:solidFill>
                <a:latin typeface="Courier"/>
              </a:rPr>
              <a:t>print</a:t>
            </a:r>
            <a:r>
              <a:rPr>
                <a:latin typeface="Courier"/>
              </a:rPr>
              <a:t>(</a:t>
            </a:r>
            <a:r>
              <a:rPr>
                <a:solidFill>
                  <a:srgbClr val="4070A0"/>
                </a:solidFill>
                <a:latin typeface="Courier"/>
              </a:rPr>
              <a:t>"spread across months:  "</a:t>
            </a:r>
            <a:r>
              <a:rPr>
                <a:latin typeface="Courier"/>
              </a:rPr>
              <a:t>, </a:t>
            </a:r>
            <a:r>
              <a:rPr>
                <a:solidFill>
                  <a:srgbClr val="008000"/>
                </a:solidFill>
                <a:latin typeface="Courier"/>
              </a:rPr>
              <a:t>round</a:t>
            </a:r>
            <a:r>
              <a:rPr>
                <a:latin typeface="Courier"/>
              </a:rPr>
              <a:t>(by_month.</a:t>
            </a:r>
            <a:r>
              <a:rPr>
                <a:solidFill>
                  <a:srgbClr val="008000"/>
                </a:solidFill>
                <a:latin typeface="Courier"/>
              </a:rPr>
              <a:t>max</a:t>
            </a:r>
            <a:r>
              <a:rPr>
                <a:latin typeface="Courier"/>
              </a:rPr>
              <a:t>() </a:t>
            </a:r>
            <a:r>
              <a:rPr>
                <a:solidFill>
                  <a:srgbClr val="666666"/>
                </a:solidFill>
                <a:latin typeface="Courier"/>
              </a:rPr>
              <a:t>-</a:t>
            </a:r>
            <a:r>
              <a:rPr>
                <a:latin typeface="Courier"/>
              </a:rPr>
              <a:t> by_month.</a:t>
            </a:r>
            <a:r>
              <a:rPr>
                <a:solidFill>
                  <a:srgbClr val="008000"/>
                </a:solidFill>
                <a:latin typeface="Courier"/>
              </a:rPr>
              <a:t>min</a:t>
            </a:r>
            <a:r>
              <a:rPr>
                <a:latin typeface="Courier"/>
              </a:rPr>
              <a:t>(), </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4070A0"/>
                </a:solidFill>
                <a:latin typeface="Courier"/>
              </a:rPr>
              <a:t>"spread across facilities:"</a:t>
            </a:r>
            <a:r>
              <a:rPr>
                <a:latin typeface="Courier"/>
              </a:rPr>
              <a:t>, </a:t>
            </a:r>
            <a:r>
              <a:rPr>
                <a:solidFill>
                  <a:srgbClr val="008000"/>
                </a:solidFill>
                <a:latin typeface="Courier"/>
              </a:rPr>
              <a:t>round</a:t>
            </a:r>
            <a:r>
              <a:rPr>
                <a:latin typeface="Courier"/>
              </a:rPr>
              <a:t>(by_facility.</a:t>
            </a:r>
            <a:r>
              <a:rPr>
                <a:solidFill>
                  <a:srgbClr val="008000"/>
                </a:solidFill>
                <a:latin typeface="Courier"/>
              </a:rPr>
              <a:t>max</a:t>
            </a:r>
            <a:r>
              <a:rPr>
                <a:latin typeface="Courier"/>
              </a:rPr>
              <a:t>() </a:t>
            </a:r>
            <a:r>
              <a:rPr>
                <a:solidFill>
                  <a:srgbClr val="666666"/>
                </a:solidFill>
                <a:latin typeface="Courier"/>
              </a:rPr>
              <a:t>-</a:t>
            </a:r>
            <a:r>
              <a:rPr>
                <a:latin typeface="Courier"/>
              </a:rPr>
              <a:t> by_facility.</a:t>
            </a:r>
            <a:r>
              <a:rPr>
                <a:solidFill>
                  <a:srgbClr val="008000"/>
                </a:solidFill>
                <a:latin typeface="Courier"/>
              </a:rPr>
              <a:t>min</a:t>
            </a:r>
            <a:r>
              <a:rPr>
                <a:latin typeface="Courier"/>
              </a:rPr>
              <a:t>(), </a:t>
            </a:r>
            <a:r>
              <a:rPr>
                <a:solidFill>
                  <a:srgbClr val="40A070"/>
                </a:solidFill>
                <a:latin typeface="Courier"/>
              </a:rPr>
              <a:t>2</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Laissez les données réduire le champ avant d’interroger quiconque — En R</a:t>
            </a:r>
          </a:p>
        </p:txBody>
      </p:sp>
      <p:sp>
        <p:nvSpPr>
          <p:cNvPr id="3" name="Content Placeholder 2"/>
          <p:cNvSpPr>
            <a:spLocks noGrp="1"/>
          </p:cNvSpPr>
          <p:nvPr>
            <p:ph idx="1"/>
          </p:nvPr>
        </p:nvSpPr>
        <p:spPr/>
        <p:txBody>
          <a:bodyPr/>
          <a:lstStyle/>
          <a:p>
            <a:pPr lvl="0" indent="0">
              <a:buNone/>
            </a:pPr>
            <a:r>
              <a:rPr>
                <a:latin typeface="Courier"/>
              </a:rPr>
              <a:t>by_month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m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m)</a:t>
            </a:r>
            <a:br/>
            <a:r>
              <a:rPr>
                <a:latin typeface="Courier"/>
              </a:rPr>
              <a:t>by_facility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facility_id)</a:t>
            </a:r>
            <a:br/>
            <a:br/>
            <a:r>
              <a:rPr>
                <a:solidFill>
                  <a:srgbClr val="06287E"/>
                </a:solidFill>
                <a:latin typeface="Courier"/>
              </a:rPr>
              <a:t>c</a:t>
            </a:r>
            <a:r>
              <a:rPr>
                <a:latin typeface="Courier"/>
              </a:rPr>
              <a:t>(</a:t>
            </a:r>
            <a:r>
              <a:rPr>
                <a:solidFill>
                  <a:srgbClr val="7D9029"/>
                </a:solidFill>
                <a:latin typeface="Courier"/>
              </a:rPr>
              <a:t>months =</a:t>
            </a:r>
            <a:r>
              <a:rPr>
                <a:latin typeface="Courier"/>
              </a:rPr>
              <a:t> </a:t>
            </a:r>
            <a:r>
              <a:rPr>
                <a:solidFill>
                  <a:srgbClr val="06287E"/>
                </a:solidFill>
                <a:latin typeface="Courier"/>
              </a:rPr>
              <a:t>diff</a:t>
            </a:r>
            <a:r>
              <a:rPr>
                <a:latin typeface="Courier"/>
              </a:rPr>
              <a:t>(</a:t>
            </a:r>
            <a:r>
              <a:rPr>
                <a:solidFill>
                  <a:srgbClr val="06287E"/>
                </a:solidFill>
                <a:latin typeface="Courier"/>
              </a:rPr>
              <a:t>range</a:t>
            </a:r>
            <a:r>
              <a:rPr>
                <a:latin typeface="Courier"/>
              </a:rPr>
              <a:t>(by_month</a:t>
            </a:r>
            <a:r>
              <a:rPr>
                <a:solidFill>
                  <a:srgbClr val="4070A0"/>
                </a:solidFill>
                <a:latin typeface="Courier"/>
              </a:rPr>
              <a:t>$</a:t>
            </a:r>
            <a:r>
              <a:rPr>
                <a:latin typeface="Courier"/>
              </a:rPr>
              <a:t>r)), </a:t>
            </a:r>
            <a:r>
              <a:rPr>
                <a:solidFill>
                  <a:srgbClr val="7D9029"/>
                </a:solidFill>
                <a:latin typeface="Courier"/>
              </a:rPr>
              <a:t>facilities =</a:t>
            </a:r>
            <a:r>
              <a:rPr>
                <a:latin typeface="Courier"/>
              </a:rPr>
              <a:t> </a:t>
            </a:r>
            <a:r>
              <a:rPr>
                <a:solidFill>
                  <a:srgbClr val="06287E"/>
                </a:solidFill>
                <a:latin typeface="Courier"/>
              </a:rPr>
              <a:t>diff</a:t>
            </a:r>
            <a:r>
              <a:rPr>
                <a:latin typeface="Courier"/>
              </a:rPr>
              <a:t>(</a:t>
            </a:r>
            <a:r>
              <a:rPr>
                <a:solidFill>
                  <a:srgbClr val="06287E"/>
                </a:solidFill>
                <a:latin typeface="Courier"/>
              </a:rPr>
              <a:t>range</a:t>
            </a:r>
            <a:r>
              <a:rPr>
                <a:latin typeface="Courier"/>
              </a:rPr>
              <a:t>(by_facility</a:t>
            </a:r>
            <a:r>
              <a:rPr>
                <a:solidFill>
                  <a:srgbClr val="4070A0"/>
                </a:solidFill>
                <a:latin typeface="Courier"/>
              </a:rPr>
              <a:t>$</a:t>
            </a:r>
            <a:r>
              <a:rPr>
                <a:latin typeface="Courier"/>
              </a:rPr>
              <a:t>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Laissez les données réduire le champ avant d’interroger quiconque</a:t>
            </a:r>
          </a:p>
        </p:txBody>
      </p:sp>
      <p:sp>
        <p:nvSpPr>
          <p:cNvPr id="3" name="Content Placeholder 2"/>
          <p:cNvSpPr>
            <a:spLocks noGrp="1"/>
          </p:cNvSpPr>
          <p:nvPr>
            <p:ph idx="1"/>
          </p:nvPr>
        </p:nvSpPr>
        <p:spPr/>
        <p:txBody>
          <a:bodyPr/>
          <a:lstStyle/>
          <a:p>
            <a:pPr lvl="0"/>
            <a:r>
              <a:rPr b="1"/>
              <a:t>Concentrée dans le temps, étalée sur les unités.</a:t>
            </a:r>
            <a:r>
              <a:rPr/>
              <a:t> Août, partout. C’est une cause système — quelque chose a lâché…</a:t>
            </a:r>
          </a:p>
          <a:p>
            <a:pPr lvl="0"/>
            <a:r>
              <a:rPr b="1"/>
              <a:t>Concentrée sur une unité, étalée dans le temps.</a:t>
            </a:r>
            <a:r>
              <a:rPr/>
              <a:t> Le codage </a:t>
            </a:r>
            <a:r>
              <a:rPr>
                <a:latin typeface="Courier"/>
              </a:rPr>
              <a:t>Y</a:t>
            </a:r>
            <a:r>
              <a:rPr/>
              <a:t>/</a:t>
            </a:r>
            <a:r>
              <a:rPr>
                <a:latin typeface="Courier"/>
              </a:rPr>
              <a:t>N</a:t>
            </a:r>
            <a:r>
              <a:rPr/>
              <a:t> de SCH09, tous les mois. C’est une cause d’outil…</a:t>
            </a:r>
          </a:p>
          <a:p>
            <a:pPr lvl="0"/>
            <a:r>
              <a:rPr b="1"/>
              <a:t>Étalée sur les deux.</a:t>
            </a:r>
            <a:r>
              <a:rPr/>
              <a:t> L’attraction des âges, toutes équipes, toute l’année. C’est une cause de méthode, inhérente à…</a:t>
            </a:r>
          </a:p>
          <a:p>
            <a:pPr lvl="0"/>
            <a:r>
              <a:rPr/>
              <a:t>Écrivez la forme avant de proposer une cause — Cela élimine gratuitement trois des cinq catégories, et c’est l’étape…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Puis interrogez le formulaire</a:t>
            </a:r>
          </a:p>
        </p:txBody>
      </p:sp>
      <p:sp>
        <p:nvSpPr>
          <p:cNvPr id="3" name="Content Placeholder 2"/>
          <p:cNvSpPr>
            <a:spLocks noGrp="1"/>
          </p:cNvSpPr>
          <p:nvPr>
            <p:ph idx="1"/>
          </p:nvPr>
        </p:nvSpPr>
        <p:spPr/>
        <p:txBody>
          <a:bodyPr/>
          <a:lstStyle/>
          <a:p>
            <a:pPr lvl="0"/>
            <a:r>
              <a:rPr/>
              <a:t>Quelles valeurs le formulaire peut-il réellement accepter ? Les registres de SCH09 offraient des cases </a:t>
            </a:r>
            <a:r>
              <a:rPr>
                <a:latin typeface="Courier"/>
              </a:rPr>
              <a:t>Y</a:t>
            </a:r>
            <a:r>
              <a:rPr/>
              <a:t>/</a:t>
            </a:r>
            <a:r>
              <a:rPr>
                <a:latin typeface="Courier"/>
              </a:rPr>
              <a:t>N</a:t>
            </a:r>
            <a:r>
              <a:rPr/>
              <a:t> ; la…</a:t>
            </a:r>
          </a:p>
          <a:p>
            <a:pPr lvl="0"/>
            <a:r>
              <a:rPr/>
              <a:t>Le champ est-il obligatoire ? Un champ facultatif avec 40 % de non-réponse est une décision de conception de…</a:t>
            </a:r>
          </a:p>
          <a:p>
            <a:pPr lvl="0"/>
            <a:r>
              <a:rPr/>
              <a:t>Que dit l’intitulé du champ ? Une colonne intitulée « cas » recueille ce que la personne qui la remplit croit être un…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cinq pourquoi, avec une règle d’arrêt</a:t>
            </a:r>
          </a:p>
        </p:txBody>
      </p:sp>
      <p:sp>
        <p:nvSpPr>
          <p:cNvPr id="3" name="Content Placeholder 2"/>
          <p:cNvSpPr>
            <a:spLocks noGrp="1"/>
          </p:cNvSpPr>
          <p:nvPr>
            <p:ph idx="1"/>
          </p:nvPr>
        </p:nvSpPr>
        <p:spPr/>
        <p:txBody>
          <a:bodyPr/>
          <a:lstStyle/>
          <a:p>
            <a:pPr lvl="0"/>
            <a:r>
              <a:rPr/>
              <a:t>Arrêtez-vous quand vous atteignez quelque chose qu’une personne nommée peut changer avec un budget que vous pouvez…</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cinq pourquoi, avec une règle d’arrêt</a:t>
            </a:r>
          </a:p>
        </p:txBody>
      </p:sp>
      <p:sp>
        <p:nvSpPr>
          <p:cNvPr id="3" name="Content Placeholder 2"/>
          <p:cNvSpPr>
            <a:spLocks noGrp="1"/>
          </p:cNvSpPr>
          <p:nvPr>
            <p:ph idx="1"/>
          </p:nvPr>
        </p:nvSpPr>
        <p:spPr/>
        <p:txBody>
          <a:bodyPr/>
          <a:lstStyle/>
          <a:p>
            <a:pPr lvl="0" indent="0" marL="1270000">
              <a:buNone/>
            </a:pPr>
            <a:r>
              <a:rPr sz="2000"/>
              <a:t>La présence a été sous-déclarée de 42 % à SCH09. — </a:t>
            </a:r>
            <a:r>
              <a:rPr sz="2000" i="1"/>
              <a:t>Pourquoi ?</a:t>
            </a:r>
            <a:r>
              <a:rPr sz="2000"/>
              <a:t> L’extraction a lu </a:t>
            </a:r>
            <a:r>
              <a:rPr sz="2000">
                <a:latin typeface="Courier"/>
              </a:rPr>
              <a:t>Y</a:t>
            </a:r>
            <a:r>
              <a:rPr sz="2000"/>
              <a:t> comme une valeur manquante. — </a:t>
            </a:r>
            <a:r>
              <a:rPr sz="2000" i="1"/>
              <a:t>Pourquoi ?</a:t>
            </a:r>
            <a:r>
              <a:rPr sz="2000"/>
              <a:t> Le registre employait </a:t>
            </a:r>
            <a:r>
              <a:rPr sz="2000">
                <a:latin typeface="Courier"/>
              </a:rPr>
              <a:t>Y</a:t>
            </a:r>
            <a:r>
              <a:rPr sz="2000"/>
              <a:t>/</a:t>
            </a:r>
            <a:r>
              <a:rPr sz="2000">
                <a:latin typeface="Courier"/>
              </a:rPr>
              <a:t>N</a:t>
            </a:r>
            <a:r>
              <a:rPr sz="2000"/>
              <a:t> et le formulaire attendait </a:t>
            </a:r>
            <a:r>
              <a:rPr sz="2000">
                <a:latin typeface="Courier"/>
              </a:rPr>
              <a:t>true</a:t>
            </a:r>
            <a:r>
              <a:rPr sz="2000"/>
              <a:t>/</a:t>
            </a:r>
            <a:r>
              <a:rPr sz="2000">
                <a:latin typeface="Courier"/>
              </a:rPr>
              <a:t>false</a:t>
            </a:r>
            <a:r>
              <a:rPr sz="2000"/>
              <a:t>. — </a:t>
            </a:r>
            <a:r>
              <a:rPr sz="2000" i="1"/>
              <a:t>Pourquoi ?</a:t>
            </a:r>
            <a:r>
              <a:rPr sz="2000"/>
              <a:t> Le registre papier imprimé en 2019 a des cases oui/non ; le formulaire numérique a été conçu plus tard, séparément. — </a:t>
            </a:r>
            <a:r>
              <a:rPr sz="2000" b="1"/>
              <a:t>Arrêt.</a:t>
            </a:r>
            <a:r>
              <a:rPr sz="2000"/>
              <a:t> Le bureau de l’éducation peut réimprimer le registre ou l’équipe SNIS peut accepter les deux codages. Les deux se chiffrent en une après-midi.</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Testez la cause sur les données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Cause: one school's register uses Y/N. Prediction: Y/N appears in that</a:t>
            </a:r>
            <a:br/>
            <a:r>
              <a:rPr i="1">
                <a:solidFill>
                  <a:srgbClr val="60A0B0"/>
                </a:solidFill>
                <a:latin typeface="Courier"/>
              </a:rPr>
              <a:t># school only, and in most of its months.</a:t>
            </a:r>
            <a:br/>
            <a:r>
              <a:rPr>
                <a:latin typeface="Courier"/>
              </a:rPr>
              <a:t>yn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a:t>
            </a:r>
            <a:r>
              <a:rPr>
                <a:solidFill>
                  <a:srgbClr val="4070A0"/>
                </a:solidFill>
                <a:latin typeface="Courier"/>
              </a:rPr>
              <a:t>"Y"</a:t>
            </a:r>
            <a:r>
              <a:rPr>
                <a:latin typeface="Courier"/>
              </a:rPr>
              <a:t>, </a:t>
            </a:r>
            <a:r>
              <a:rPr>
                <a:solidFill>
                  <a:srgbClr val="4070A0"/>
                </a:solidFill>
                <a:latin typeface="Courier"/>
              </a:rPr>
              <a:t>"N"</a:t>
            </a:r>
            <a:r>
              <a:rPr>
                <a:latin typeface="Courier"/>
              </a:rPr>
              <a:t>])].merge(</a:t>
            </a:r>
            <a:br/>
            <a:r>
              <a:rPr>
                <a:latin typeface="Courier"/>
              </a:rPr>
              <a:t>    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br/>
            <a:r>
              <a:rPr>
                <a:latin typeface="Courier"/>
              </a:rPr>
              <a:t>)</a:t>
            </a:r>
            <a:br/>
            <a:r>
              <a:rPr>
                <a:solidFill>
                  <a:srgbClr val="008000"/>
                </a:solidFill>
                <a:latin typeface="Courier"/>
              </a:rPr>
              <a:t>print</a:t>
            </a:r>
            <a:r>
              <a:rPr>
                <a:latin typeface="Courier"/>
              </a:rPr>
              <a:t>(yn[</a:t>
            </a:r>
            <a:r>
              <a:rPr>
                <a:solidFill>
                  <a:srgbClr val="4070A0"/>
                </a:solidFill>
                <a:latin typeface="Courier"/>
              </a:rPr>
              <a:t>"school_id"</a:t>
            </a:r>
            <a:r>
              <a:rPr>
                <a:latin typeface="Courier"/>
              </a:rPr>
              <a:t>].value_counts())</a:t>
            </a:r>
            <a:br/>
            <a:r>
              <a:rPr>
                <a:solidFill>
                  <a:srgbClr val="008000"/>
                </a:solidFill>
                <a:latin typeface="Courier"/>
              </a:rPr>
              <a:t>print</a:t>
            </a:r>
            <a:r>
              <a:rPr>
                <a:latin typeface="Courier"/>
              </a:rPr>
              <a:t>(yn.groupby(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Testez la cause sur les données — En R</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4070A0"/>
                </a:solidFill>
                <a:latin typeface="Courier"/>
              </a:rPr>
              <a:t>|&gt;</a:t>
            </a:r>
            <a:br/>
            <a:r>
              <a:rPr>
                <a:latin typeface="Courier"/>
              </a:rPr>
              <a:t>  </a:t>
            </a:r>
            <a:r>
              <a:rPr>
                <a:solidFill>
                  <a:srgbClr val="06287E"/>
                </a:solidFill>
                <a:latin typeface="Courier"/>
              </a:rPr>
              <a:t>filter</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a:t>
            </a:r>
            <a:r>
              <a:rPr>
                <a:latin typeface="Courier"/>
              </a:rPr>
              <a:t>, </a:t>
            </a:r>
            <a:r>
              <a:rPr>
                <a:solidFill>
                  <a:srgbClr val="4070A0"/>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(school_id)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Placez la cause au niveau où vit le remède</a:t>
            </a:r>
          </a:p>
        </p:txBody>
      </p:sp>
      <p:sp>
        <p:nvSpPr>
          <p:cNvPr id="3" name="Content Placeholder 2"/>
          <p:cNvSpPr>
            <a:spLocks noGrp="1"/>
          </p:cNvSpPr>
          <p:nvPr>
            <p:ph idx="1"/>
          </p:nvPr>
        </p:nvSpPr>
        <p:spPr/>
        <p:txBody>
          <a:bodyPr/>
          <a:lstStyle/>
          <a:p>
            <a:pPr lvl="0"/>
            <a:r>
              <a:rPr/>
              <a:t>Une cause de </a:t>
            </a:r>
            <a:r>
              <a:rPr b="1"/>
              <a:t>niveau formation</a:t>
            </a:r>
            <a:r>
              <a:rPr/>
              <a:t> appelle une action de niveau formation. « La fiche de pointage de FAC020 manque » se…</a:t>
            </a:r>
          </a:p>
          <a:p>
            <a:pPr lvl="0"/>
            <a:r>
              <a:rPr/>
              <a:t>Une cause de </a:t>
            </a:r>
            <a:r>
              <a:rPr b="1"/>
              <a:t>niveau district</a:t>
            </a:r>
            <a:r>
              <a:rPr/>
              <a:t> appelle une action de niveau district. « Aucune formation n’a reçu de formulaires en…</a:t>
            </a:r>
          </a:p>
          <a:p>
            <a:pPr lvl="0"/>
            <a:r>
              <a:rPr/>
              <a:t>Une cause de </a:t>
            </a:r>
            <a:r>
              <a:rPr b="1"/>
              <a:t>niveau système</a:t>
            </a:r>
            <a:r>
              <a:rPr/>
              <a:t> appelle une action de niveau système, et la nommer est souvent ce que le rapport…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Placez la cause au niveau où vit le remède</a:t>
            </a:r>
          </a:p>
        </p:txBody>
      </p:sp>
      <p:sp>
        <p:nvSpPr>
          <p:cNvPr id="3" name="Content Placeholder 2"/>
          <p:cNvSpPr>
            <a:spLocks noGrp="1"/>
          </p:cNvSpPr>
          <p:nvPr>
            <p:ph idx="1"/>
          </p:nvPr>
        </p:nvSpPr>
        <p:spPr/>
        <p:txBody>
          <a:bodyPr/>
          <a:lstStyle/>
          <a:p>
            <a:pPr lvl="0" indent="0" marL="1270000">
              <a:buNone/>
            </a:pPr>
            <a:r>
              <a:rPr sz="2000"/>
              <a:t>Nommer les causes sert à rendre le tour suivant meilleur. Un rapport qui répartit les responsabilités avec exactitude et ne change rien a échoué à la seule chose pour laquelle il existait.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des constats, et chacun porte désormais une cause avec son niveau et son test.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https://data-analysis.cassion.dev/fr/cours/data-quality-assessment/dqa-07-root-cause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 défaut à ce qui l’a produit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Cinq catégories de cause, une règle d’arrêt pour les cinq pourquoi, et pourquoi « il faut former le personnel » est la réponse que l’on écrit quand personne n’a cherché. Testez la cause sur les données avant de l’inscrire au rapport.</vt:lpwstr>
  </property>
</Properties>
</file>