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notesMaster" Target="notesMasters/notesMaster1.xml" /><Relationship Id="rId22" Type="http://schemas.openxmlformats.org/officeDocument/2006/relationships/viewProps" Target="viewProps.xml" /><Relationship Id="rId21" Type="http://schemas.openxmlformats.org/officeDocument/2006/relationships/presProps" Target="presProps.xml" /><Relationship Id="rId1" Type="http://schemas.openxmlformats.org/officeDocument/2006/relationships/slideMaster" Target="slideMasters/slideMaster1.xml" /><Relationship Id="rId24" Type="http://schemas.openxmlformats.org/officeDocument/2006/relationships/tableStyles" Target="tableStyles.xml" /><Relationship Id="rId23"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Findings, root cause, corrective action, owner, deadline — five columns, one row per finding. Plus the follow-up round that is the only evidence any of it worked.</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people, and they read three different things. Write for all three, in that order, and the structure follows from it.</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Section five is worth insisting on. A DQA that documents defects without saying whether last quarter’s coverage figure should be reissued has left the decision to somebody who now has to read all six sections to make it.</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One row per finding, and five columns that are not negotiable.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properties make that table work. Every finding has a number in it. “Reporting was poor in August” is not a finding; “29%, against 82–92% in other months” is. The number is what makes the follow-up round able to say whether anything changed. Every owner is a role, and a person holds it. “The district” cannot be chased. Write the role, and check that somebody actually occupies it — an action owned by a vacant post is a finding of its own. Every deadline is a date. “Ongoing” and “as soon as possible” both mean never, and everyone in the room knows it when it is written.</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Write each one so that someone with the same data could reproduce it. That is what separates a DQA from an opinion, and it costs one clause.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a:t>
            </a:r>
            <a:r>
              <a:rPr>
                <a:latin typeface="Courier"/>
              </a:rPr>
              <a:t>comparator</a:t>
            </a:r>
            <a:r>
              <a:rPr/>
              <a:t> column is the one people leave out. A verification factor of 1.42 means nothing until the reader knows the other twenty-three schools were at 1.000 — that comparison is what turns a number into a finding. The </a:t>
            </a:r>
            <a:r>
              <a:rPr>
                <a:latin typeface="Courier"/>
              </a:rPr>
              <a:t>evidence</a:t>
            </a:r>
            <a:r>
              <a:rPr/>
              <a:t> column points at the file that produced it, which is the same discipline as the cleaning log: the artefact travels with the claim.</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Publish the scorecard as five measures with their sources. If a composite is demanded, put it beside them and state the weights.</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Note the accuracy row carries two numbers. A dimension summarised by one number hides the distribution, and the distribution was the whole finding. Note also the two rows with no finding attached. Integrity and consistency came back clean, and saying so explicitly is worth as much as the findings — it tells the reader which checks were run and passed, rather than leaving them to wonder whether they were run at all.</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DQA is worth nothing on its own. It becomes worth something when the same checks run again and the numbers move.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That table is the deliverable that justifies the work. It also gives every corrective action a verdict — done, not done, or done and did not help — which is the accountability the CHS commitment on information management is actually asking for. Carry every open action forward. An action that appears in three consecutive reports without closing is itself a finding, and usually a system-level one.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last thing, and it decides whether the next round is better or quieter.</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You can profile a fresh export and log every change you make to it. You can put several files together and prove the joins did what you said. And you can now assess the result the way an auditor will — five dimensions with measures, a recount against the source, a sample you can defend, and a report where every finding has an owner and a date. That is module 2 complete, and it is the module every sector course afterwards assumes. Module 3, </a:t>
            </a:r>
            <a:r>
              <a:rPr i="1"/>
              <a:t>Indicators and Measurement</a:t>
            </a:r>
            <a:r>
              <a:rPr/>
              <a:t>, is what all of this was preparation for. It starts with </a:t>
            </a:r>
            <a:r>
              <a:rPr i="1"/>
              <a:t>Indicator Design and the LogFrame</a:t>
            </a:r>
            <a:r>
              <a:rPr/>
              <a:t> — writing definitions precise enough that two analysts computing them separately get the same number, which is the defect underneath more than half the findings in this course.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data-quality-assessment/dqa-08-the-dqa-repor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The report that changes the next round</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Findings, root cause, corrective action, owner, deadline — five columns, one row per finding. Plus the follow-up round that is the only evidence any of it worked.</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8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Who actually reads it</a:t>
            </a:r>
          </a:p>
          <a:p>
            <a:pPr lvl="0"/>
            <a:r>
              <a:rPr/>
              <a:t>The order</a:t>
            </a:r>
          </a:p>
          <a:p>
            <a:pPr lvl="0"/>
            <a:r>
              <a:rPr/>
              <a:t>The finding table</a:t>
            </a:r>
          </a:p>
          <a:p>
            <a:pPr lvl="0"/>
            <a:r>
              <a:rPr/>
              <a:t>Findings a reader can check</a:t>
            </a:r>
          </a:p>
          <a:p>
            <a:pPr lvl="0"/>
            <a:r>
              <a:rPr/>
              <a:t>Score the dimensions, do not grade the district</a:t>
            </a:r>
          </a:p>
          <a:p>
            <a:pPr lvl="0"/>
            <a:r>
              <a:rPr/>
              <a:t>The follow-up round is the point</a:t>
            </a:r>
          </a:p>
          <a:p>
            <a:pPr lvl="0"/>
            <a:r>
              <a:rPr/>
              <a:t>Presenting it to the people in it</a:t>
            </a:r>
          </a:p>
          <a:p>
            <a:pPr lvl="0"/>
            <a:r>
              <a:rPr/>
              <a:t>Where this course, and this module, leave you</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Who actually reads it</a:t>
            </a:r>
          </a:p>
        </p:txBody>
      </p:sp>
      <p:sp>
        <p:nvSpPr>
          <p:cNvPr id="3" name="Content Placeholder 2"/>
          <p:cNvSpPr>
            <a:spLocks noGrp="1"/>
          </p:cNvSpPr>
          <p:nvPr>
            <p:ph idx="1"/>
          </p:nvPr>
        </p:nvSpPr>
        <p:spPr/>
        <p:txBody>
          <a:bodyPr/>
          <a:lstStyle/>
          <a:p>
            <a:pPr lvl="0"/>
            <a:r>
              <a:rPr b="1"/>
              <a:t>The programme manager</a:t>
            </a:r>
            <a:r>
              <a:rPr/>
              <a:t> reads the summary and wants to know whether the figures in last quarter’s report can stand.</a:t>
            </a:r>
          </a:p>
          <a:p>
            <a:pPr lvl="0"/>
            <a:r>
              <a:rPr b="1"/>
              <a:t>The HMIS or M&amp;E focal point</a:t>
            </a:r>
            <a:r>
              <a:rPr/>
              <a:t> reads the finding table and wants to know what they are being asked to do.</a:t>
            </a:r>
          </a:p>
          <a:p>
            <a:pPr lvl="0"/>
            <a:r>
              <a:rPr b="1"/>
              <a:t>The donor’s monitoring adviser</a:t>
            </a:r>
            <a:r>
              <a:rPr/>
              <a:t>, six months later, reads the methods section and wants to know whether your findings…</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order</a:t>
            </a:r>
          </a:p>
        </p:txBody>
      </p:sp>
      <p:sp>
        <p:nvSpPr>
          <p:cNvPr id="3" name="Content Placeholder 2"/>
          <p:cNvSpPr>
            <a:spLocks noGrp="1"/>
          </p:cNvSpPr>
          <p:nvPr>
            <p:ph idx="1"/>
          </p:nvPr>
        </p:nvSpPr>
        <p:spPr/>
        <p:txBody>
          <a:bodyPr/>
          <a:lstStyle/>
          <a:p>
            <a:pPr lvl="0"/>
            <a:r>
              <a:rPr b="1"/>
              <a:t>What was assessed.</a:t>
            </a:r>
            <a:r>
              <a:rPr/>
              <a:t> Dataset, period, reporting units in scope, indicators examined. Four lines.</a:t>
            </a:r>
          </a:p>
          <a:p>
            <a:pPr lvl="0"/>
            <a:r>
              <a:rPr b="1"/>
              <a:t>How.</a:t>
            </a:r>
            <a:r>
              <a:rPr/>
              <a:t> Which dimensions, which desk checks, which facilities were visited and </a:t>
            </a:r>
            <a:r>
              <a:rPr i="1"/>
              <a:t>why those</a:t>
            </a:r>
            <a:r>
              <a:rPr/>
              <a:t> — the </a:t>
            </a:r>
            <a:r>
              <a:rPr>
                <a:latin typeface="Courier"/>
              </a:rPr>
              <a:t>reason</a:t>
            </a:r>
            <a:r>
              <a:rPr/>
              <a:t> column from…</a:t>
            </a:r>
          </a:p>
          <a:p>
            <a:pPr lvl="0"/>
            <a:r>
              <a:rPr b="1"/>
              <a:t>The scorecard.</a:t>
            </a:r>
            <a:r>
              <a:rPr/>
              <a:t> Five dimensions, five measures, with the one you could not measure shown as a finding rather than a…</a:t>
            </a:r>
          </a:p>
          <a:p>
            <a:pPr lvl="0"/>
            <a:r>
              <a:rPr b="1"/>
              <a:t>Findings.</a:t>
            </a:r>
            <a:r>
              <a:rPr/>
              <a:t> The table below.</a:t>
            </a:r>
          </a:p>
          <a:p>
            <a:pPr lvl="0"/>
            <a:r>
              <a:rPr b="1"/>
              <a:t>What this means for published figures.</a:t>
            </a:r>
            <a:r>
              <a:rPr/>
              <a:t> The section everyone skips and the programme manager needs.</a:t>
            </a:r>
          </a:p>
          <a:p>
            <a:pPr lvl="0"/>
            <a:r>
              <a:rPr b="1"/>
              <a:t>Limitations.</a:t>
            </a:r>
            <a:r>
              <a:rPr/>
              <a:t> What the sample cannot support, what you could not verify.</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finding table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1371600"/>
                <a:gridCol w="1371600"/>
                <a:gridCol w="1371600"/>
                <a:gridCol w="1371600"/>
                <a:gridCol w="1371600"/>
                <a:gridCol w="1371600"/>
              </a:tblGrid>
              <a:tr h="0">
                <a:tc>
                  <a:txBody>
                    <a:bodyPr/>
                    <a:lstStyle/>
                    <a:p>
                      <a:pPr lvl="0" indent="0" marL="0">
                        <a:buNone/>
                      </a:pPr>
                      <a:r>
                        <a:rPr/>
                        <a:t>#</a:t>
                      </a:r>
                    </a:p>
                  </a:txBody>
                  <a:tcPr/>
                </a:tc>
                <a:tc>
                  <a:txBody>
                    <a:bodyPr/>
                    <a:lstStyle/>
                    <a:p>
                      <a:pPr lvl="0" indent="0" marL="0">
                        <a:buNone/>
                      </a:pPr>
                      <a:r>
                        <a:rPr/>
                        <a:t>Finding</a:t>
                      </a:r>
                    </a:p>
                  </a:txBody>
                  <a:tcPr/>
                </a:tc>
                <a:tc>
                  <a:txBody>
                    <a:bodyPr/>
                    <a:lstStyle/>
                    <a:p>
                      <a:pPr lvl="0" indent="0" marL="0">
                        <a:buNone/>
                      </a:pPr>
                      <a:r>
                        <a:rPr/>
                        <a:t>Root cause</a:t>
                      </a:r>
                    </a:p>
                  </a:txBody>
                  <a:tcPr/>
                </a:tc>
                <a:tc>
                  <a:txBody>
                    <a:bodyPr/>
                    <a:lstStyle/>
                    <a:p>
                      <a:pPr lvl="0" indent="0" marL="0">
                        <a:buNone/>
                      </a:pPr>
                      <a:r>
                        <a:rPr/>
                        <a:t>Corrective action</a:t>
                      </a:r>
                    </a:p>
                  </a:txBody>
                  <a:tcPr/>
                </a:tc>
                <a:tc>
                  <a:txBody>
                    <a:bodyPr/>
                    <a:lstStyle/>
                    <a:p>
                      <a:pPr lvl="0" indent="0" marL="0">
                        <a:buNone/>
                      </a:pPr>
                      <a:r>
                        <a:rPr/>
                        <a:t>Owner</a:t>
                      </a:r>
                    </a:p>
                  </a:txBody>
                  <a:tcPr/>
                </a:tc>
                <a:tc>
                  <a:txBody>
                    <a:bodyPr/>
                    <a:lstStyle/>
                    <a:p>
                      <a:pPr lvl="0" indent="0" marL="0">
                        <a:buNone/>
                      </a:pPr>
                      <a:r>
                        <a:rPr/>
                        <a:t>By</a:t>
                      </a:r>
                    </a:p>
                  </a:txBody>
                  <a:tcPr/>
                </a:tc>
              </a:tr>
              <a:tr h="0">
                <a:tc>
                  <a:txBody>
                    <a:bodyPr/>
                    <a:lstStyle/>
                    <a:p>
                      <a:pPr lvl="0" indent="0" marL="0">
                        <a:buNone/>
                      </a:pPr>
                      <a:r>
                        <a:rPr/>
                        <a:t>1</a:t>
                      </a:r>
                    </a:p>
                  </a:txBody>
                </a:tc>
                <a:tc>
                  <a:txBody>
                    <a:bodyPr/>
                    <a:lstStyle/>
                    <a:p>
                      <a:pPr lvl="0" indent="0" marL="0">
                        <a:buNone/>
                      </a:pPr>
                      <a:r>
                        <a:rPr/>
                        <a:t>Reporting rate fell to 29% in August and 45% in September, district-wide</a:t>
                      </a:r>
                    </a:p>
                  </a:txBody>
                </a:tc>
                <a:tc>
                  <a:txBody>
                    <a:bodyPr/>
                    <a:lstStyle/>
                    <a:p>
                      <a:pPr lvl="0" indent="0" marL="0">
                        <a:buNone/>
                      </a:pPr>
                      <a:r>
                        <a:rPr/>
                        <a:t>System: form supply interrupted, all facilities simultaneously</a:t>
                      </a:r>
                    </a:p>
                  </a:txBody>
                </a:tc>
                <a:tc>
                  <a:txBody>
                    <a:bodyPr/>
                    <a:lstStyle/>
                    <a:p>
                      <a:pPr lvl="0" indent="0" marL="0">
                        <a:buNone/>
                      </a:pPr>
                      <a:r>
                        <a:rPr/>
                        <a:t>Confirm cause with logistics; hold two months’ buffer stock of registers</a:t>
                      </a:r>
                    </a:p>
                  </a:txBody>
                </a:tc>
                <a:tc>
                  <a:txBody>
                    <a:bodyPr/>
                    <a:lstStyle/>
                    <a:p>
                      <a:pPr lvl="0" indent="0" marL="0">
                        <a:buNone/>
                      </a:pPr>
                      <a:r>
                        <a:rPr/>
                        <a:t>District HMIS officer</a:t>
                      </a:r>
                    </a:p>
                  </a:txBody>
                </a:tc>
                <a:tc>
                  <a:txBody>
                    <a:bodyPr/>
                    <a:lstStyle/>
                    <a:p>
                      <a:pPr lvl="0" indent="0" marL="0">
                        <a:buNone/>
                      </a:pPr>
                      <a:r>
                        <a:rPr/>
                        <a:t>30 Sep</a:t>
                      </a:r>
                    </a:p>
                  </a:txBody>
                </a:tc>
              </a:tr>
              <a:tr h="0">
                <a:tc>
                  <a:txBody>
                    <a:bodyPr/>
                    <a:lstStyle/>
                    <a:p>
                      <a:pPr lvl="0" indent="0" marL="0">
                        <a:buNone/>
                      </a:pPr>
                      <a:r>
                        <a:rPr/>
                        <a:t>2</a:t>
                      </a:r>
                    </a:p>
                  </a:txBody>
                </a:tc>
                <a:tc>
                  <a:txBody>
                    <a:bodyPr/>
                    <a:lstStyle/>
                    <a:p>
                      <a:pPr lvl="0" indent="0" marL="0">
                        <a:buNone/>
                      </a:pPr>
                      <a:r>
                        <a:rPr/>
                        <a:t>SCH09 under-reported attendance by 42% (VF 1.42)</a:t>
                      </a:r>
                    </a:p>
                  </a:txBody>
                </a:tc>
                <a:tc>
                  <a:txBody>
                    <a:bodyPr/>
                    <a:lstStyle/>
                    <a:p>
                      <a:pPr lvl="0" indent="0" marL="0">
                        <a:buNone/>
                      </a:pPr>
                      <a:r>
                        <a:rPr/>
                        <a:t>Tool: register prints Y/N boxes; the extract recognises only true/false</a:t>
                      </a:r>
                    </a:p>
                  </a:txBody>
                </a:tc>
                <a:tc>
                  <a:txBody>
                    <a:bodyPr/>
                    <a:lstStyle/>
                    <a:p>
                      <a:pPr lvl="0" indent="0" marL="0">
                        <a:buNone/>
                      </a:pPr>
                      <a:r>
                        <a:rPr/>
                        <a:t>Accept Y/N in the extract’s value mapping; reprint register at next order</a:t>
                      </a:r>
                    </a:p>
                  </a:txBody>
                </a:tc>
                <a:tc>
                  <a:txBody>
                    <a:bodyPr/>
                    <a:lstStyle/>
                    <a:p>
                      <a:pPr lvl="0" indent="0" marL="0">
                        <a:buNone/>
                      </a:pPr>
                      <a:r>
                        <a:rPr/>
                        <a:t>HMIS data manager</a:t>
                      </a:r>
                    </a:p>
                  </a:txBody>
                </a:tc>
                <a:tc>
                  <a:txBody>
                    <a:bodyPr/>
                    <a:lstStyle/>
                    <a:p>
                      <a:pPr lvl="0" indent="0" marL="0">
                        <a:buNone/>
                      </a:pPr>
                      <a:r>
                        <a:rPr/>
                        <a:t>15 Aug</a:t>
                      </a:r>
                    </a:p>
                  </a:txBody>
                </a:tc>
              </a:tr>
              <a:tr h="0">
                <a:tc>
                  <a:txBody>
                    <a:bodyPr/>
                    <a:lstStyle/>
                    <a:p>
                      <a:pPr lvl="0" indent="0" marL="0">
                        <a:buNone/>
                      </a:pPr>
                      <a:r>
                        <a:rPr/>
                        <a:t>3</a:t>
                      </a:r>
                    </a:p>
                  </a:txBody>
                </a:tc>
                <a:tc>
                  <a:txBody>
                    <a:bodyPr/>
                    <a:lstStyle/>
                    <a:p>
                      <a:pPr lvl="0" indent="0" marL="0">
                        <a:buNone/>
                      </a:pPr>
                      <a:r>
                        <a:rPr/>
                        <a:t>Survey team 2 rounds heights to the nearest 0.5 cm (69% vs 18–23%)</a:t>
                      </a:r>
                    </a:p>
                  </a:txBody>
                </a:tc>
                <a:tc>
                  <a:txBody>
                    <a:bodyPr/>
                    <a:lstStyle/>
                    <a:p>
                      <a:pPr lvl="0" indent="0" marL="0">
                        <a:buNone/>
                      </a:pPr>
                      <a:r>
                        <a:rPr/>
                        <a:t>Capacity: board read to the half centimetre</a:t>
                      </a:r>
                    </a:p>
                  </a:txBody>
                </a:tc>
                <a:tc>
                  <a:txBody>
                    <a:bodyPr/>
                    <a:lstStyle/>
                    <a:p>
                      <a:pPr lvl="0" indent="0" marL="0">
                        <a:buNone/>
                      </a:pPr>
                      <a:r>
                        <a:rPr/>
                        <a:t>Retrain team 2 on board reading; supervisor to observe 10 measurements</a:t>
                      </a:r>
                    </a:p>
                  </a:txBody>
                </a:tc>
                <a:tc>
                  <a:txBody>
                    <a:bodyPr/>
                    <a:lstStyle/>
                    <a:p>
                      <a:pPr lvl="0" indent="0" marL="0">
                        <a:buNone/>
                      </a:pPr>
                      <a:r>
                        <a:rPr/>
                        <a:t>Survey coordinator</a:t>
                      </a:r>
                    </a:p>
                  </a:txBody>
                </a:tc>
                <a:tc>
                  <a:txBody>
                    <a:bodyPr/>
                    <a:lstStyle/>
                    <a:p>
                      <a:pPr lvl="0" indent="0" marL="0">
                        <a:buNone/>
                      </a:pPr>
                      <a:r>
                        <a:rPr/>
                        <a:t>Before next round</a:t>
                      </a:r>
                    </a:p>
                  </a:txBody>
                </a:tc>
              </a:tr>
              <a:tr h="0">
                <a:tc>
                  <a:txBody>
                    <a:bodyPr/>
                    <a:lstStyle/>
                    <a:p>
                      <a:pPr lvl="0" indent="0" marL="0">
                        <a:buNone/>
                      </a:pPr>
                      <a:r>
                        <a:rPr/>
                        <a:t>4</a:t>
                      </a:r>
                    </a:p>
                  </a:txBody>
                </a:tc>
                <a:tc>
                  <a:txBody>
                    <a:bodyPr/>
                    <a:lstStyle/>
                    <a:p>
                      <a:pPr lvl="0" indent="0" marL="0">
                        <a:buNone/>
                      </a:pPr>
                      <a:r>
                        <a:rPr/>
                        <a:t>Timeliness cannot be assessed; no submission date in the extract</a:t>
                      </a:r>
                    </a:p>
                  </a:txBody>
                </a:tc>
                <a:tc>
                  <a:txBody>
                    <a:bodyPr/>
                    <a:lstStyle/>
                    <a:p>
                      <a:pPr lvl="0" indent="0" marL="0">
                        <a:buNone/>
                      </a:pPr>
                      <a:r>
                        <a:rPr/>
                        <a:t>Tool: completeness date not carried into the standard export</a:t>
                      </a:r>
                    </a:p>
                  </a:txBody>
                </a:tc>
                <a:tc>
                  <a:txBody>
                    <a:bodyPr/>
                    <a:lstStyle/>
                    <a:p>
                      <a:pPr lvl="0" indent="0" marL="0">
                        <a:buNone/>
                      </a:pPr>
                      <a:r>
                        <a:rPr/>
                        <a:t>Add completeness date to the extract specification</a:t>
                      </a:r>
                    </a:p>
                  </a:txBody>
                </a:tc>
                <a:tc>
                  <a:txBody>
                    <a:bodyPr/>
                    <a:lstStyle/>
                    <a:p>
                      <a:pPr lvl="0" indent="0" marL="0">
                        <a:buNone/>
                      </a:pPr>
                      <a:r>
                        <a:rPr/>
                        <a:t>HMIS focal point</a:t>
                      </a:r>
                    </a:p>
                  </a:txBody>
                </a:tc>
                <a:tc>
                  <a:txBody>
                    <a:bodyPr/>
                    <a:lstStyle/>
                    <a:p>
                      <a:pPr lvl="0" indent="0" marL="0">
                        <a:buNone/>
                      </a:pPr>
                      <a:r>
                        <a:rPr/>
                        <a:t>Next quarterly extract</a:t>
                      </a:r>
                    </a:p>
                  </a:txBody>
                </a:tc>
              </a:tr>
              <a:tr h="0">
                <a:tc>
                  <a:txBody>
                    <a:bodyPr/>
                    <a:lstStyle/>
                    <a:p>
                      <a:pPr lvl="0" indent="0" marL="0">
                        <a:buNone/>
                      </a:pPr>
                      <a:r>
                        <a:rPr/>
                        <a:t>5</a:t>
                      </a:r>
                    </a:p>
                  </a:txBody>
                </a:tc>
                <a:tc>
                  <a:txBody>
                    <a:bodyPr/>
                    <a:lstStyle/>
                    <a:p>
                      <a:pPr lvl="0" indent="0" marL="0">
                        <a:buNone/>
                      </a:pPr>
                      <a:r>
                        <a:rPr/>
                        <a:t>24% of ages fall on an exact whole year (9% expected)</a:t>
                      </a:r>
                    </a:p>
                  </a:txBody>
                </a:tc>
                <a:tc>
                  <a:txBody>
                    <a:bodyPr/>
                    <a:lstStyle/>
                    <a:p>
                      <a:pPr lvl="0" indent="0" marL="0">
                        <a:buNone/>
                      </a:pPr>
                      <a:r>
                        <a:rPr/>
                        <a:t>Method: age estimated rather than documented</a:t>
                      </a:r>
                    </a:p>
                  </a:txBody>
                </a:tc>
                <a:tc>
                  <a:txBody>
                    <a:bodyPr/>
                    <a:lstStyle/>
                    <a:p>
                      <a:pPr lvl="0" indent="0" marL="0">
                        <a:buNone/>
                      </a:pPr>
                      <a:r>
                        <a:rPr/>
                        <a:t>Add local events calendar to enumerator kit; probe against siblings’ ages</a:t>
                      </a:r>
                    </a:p>
                  </a:txBody>
                </a:tc>
                <a:tc>
                  <a:txBody>
                    <a:bodyPr/>
                    <a:lstStyle/>
                    <a:p>
                      <a:pPr lvl="0" indent="0" marL="0">
                        <a:buNone/>
                      </a:pPr>
                      <a:r>
                        <a:rPr/>
                        <a:t>Survey coordinator</a:t>
                      </a:r>
                    </a:p>
                  </a:txBody>
                </a:tc>
                <a:tc>
                  <a:txBody>
                    <a:bodyPr/>
                    <a:lstStyle/>
                    <a:p>
                      <a:pPr lvl="0" indent="0" marL="0">
                        <a:buNone/>
                      </a:pPr>
                      <a:r>
                        <a:rPr/>
                        <a:t>Before next round</a:t>
                      </a:r>
                    </a:p>
                  </a:txBody>
                </a:tc>
              </a:tr>
            </a:tbl>
          </a:graphicData>
        </a:graphic>
      </p:graphicFrame>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finding table</a:t>
            </a:r>
          </a:p>
        </p:txBody>
      </p:sp>
      <p:sp>
        <p:nvSpPr>
          <p:cNvPr id="3" name="Content Placeholder 2"/>
          <p:cNvSpPr>
            <a:spLocks noGrp="1"/>
          </p:cNvSpPr>
          <p:nvPr>
            <p:ph idx="1"/>
          </p:nvPr>
        </p:nvSpPr>
        <p:spPr/>
        <p:txBody>
          <a:bodyPr/>
          <a:lstStyle/>
          <a:p>
            <a:pPr lvl="0"/>
            <a:r>
              <a:rPr/>
              <a:t>Every finding has a number in it — “Reporting was poor in August” is not a finding; “29%, against 82–92% in other…</a:t>
            </a:r>
          </a:p>
          <a:p>
            <a:pPr lvl="0"/>
            <a:r>
              <a:rPr/>
              <a:t>Every owner is a role, and a person holds it — “The district” cannot be chased</a:t>
            </a:r>
          </a:p>
          <a:p>
            <a:pPr lvl="0"/>
            <a:r>
              <a:rPr/>
              <a:t>Every deadline is a date — “Ongoing” and “as soon as possible” both mean never, and everyone in the room knows it when…</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Findings a reader can check — In Python</a:t>
            </a:r>
          </a:p>
        </p:txBody>
      </p:sp>
      <p:sp>
        <p:nvSpPr>
          <p:cNvPr id="3" name="Content Placeholder 2"/>
          <p:cNvSpPr>
            <a:spLocks noGrp="1"/>
          </p:cNvSpPr>
          <p:nvPr>
            <p:ph idx="1"/>
          </p:nvPr>
        </p:nvSpPr>
        <p:spPr/>
        <p:txBody>
          <a:bodyPr/>
          <a:lstStyle/>
          <a:p>
            <a:pPr lvl="0" indent="0">
              <a:buNone/>
            </a:pPr>
            <a:r>
              <a:rPr>
                <a:latin typeface="Courier"/>
              </a:rPr>
              <a:t>findings </a:t>
            </a:r>
            <a:r>
              <a:rPr>
                <a:solidFill>
                  <a:srgbClr val="666666"/>
                </a:solidFill>
                <a:latin typeface="Courier"/>
              </a:rPr>
              <a:t>=</a:t>
            </a:r>
            <a:r>
              <a:rPr>
                <a:latin typeface="Courier"/>
              </a:rPr>
              <a:t> pd.DataFrame([</a:t>
            </a:r>
            <a:br/>
            <a:r>
              <a:rPr>
                <a:latin typeface="Courier"/>
              </a:rPr>
              <a:t>    {</a:t>
            </a:r>
            <a:br/>
            <a:r>
              <a:rPr>
                <a:latin typeface="Courier"/>
              </a:rPr>
              <a:t>        </a:t>
            </a:r>
            <a:r>
              <a:rPr>
                <a:solidFill>
                  <a:srgbClr val="4070A0"/>
                </a:solidFill>
                <a:latin typeface="Courier"/>
              </a:rPr>
              <a:t>"id"</a:t>
            </a:r>
            <a:r>
              <a:rPr>
                <a:latin typeface="Courier"/>
              </a:rPr>
              <a:t>: </a:t>
            </a:r>
            <a:r>
              <a:rPr>
                <a:solidFill>
                  <a:srgbClr val="40A070"/>
                </a:solidFill>
                <a:latin typeface="Courier"/>
              </a:rPr>
              <a:t>2</a:t>
            </a:r>
            <a:r>
              <a:rPr>
                <a:latin typeface="Courier"/>
              </a:rPr>
              <a:t>,</a:t>
            </a:r>
            <a:br/>
            <a:r>
              <a:rPr>
                <a:latin typeface="Courier"/>
              </a:rPr>
              <a:t>        </a:t>
            </a:r>
            <a:r>
              <a:rPr>
                <a:solidFill>
                  <a:srgbClr val="4070A0"/>
                </a:solidFill>
                <a:latin typeface="Courier"/>
              </a:rPr>
              <a:t>"dimension"</a:t>
            </a:r>
            <a:r>
              <a:rPr>
                <a:latin typeface="Courier"/>
              </a:rPr>
              <a:t>: </a:t>
            </a:r>
            <a:r>
              <a:rPr>
                <a:solidFill>
                  <a:srgbClr val="4070A0"/>
                </a:solidFill>
                <a:latin typeface="Courier"/>
              </a:rPr>
              <a:t>"Accuracy"</a:t>
            </a:r>
            <a:r>
              <a:rPr>
                <a:latin typeface="Courier"/>
              </a:rPr>
              <a:t>,</a:t>
            </a:r>
            <a:br/>
            <a:r>
              <a:rPr>
                <a:latin typeface="Courier"/>
              </a:rPr>
              <a:t>        </a:t>
            </a:r>
            <a:r>
              <a:rPr>
                <a:solidFill>
                  <a:srgbClr val="4070A0"/>
                </a:solidFill>
                <a:latin typeface="Courier"/>
              </a:rPr>
              <a:t>"unit"</a:t>
            </a:r>
            <a:r>
              <a:rPr>
                <a:latin typeface="Courier"/>
              </a:rPr>
              <a:t>: </a:t>
            </a:r>
            <a:r>
              <a:rPr>
                <a:solidFill>
                  <a:srgbClr val="4070A0"/>
                </a:solidFill>
                <a:latin typeface="Courier"/>
              </a:rPr>
              <a:t>"SCH09"</a:t>
            </a:r>
            <a:r>
              <a:rPr>
                <a:latin typeface="Courier"/>
              </a:rPr>
              <a:t>,</a:t>
            </a:r>
            <a:br/>
            <a:r>
              <a:rPr>
                <a:latin typeface="Courier"/>
              </a:rPr>
              <a:t>        </a:t>
            </a:r>
            <a:r>
              <a:rPr>
                <a:solidFill>
                  <a:srgbClr val="4070A0"/>
                </a:solidFill>
                <a:latin typeface="Courier"/>
              </a:rPr>
              <a:t>"measure"</a:t>
            </a:r>
            <a:r>
              <a:rPr>
                <a:latin typeface="Courier"/>
              </a:rPr>
              <a:t>: </a:t>
            </a:r>
            <a:r>
              <a:rPr>
                <a:solidFill>
                  <a:srgbClr val="4070A0"/>
                </a:solidFill>
                <a:latin typeface="Courier"/>
              </a:rPr>
              <a:t>"verification factor"</a:t>
            </a:r>
            <a:r>
              <a:rPr>
                <a:latin typeface="Courier"/>
              </a:rPr>
              <a:t>,</a:t>
            </a:r>
            <a:br/>
            <a:r>
              <a:rPr>
                <a:latin typeface="Courier"/>
              </a:rPr>
              <a:t>        </a:t>
            </a:r>
            <a:r>
              <a:rPr>
                <a:solidFill>
                  <a:srgbClr val="4070A0"/>
                </a:solidFill>
                <a:latin typeface="Courier"/>
              </a:rPr>
              <a:t>"value"</a:t>
            </a:r>
            <a:r>
              <a:rPr>
                <a:latin typeface="Courier"/>
              </a:rPr>
              <a:t>: </a:t>
            </a:r>
            <a:r>
              <a:rPr>
                <a:solidFill>
                  <a:srgbClr val="40A070"/>
                </a:solidFill>
                <a:latin typeface="Courier"/>
              </a:rPr>
              <a:t>1.416</a:t>
            </a:r>
            <a:r>
              <a:rPr>
                <a:latin typeface="Courier"/>
              </a:rPr>
              <a:t>,</a:t>
            </a:r>
            <a:br/>
            <a:r>
              <a:rPr>
                <a:latin typeface="Courier"/>
              </a:rPr>
              <a:t>        </a:t>
            </a:r>
            <a:r>
              <a:rPr>
                <a:solidFill>
                  <a:srgbClr val="4070A0"/>
                </a:solidFill>
                <a:latin typeface="Courier"/>
              </a:rPr>
              <a:t>"comparator"</a:t>
            </a:r>
            <a:r>
              <a:rPr>
                <a:latin typeface="Courier"/>
              </a:rPr>
              <a:t>: </a:t>
            </a:r>
            <a:r>
              <a:rPr>
                <a:solidFill>
                  <a:srgbClr val="4070A0"/>
                </a:solidFill>
                <a:latin typeface="Courier"/>
              </a:rPr>
              <a:t>"district 1.012, 23 of 24 schools exactly 1.000"</a:t>
            </a:r>
            <a:r>
              <a:rPr>
                <a:latin typeface="Courier"/>
              </a:rPr>
              <a:t>,</a:t>
            </a:r>
            <a:br/>
            <a:r>
              <a:rPr>
                <a:latin typeface="Courier"/>
              </a:rPr>
              <a:t>        </a:t>
            </a:r>
            <a:r>
              <a:rPr>
                <a:solidFill>
                  <a:srgbClr val="4070A0"/>
                </a:solidFill>
                <a:latin typeface="Courier"/>
              </a:rPr>
              <a:t>"evidence"</a:t>
            </a:r>
            <a:r>
              <a:rPr>
                <a:latin typeface="Courier"/>
              </a:rPr>
              <a:t>: </a:t>
            </a:r>
            <a:r>
              <a:rPr>
                <a:solidFill>
                  <a:srgbClr val="4070A0"/>
                </a:solidFill>
                <a:latin typeface="Courier"/>
              </a:rPr>
              <a:t>"outputs/verification-factors.csv"</a:t>
            </a:r>
            <a:r>
              <a:rPr>
                <a:latin typeface="Courier"/>
              </a:rPr>
              <a:t>,</a:t>
            </a:r>
            <a:br/>
            <a:r>
              <a:rPr>
                <a:latin typeface="Courier"/>
              </a:rPr>
              <a:t>    },</a:t>
            </a:r>
            <a:br/>
            <a:r>
              <a:rPr>
                <a:latin typeface="Courier"/>
              </a:rPr>
              <a:t>])</a:t>
            </a:r>
            <a:br/>
            <a:r>
              <a:rPr>
                <a:latin typeface="Courier"/>
              </a:rPr>
              <a:t>findings.to_csv(</a:t>
            </a:r>
            <a:r>
              <a:rPr>
                <a:solidFill>
                  <a:srgbClr val="4070A0"/>
                </a:solidFill>
                <a:latin typeface="Courier"/>
              </a:rPr>
              <a:t>"outputs/dqa-findings.csv"</a:t>
            </a:r>
            <a:r>
              <a:rPr>
                <a:latin typeface="Courier"/>
              </a:rPr>
              <a:t>, index</a:t>
            </a:r>
            <a:r>
              <a:rPr>
                <a:solidFill>
                  <a:srgbClr val="666666"/>
                </a:solidFill>
                <a:latin typeface="Courier"/>
              </a:rPr>
              <a:t>=</a:t>
            </a:r>
            <a:r>
              <a:rPr>
                <a:solidFill>
                  <a:srgbClr val="19177C"/>
                </a:solidFill>
                <a:latin typeface="Courier"/>
              </a:rPr>
              <a:t>False</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Findings a reader can check — In R</a:t>
            </a:r>
          </a:p>
        </p:txBody>
      </p:sp>
      <p:sp>
        <p:nvSpPr>
          <p:cNvPr id="3" name="Content Placeholder 2"/>
          <p:cNvSpPr>
            <a:spLocks noGrp="1"/>
          </p:cNvSpPr>
          <p:nvPr>
            <p:ph idx="1"/>
          </p:nvPr>
        </p:nvSpPr>
        <p:spPr/>
        <p:txBody>
          <a:bodyPr/>
          <a:lstStyle/>
          <a:p>
            <a:pPr lvl="0" indent="0">
              <a:buNone/>
            </a:pPr>
            <a:r>
              <a:rPr>
                <a:latin typeface="Courier"/>
              </a:rPr>
              <a:t>findings </a:t>
            </a:r>
            <a:r>
              <a:rPr>
                <a:solidFill>
                  <a:srgbClr val="007020"/>
                </a:solidFill>
                <a:latin typeface="Courier"/>
              </a:rPr>
              <a:t>&lt;-</a:t>
            </a:r>
            <a:r>
              <a:rPr>
                <a:latin typeface="Courier"/>
              </a:rPr>
              <a:t> tibble</a:t>
            </a:r>
            <a:r>
              <a:rPr>
                <a:solidFill>
                  <a:srgbClr val="4070A0"/>
                </a:solidFill>
                <a:latin typeface="Courier"/>
              </a:rPr>
              <a:t>::</a:t>
            </a:r>
            <a:r>
              <a:rPr>
                <a:solidFill>
                  <a:srgbClr val="06287E"/>
                </a:solidFill>
                <a:latin typeface="Courier"/>
              </a:rPr>
              <a:t>tribble</a:t>
            </a:r>
            <a:r>
              <a:rPr>
                <a:latin typeface="Courier"/>
              </a:rPr>
              <a:t>(</a:t>
            </a:r>
            <a:br/>
            <a:r>
              <a:rPr>
                <a:latin typeface="Courier"/>
              </a:rPr>
              <a:t>  </a:t>
            </a:r>
            <a:r>
              <a:rPr>
                <a:solidFill>
                  <a:srgbClr val="4070A0"/>
                </a:solidFill>
                <a:latin typeface="Courier"/>
              </a:rPr>
              <a:t>~</a:t>
            </a:r>
            <a:r>
              <a:rPr>
                <a:latin typeface="Courier"/>
              </a:rPr>
              <a:t>id, </a:t>
            </a:r>
            <a:r>
              <a:rPr>
                <a:solidFill>
                  <a:srgbClr val="4070A0"/>
                </a:solidFill>
                <a:latin typeface="Courier"/>
              </a:rPr>
              <a:t>~</a:t>
            </a:r>
            <a:r>
              <a:rPr>
                <a:latin typeface="Courier"/>
              </a:rPr>
              <a:t>dimension,  </a:t>
            </a:r>
            <a:r>
              <a:rPr>
                <a:solidFill>
                  <a:srgbClr val="4070A0"/>
                </a:solidFill>
                <a:latin typeface="Courier"/>
              </a:rPr>
              <a:t>~</a:t>
            </a:r>
            <a:r>
              <a:rPr>
                <a:latin typeface="Courier"/>
              </a:rPr>
              <a:t>unit,   </a:t>
            </a:r>
            <a:r>
              <a:rPr>
                <a:solidFill>
                  <a:srgbClr val="4070A0"/>
                </a:solidFill>
                <a:latin typeface="Courier"/>
              </a:rPr>
              <a:t>~</a:t>
            </a:r>
            <a:r>
              <a:rPr>
                <a:latin typeface="Courier"/>
              </a:rPr>
              <a:t>measure,              </a:t>
            </a:r>
            <a:r>
              <a:rPr>
                <a:solidFill>
                  <a:srgbClr val="4070A0"/>
                </a:solidFill>
                <a:latin typeface="Courier"/>
              </a:rPr>
              <a:t>~</a:t>
            </a:r>
            <a:r>
              <a:rPr>
                <a:latin typeface="Courier"/>
              </a:rPr>
              <a:t>value, </a:t>
            </a:r>
            <a:r>
              <a:rPr>
                <a:solidFill>
                  <a:srgbClr val="4070A0"/>
                </a:solidFill>
                <a:latin typeface="Courier"/>
              </a:rPr>
              <a:t>~</a:t>
            </a:r>
            <a:r>
              <a:rPr>
                <a:latin typeface="Courier"/>
              </a:rPr>
              <a:t>comparator,</a:t>
            </a:r>
            <a:br/>
            <a:r>
              <a:rPr>
                <a:latin typeface="Courier"/>
              </a:rPr>
              <a:t>   </a:t>
            </a:r>
            <a:r>
              <a:rPr>
                <a:solidFill>
                  <a:srgbClr val="40A070"/>
                </a:solidFill>
                <a:latin typeface="Courier"/>
              </a:rPr>
              <a:t>2</a:t>
            </a:r>
            <a:r>
              <a:rPr>
                <a:solidFill>
                  <a:srgbClr val="902000"/>
                </a:solidFill>
                <a:latin typeface="Courier"/>
              </a:rPr>
              <a:t>L</a:t>
            </a:r>
            <a:r>
              <a:rPr>
                <a:latin typeface="Courier"/>
              </a:rPr>
              <a:t>, </a:t>
            </a:r>
            <a:r>
              <a:rPr>
                <a:solidFill>
                  <a:srgbClr val="4070A0"/>
                </a:solidFill>
                <a:latin typeface="Courier"/>
              </a:rPr>
              <a:t>"Accuracy"</a:t>
            </a:r>
            <a:r>
              <a:rPr>
                <a:latin typeface="Courier"/>
              </a:rPr>
              <a:t>,  </a:t>
            </a:r>
            <a:r>
              <a:rPr>
                <a:solidFill>
                  <a:srgbClr val="4070A0"/>
                </a:solidFill>
                <a:latin typeface="Courier"/>
              </a:rPr>
              <a:t>"SCH09"</a:t>
            </a:r>
            <a:r>
              <a:rPr>
                <a:latin typeface="Courier"/>
              </a:rPr>
              <a:t>, </a:t>
            </a:r>
            <a:r>
              <a:rPr>
                <a:solidFill>
                  <a:srgbClr val="4070A0"/>
                </a:solidFill>
                <a:latin typeface="Courier"/>
              </a:rPr>
              <a:t>"verification factor"</a:t>
            </a:r>
            <a:r>
              <a:rPr>
                <a:latin typeface="Courier"/>
              </a:rPr>
              <a:t>,  </a:t>
            </a:r>
            <a:r>
              <a:rPr>
                <a:solidFill>
                  <a:srgbClr val="40A070"/>
                </a:solidFill>
                <a:latin typeface="Courier"/>
              </a:rPr>
              <a:t>1.416</a:t>
            </a:r>
            <a:r>
              <a:rPr>
                <a:latin typeface="Courier"/>
              </a:rPr>
              <a:t>, </a:t>
            </a:r>
            <a:r>
              <a:rPr>
                <a:solidFill>
                  <a:srgbClr val="4070A0"/>
                </a:solidFill>
                <a:latin typeface="Courier"/>
              </a:rPr>
              <a:t>"district 1.012"</a:t>
            </a:r>
            <a:br/>
            <a:r>
              <a:rPr>
                <a:latin typeface="Courier"/>
              </a:rPr>
              <a:t>)</a:t>
            </a:r>
            <a:br/>
            <a:br/>
            <a:r>
              <a:rPr>
                <a:latin typeface="Courier"/>
              </a:rPr>
              <a:t>readr</a:t>
            </a:r>
            <a:r>
              <a:rPr>
                <a:solidFill>
                  <a:srgbClr val="4070A0"/>
                </a:solidFill>
                <a:latin typeface="Courier"/>
              </a:rPr>
              <a:t>::</a:t>
            </a:r>
            <a:r>
              <a:rPr>
                <a:solidFill>
                  <a:srgbClr val="06287E"/>
                </a:solidFill>
                <a:latin typeface="Courier"/>
              </a:rPr>
              <a:t>write_csv</a:t>
            </a:r>
            <a:r>
              <a:rPr>
                <a:latin typeface="Courier"/>
              </a:rPr>
              <a:t>(findings, here</a:t>
            </a:r>
            <a:r>
              <a:rPr>
                <a:solidFill>
                  <a:srgbClr val="4070A0"/>
                </a:solidFill>
                <a:latin typeface="Courier"/>
              </a:rPr>
              <a:t>::</a:t>
            </a:r>
            <a:r>
              <a:rPr>
                <a:solidFill>
                  <a:srgbClr val="06287E"/>
                </a:solidFill>
                <a:latin typeface="Courier"/>
              </a:rPr>
              <a:t>here</a:t>
            </a:r>
            <a:r>
              <a:rPr>
                <a:latin typeface="Courier"/>
              </a:rPr>
              <a:t>(</a:t>
            </a:r>
            <a:r>
              <a:rPr>
                <a:solidFill>
                  <a:srgbClr val="4070A0"/>
                </a:solidFill>
                <a:latin typeface="Courier"/>
              </a:rPr>
              <a:t>"outputs"</a:t>
            </a:r>
            <a:r>
              <a:rPr>
                <a:latin typeface="Courier"/>
              </a:rPr>
              <a:t>, </a:t>
            </a:r>
            <a:r>
              <a:rPr>
                <a:solidFill>
                  <a:srgbClr val="4070A0"/>
                </a:solidFill>
                <a:latin typeface="Courier"/>
              </a:rPr>
              <a:t>"dqa-findings.csv"</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Score the dimensions, do not grade the district — In Python</a:t>
            </a:r>
          </a:p>
        </p:txBody>
      </p:sp>
      <p:sp>
        <p:nvSpPr>
          <p:cNvPr id="3" name="Content Placeholder 2"/>
          <p:cNvSpPr>
            <a:spLocks noGrp="1"/>
          </p:cNvSpPr>
          <p:nvPr>
            <p:ph idx="1"/>
          </p:nvPr>
        </p:nvSpPr>
        <p:spPr/>
        <p:txBody>
          <a:bodyPr/>
          <a:lstStyle/>
          <a:p>
            <a:pPr lvl="0" indent="0">
              <a:buNone/>
            </a:pPr>
            <a:r>
              <a:rPr>
                <a:latin typeface="Courier"/>
              </a:rPr>
              <a:t>scorecard </a:t>
            </a:r>
            <a:r>
              <a:rPr>
                <a:solidFill>
                  <a:srgbClr val="666666"/>
                </a:solidFill>
                <a:latin typeface="Courier"/>
              </a:rPr>
              <a:t>=</a:t>
            </a:r>
            <a:r>
              <a:rPr>
                <a:latin typeface="Courier"/>
              </a:rPr>
              <a:t> pd.DataFrame({</a:t>
            </a:r>
            <a:br/>
            <a:r>
              <a:rPr>
                <a:latin typeface="Courier"/>
              </a:rPr>
              <a:t>    </a:t>
            </a:r>
            <a:r>
              <a:rPr>
                <a:solidFill>
                  <a:srgbClr val="4070A0"/>
                </a:solidFill>
                <a:latin typeface="Courier"/>
              </a:rPr>
              <a:t>"dimension"</a:t>
            </a:r>
            <a:r>
              <a:rPr>
                <a:latin typeface="Courier"/>
              </a:rPr>
              <a:t>: [</a:t>
            </a:r>
            <a:r>
              <a:rPr>
                <a:solidFill>
                  <a:srgbClr val="4070A0"/>
                </a:solidFill>
                <a:latin typeface="Courier"/>
              </a:rPr>
              <a:t>"Completeness"</a:t>
            </a:r>
            <a:r>
              <a:rPr>
                <a:latin typeface="Courier"/>
              </a:rPr>
              <a:t>, </a:t>
            </a:r>
            <a:r>
              <a:rPr>
                <a:solidFill>
                  <a:srgbClr val="4070A0"/>
                </a:solidFill>
                <a:latin typeface="Courier"/>
              </a:rPr>
              <a:t>"Timeliness"</a:t>
            </a:r>
            <a:r>
              <a:rPr>
                <a:latin typeface="Courier"/>
              </a:rPr>
              <a:t>, </a:t>
            </a:r>
            <a:r>
              <a:rPr>
                <a:solidFill>
                  <a:srgbClr val="4070A0"/>
                </a:solidFill>
                <a:latin typeface="Courier"/>
              </a:rPr>
              <a:t>"Accuracy"</a:t>
            </a:r>
            <a:r>
              <a:rPr>
                <a:latin typeface="Courier"/>
              </a:rPr>
              <a:t>, </a:t>
            </a:r>
            <a:r>
              <a:rPr>
                <a:solidFill>
                  <a:srgbClr val="4070A0"/>
                </a:solidFill>
                <a:latin typeface="Courier"/>
              </a:rPr>
              <a:t>"Consistency"</a:t>
            </a:r>
            <a:r>
              <a:rPr>
                <a:latin typeface="Courier"/>
              </a:rPr>
              <a:t>, </a:t>
            </a:r>
            <a:r>
              <a:rPr>
                <a:solidFill>
                  <a:srgbClr val="4070A0"/>
                </a:solidFill>
                <a:latin typeface="Courier"/>
              </a:rPr>
              <a:t>"Integrity"</a:t>
            </a:r>
            <a:r>
              <a:rPr>
                <a:latin typeface="Courier"/>
              </a:rPr>
              <a:t>],</a:t>
            </a:r>
            <a:br/>
            <a:r>
              <a:rPr>
                <a:latin typeface="Courier"/>
              </a:rPr>
              <a:t>    </a:t>
            </a:r>
            <a:r>
              <a:rPr>
                <a:solidFill>
                  <a:srgbClr val="4070A0"/>
                </a:solidFill>
                <a:latin typeface="Courier"/>
              </a:rPr>
              <a:t>"measure"</a:t>
            </a:r>
            <a:r>
              <a:rPr>
                <a:latin typeface="Courier"/>
              </a:rPr>
              <a:t>: [</a:t>
            </a:r>
            <a:r>
              <a:rPr>
                <a:solidFill>
                  <a:srgbClr val="4070A0"/>
                </a:solidFill>
                <a:latin typeface="Courier"/>
              </a:rPr>
              <a:t>"Reporting rate"</a:t>
            </a:r>
            <a:r>
              <a:rPr>
                <a:latin typeface="Courier"/>
              </a:rPr>
              <a:t>, </a:t>
            </a:r>
            <a:r>
              <a:rPr>
                <a:solidFill>
                  <a:srgbClr val="4070A0"/>
                </a:solidFill>
                <a:latin typeface="Courier"/>
              </a:rPr>
              <a:t>"Not assessable"</a:t>
            </a:r>
            <a:r>
              <a:rPr>
                <a:latin typeface="Courier"/>
              </a:rPr>
              <a:t>, </a:t>
            </a:r>
            <a:r>
              <a:rPr>
                <a:solidFill>
                  <a:srgbClr val="4070A0"/>
                </a:solidFill>
                <a:latin typeface="Courier"/>
              </a:rPr>
              <a:t>"Verification factor"</a:t>
            </a:r>
            <a:r>
              <a:rPr>
                <a:latin typeface="Courier"/>
              </a:rPr>
              <a:t>,</a:t>
            </a:r>
            <a:br/>
            <a:r>
              <a:rPr>
                <a:latin typeface="Courier"/>
              </a:rPr>
              <a:t>                </a:t>
            </a:r>
            <a:r>
              <a:rPr>
                <a:solidFill>
                  <a:srgbClr val="4070A0"/>
                </a:solidFill>
                <a:latin typeface="Courier"/>
              </a:rPr>
              <a:t>"Outlier rate"</a:t>
            </a:r>
            <a:r>
              <a:rPr>
                <a:latin typeface="Courier"/>
              </a:rPr>
              <a:t>, </a:t>
            </a:r>
            <a:r>
              <a:rPr>
                <a:solidFill>
                  <a:srgbClr val="4070A0"/>
                </a:solidFill>
                <a:latin typeface="Courier"/>
              </a:rPr>
              <a:t>"Round-number share"</a:t>
            </a:r>
            <a:r>
              <a:rPr>
                <a:latin typeface="Courier"/>
              </a:rPr>
              <a:t>],</a:t>
            </a:r>
            <a:br/>
            <a:r>
              <a:rPr>
                <a:latin typeface="Courier"/>
              </a:rPr>
              <a:t>    </a:t>
            </a:r>
            <a:r>
              <a:rPr>
                <a:solidFill>
                  <a:srgbClr val="4070A0"/>
                </a:solidFill>
                <a:latin typeface="Courier"/>
              </a:rPr>
              <a:t>"value"</a:t>
            </a:r>
            <a:r>
              <a:rPr>
                <a:latin typeface="Courier"/>
              </a:rPr>
              <a:t>: [</a:t>
            </a:r>
            <a:r>
              <a:rPr>
                <a:solidFill>
                  <a:srgbClr val="4070A0"/>
                </a:solidFill>
                <a:latin typeface="Courier"/>
              </a:rPr>
              <a:t>"76.5%"</a:t>
            </a:r>
            <a:r>
              <a:rPr>
                <a:latin typeface="Courier"/>
              </a:rPr>
              <a:t>, </a:t>
            </a:r>
            <a:r>
              <a:rPr>
                <a:solidFill>
                  <a:srgbClr val="4070A0"/>
                </a:solidFill>
                <a:latin typeface="Courier"/>
              </a:rPr>
              <a:t>"-"</a:t>
            </a:r>
            <a:r>
              <a:rPr>
                <a:latin typeface="Courier"/>
              </a:rPr>
              <a:t>, </a:t>
            </a:r>
            <a:r>
              <a:rPr>
                <a:solidFill>
                  <a:srgbClr val="4070A0"/>
                </a:solidFill>
                <a:latin typeface="Courier"/>
              </a:rPr>
              <a:t>"1.012 district / 1.42 worst unit"</a:t>
            </a:r>
            <a:r>
              <a:rPr>
                <a:latin typeface="Courier"/>
              </a:rPr>
              <a:t>,</a:t>
            </a:r>
            <a:br/>
            <a:r>
              <a:rPr>
                <a:latin typeface="Courier"/>
              </a:rPr>
              <a:t>              </a:t>
            </a:r>
            <a:r>
              <a:rPr>
                <a:solidFill>
                  <a:srgbClr val="4070A0"/>
                </a:solidFill>
                <a:latin typeface="Courier"/>
              </a:rPr>
              <a:t>"11 of 2,094 below half own median"</a:t>
            </a:r>
            <a:r>
              <a:rPr>
                <a:latin typeface="Courier"/>
              </a:rPr>
              <a:t>, </a:t>
            </a:r>
            <a:r>
              <a:rPr>
                <a:solidFill>
                  <a:srgbClr val="4070A0"/>
                </a:solidFill>
                <a:latin typeface="Courier"/>
              </a:rPr>
              <a:t>"10.4%, chance level"</a:t>
            </a:r>
            <a:r>
              <a:rPr>
                <a:latin typeface="Courier"/>
              </a:rPr>
              <a:t>],</a:t>
            </a:r>
            <a:br/>
            <a:r>
              <a:rPr>
                <a:latin typeface="Courier"/>
              </a:rPr>
              <a:t>    </a:t>
            </a:r>
            <a:r>
              <a:rPr>
                <a:solidFill>
                  <a:srgbClr val="4070A0"/>
                </a:solidFill>
                <a:latin typeface="Courier"/>
              </a:rPr>
              <a:t>"finding"</a:t>
            </a:r>
            <a:r>
              <a:rPr>
                <a:latin typeface="Courier"/>
              </a:rPr>
              <a:t>: [</a:t>
            </a:r>
            <a:r>
              <a:rPr>
                <a:solidFill>
                  <a:srgbClr val="40A070"/>
                </a:solidFill>
                <a:latin typeface="Courier"/>
              </a:rPr>
              <a:t>1</a:t>
            </a:r>
            <a:r>
              <a:rPr>
                <a:latin typeface="Courier"/>
              </a:rPr>
              <a:t>, </a:t>
            </a:r>
            <a:r>
              <a:rPr>
                <a:solidFill>
                  <a:srgbClr val="40A070"/>
                </a:solidFill>
                <a:latin typeface="Courier"/>
              </a:rPr>
              <a:t>4</a:t>
            </a:r>
            <a:r>
              <a:rPr>
                <a:latin typeface="Courier"/>
              </a:rPr>
              <a:t>, </a:t>
            </a:r>
            <a:r>
              <a:rPr>
                <a:solidFill>
                  <a:srgbClr val="40A070"/>
                </a:solidFill>
                <a:latin typeface="Courier"/>
              </a:rPr>
              <a:t>2</a:t>
            </a:r>
            <a:r>
              <a:rPr>
                <a:latin typeface="Courier"/>
              </a:rPr>
              <a:t>, </a:t>
            </a:r>
            <a:r>
              <a:rPr>
                <a:solidFill>
                  <a:srgbClr val="19177C"/>
                </a:solidFill>
                <a:latin typeface="Courier"/>
              </a:rPr>
              <a:t>None</a:t>
            </a:r>
            <a:r>
              <a:rPr>
                <a:latin typeface="Courier"/>
              </a:rPr>
              <a:t>, </a:t>
            </a:r>
            <a:r>
              <a:rPr>
                <a:solidFill>
                  <a:srgbClr val="19177C"/>
                </a:solidFill>
                <a:latin typeface="Courier"/>
              </a:rPr>
              <a:t>None</a:t>
            </a:r>
            <a:r>
              <a:rPr>
                <a:latin typeface="Courier"/>
              </a:rPr>
              <a:t>],</a:t>
            </a:r>
            <a:b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Score the dimensions, do not grade the district — In R</a:t>
            </a:r>
          </a:p>
        </p:txBody>
      </p:sp>
      <p:sp>
        <p:nvSpPr>
          <p:cNvPr id="3" name="Content Placeholder 2"/>
          <p:cNvSpPr>
            <a:spLocks noGrp="1"/>
          </p:cNvSpPr>
          <p:nvPr>
            <p:ph idx="1"/>
          </p:nvPr>
        </p:nvSpPr>
        <p:spPr/>
        <p:txBody>
          <a:bodyPr/>
          <a:lstStyle/>
          <a:p>
            <a:pPr lvl="0" indent="0">
              <a:buNone/>
            </a:pPr>
            <a:r>
              <a:rPr>
                <a:latin typeface="Courier"/>
              </a:rPr>
              <a:t>scorecard </a:t>
            </a:r>
            <a:r>
              <a:rPr>
                <a:solidFill>
                  <a:srgbClr val="007020"/>
                </a:solidFill>
                <a:latin typeface="Courier"/>
              </a:rPr>
              <a:t>&lt;-</a:t>
            </a:r>
            <a:r>
              <a:rPr>
                <a:latin typeface="Courier"/>
              </a:rPr>
              <a:t> tibble</a:t>
            </a:r>
            <a:r>
              <a:rPr>
                <a:solidFill>
                  <a:srgbClr val="4070A0"/>
                </a:solidFill>
                <a:latin typeface="Courier"/>
              </a:rPr>
              <a:t>::</a:t>
            </a:r>
            <a:r>
              <a:rPr>
                <a:solidFill>
                  <a:srgbClr val="06287E"/>
                </a:solidFill>
                <a:latin typeface="Courier"/>
              </a:rPr>
              <a:t>tribble</a:t>
            </a:r>
            <a:r>
              <a:rPr>
                <a:latin typeface="Courier"/>
              </a:rPr>
              <a:t>(</a:t>
            </a:r>
            <a:br/>
            <a:r>
              <a:rPr>
                <a:latin typeface="Courier"/>
              </a:rPr>
              <a:t>  </a:t>
            </a:r>
            <a:r>
              <a:rPr>
                <a:solidFill>
                  <a:srgbClr val="4070A0"/>
                </a:solidFill>
                <a:latin typeface="Courier"/>
              </a:rPr>
              <a:t>~</a:t>
            </a:r>
            <a:r>
              <a:rPr>
                <a:latin typeface="Courier"/>
              </a:rPr>
              <a:t>dimension,     </a:t>
            </a:r>
            <a:r>
              <a:rPr>
                <a:solidFill>
                  <a:srgbClr val="4070A0"/>
                </a:solidFill>
                <a:latin typeface="Courier"/>
              </a:rPr>
              <a:t>~</a:t>
            </a:r>
            <a:r>
              <a:rPr>
                <a:latin typeface="Courier"/>
              </a:rPr>
              <a:t>measure,               </a:t>
            </a:r>
            <a:r>
              <a:rPr>
                <a:solidFill>
                  <a:srgbClr val="4070A0"/>
                </a:solidFill>
                <a:latin typeface="Courier"/>
              </a:rPr>
              <a:t>~</a:t>
            </a:r>
            <a:r>
              <a:rPr>
                <a:latin typeface="Courier"/>
              </a:rPr>
              <a:t>value,                     </a:t>
            </a:r>
            <a:r>
              <a:rPr>
                <a:solidFill>
                  <a:srgbClr val="4070A0"/>
                </a:solidFill>
                <a:latin typeface="Courier"/>
              </a:rPr>
              <a:t>~</a:t>
            </a:r>
            <a:r>
              <a:rPr>
                <a:latin typeface="Courier"/>
              </a:rPr>
              <a:t>finding,</a:t>
            </a:r>
            <a:br/>
            <a:r>
              <a:rPr>
                <a:latin typeface="Courier"/>
              </a:rPr>
              <a:t>  </a:t>
            </a:r>
            <a:r>
              <a:rPr>
                <a:solidFill>
                  <a:srgbClr val="4070A0"/>
                </a:solidFill>
                <a:latin typeface="Courier"/>
              </a:rPr>
              <a:t>"Completeness"</a:t>
            </a:r>
            <a:r>
              <a:rPr>
                <a:latin typeface="Courier"/>
              </a:rPr>
              <a:t>, </a:t>
            </a:r>
            <a:r>
              <a:rPr>
                <a:solidFill>
                  <a:srgbClr val="4070A0"/>
                </a:solidFill>
                <a:latin typeface="Courier"/>
              </a:rPr>
              <a:t>"Reporting rate"</a:t>
            </a:r>
            <a:r>
              <a:rPr>
                <a:latin typeface="Courier"/>
              </a:rPr>
              <a:t>,       </a:t>
            </a:r>
            <a:r>
              <a:rPr>
                <a:solidFill>
                  <a:srgbClr val="4070A0"/>
                </a:solidFill>
                <a:latin typeface="Courier"/>
              </a:rPr>
              <a:t>"76.5%"</a:t>
            </a:r>
            <a:r>
              <a:rPr>
                <a:latin typeface="Courier"/>
              </a:rPr>
              <a:t>,                    </a:t>
            </a:r>
            <a:r>
              <a:rPr>
                <a:solidFill>
                  <a:srgbClr val="40A070"/>
                </a:solidFill>
                <a:latin typeface="Courier"/>
              </a:rPr>
              <a:t>1</a:t>
            </a:r>
            <a:r>
              <a:rPr>
                <a:solidFill>
                  <a:srgbClr val="902000"/>
                </a:solidFill>
                <a:latin typeface="Courier"/>
              </a:rPr>
              <a:t>L</a:t>
            </a:r>
            <a:r>
              <a:rPr>
                <a:latin typeface="Courier"/>
              </a:rPr>
              <a:t>,</a:t>
            </a:r>
            <a:br/>
            <a:r>
              <a:rPr>
                <a:latin typeface="Courier"/>
              </a:rPr>
              <a:t>  </a:t>
            </a:r>
            <a:r>
              <a:rPr>
                <a:solidFill>
                  <a:srgbClr val="4070A0"/>
                </a:solidFill>
                <a:latin typeface="Courier"/>
              </a:rPr>
              <a:t>"Timeliness"</a:t>
            </a:r>
            <a:r>
              <a:rPr>
                <a:latin typeface="Courier"/>
              </a:rPr>
              <a:t>,   </a:t>
            </a:r>
            <a:r>
              <a:rPr>
                <a:solidFill>
                  <a:srgbClr val="4070A0"/>
                </a:solidFill>
                <a:latin typeface="Courier"/>
              </a:rPr>
              <a:t>"Not assessable"</a:t>
            </a:r>
            <a:r>
              <a:rPr>
                <a:latin typeface="Courier"/>
              </a:rPr>
              <a:t>,       </a:t>
            </a:r>
            <a:r>
              <a:rPr>
                <a:solidFill>
                  <a:srgbClr val="4070A0"/>
                </a:solidFill>
                <a:latin typeface="Courier"/>
              </a:rPr>
              <a:t>"-"</a:t>
            </a:r>
            <a:r>
              <a:rPr>
                <a:latin typeface="Courier"/>
              </a:rPr>
              <a:t>,                        </a:t>
            </a:r>
            <a:r>
              <a:rPr>
                <a:solidFill>
                  <a:srgbClr val="40A070"/>
                </a:solidFill>
                <a:latin typeface="Courier"/>
              </a:rPr>
              <a:t>4</a:t>
            </a:r>
            <a:r>
              <a:rPr>
                <a:solidFill>
                  <a:srgbClr val="902000"/>
                </a:solidFill>
                <a:latin typeface="Courier"/>
              </a:rPr>
              <a:t>L</a:t>
            </a:r>
            <a:r>
              <a:rPr>
                <a:latin typeface="Courier"/>
              </a:rPr>
              <a:t>,</a:t>
            </a:r>
            <a:br/>
            <a:r>
              <a:rPr>
                <a:latin typeface="Courier"/>
              </a:rPr>
              <a:t>  </a:t>
            </a:r>
            <a:r>
              <a:rPr>
                <a:solidFill>
                  <a:srgbClr val="4070A0"/>
                </a:solidFill>
                <a:latin typeface="Courier"/>
              </a:rPr>
              <a:t>"Accuracy"</a:t>
            </a:r>
            <a:r>
              <a:rPr>
                <a:latin typeface="Courier"/>
              </a:rPr>
              <a:t>,     </a:t>
            </a:r>
            <a:r>
              <a:rPr>
                <a:solidFill>
                  <a:srgbClr val="4070A0"/>
                </a:solidFill>
                <a:latin typeface="Courier"/>
              </a:rPr>
              <a:t>"Verification factor"</a:t>
            </a:r>
            <a:r>
              <a:rPr>
                <a:latin typeface="Courier"/>
              </a:rPr>
              <a:t>,  </a:t>
            </a:r>
            <a:r>
              <a:rPr>
                <a:solidFill>
                  <a:srgbClr val="4070A0"/>
                </a:solidFill>
                <a:latin typeface="Courier"/>
              </a:rPr>
              <a:t>"1.012 district / 1.42 max"</a:t>
            </a:r>
            <a:r>
              <a:rPr>
                <a:latin typeface="Courier"/>
              </a:rPr>
              <a:t>, </a:t>
            </a:r>
            <a:r>
              <a:rPr>
                <a:solidFill>
                  <a:srgbClr val="40A070"/>
                </a:solidFill>
                <a:latin typeface="Courier"/>
              </a:rPr>
              <a:t>2</a:t>
            </a:r>
            <a:r>
              <a:rPr>
                <a:solidFill>
                  <a:srgbClr val="902000"/>
                </a:solidFill>
                <a:latin typeface="Courier"/>
              </a:rPr>
              <a:t>L</a:t>
            </a:r>
            <a:r>
              <a:rPr>
                <a:latin typeface="Courier"/>
              </a:rPr>
              <a:t>,</a:t>
            </a:r>
            <a:br/>
            <a:r>
              <a:rPr>
                <a:latin typeface="Courier"/>
              </a:rPr>
              <a:t>  </a:t>
            </a:r>
            <a:r>
              <a:rPr>
                <a:solidFill>
                  <a:srgbClr val="4070A0"/>
                </a:solidFill>
                <a:latin typeface="Courier"/>
              </a:rPr>
              <a:t>"Consistency"</a:t>
            </a:r>
            <a:r>
              <a:rPr>
                <a:latin typeface="Courier"/>
              </a:rPr>
              <a:t>,  </a:t>
            </a:r>
            <a:r>
              <a:rPr>
                <a:solidFill>
                  <a:srgbClr val="4070A0"/>
                </a:solidFill>
                <a:latin typeface="Courier"/>
              </a:rPr>
              <a:t>"Outlier rate"</a:t>
            </a:r>
            <a:r>
              <a:rPr>
                <a:latin typeface="Courier"/>
              </a:rPr>
              <a:t>,         </a:t>
            </a:r>
            <a:r>
              <a:rPr>
                <a:solidFill>
                  <a:srgbClr val="4070A0"/>
                </a:solidFill>
                <a:latin typeface="Courier"/>
              </a:rPr>
              <a:t>"11 of 2,094"</a:t>
            </a:r>
            <a:r>
              <a:rPr>
                <a:latin typeface="Courier"/>
              </a:rPr>
              <a:t>,              </a:t>
            </a:r>
            <a:r>
              <a:rPr>
                <a:solidFill>
                  <a:srgbClr val="880000"/>
                </a:solidFill>
                <a:latin typeface="Courier"/>
              </a:rPr>
              <a:t>NA_integer_</a:t>
            </a:r>
            <a:r>
              <a:rPr>
                <a:latin typeface="Courier"/>
              </a:rPr>
              <a:t>,</a:t>
            </a:r>
            <a:br/>
            <a:r>
              <a:rPr>
                <a:latin typeface="Courier"/>
              </a:rPr>
              <a:t>  </a:t>
            </a:r>
            <a:r>
              <a:rPr>
                <a:solidFill>
                  <a:srgbClr val="4070A0"/>
                </a:solidFill>
                <a:latin typeface="Courier"/>
              </a:rPr>
              <a:t>"Integrity"</a:t>
            </a:r>
            <a:r>
              <a:rPr>
                <a:latin typeface="Courier"/>
              </a:rPr>
              <a:t>,    </a:t>
            </a:r>
            <a:r>
              <a:rPr>
                <a:solidFill>
                  <a:srgbClr val="4070A0"/>
                </a:solidFill>
                <a:latin typeface="Courier"/>
              </a:rPr>
              <a:t>"Round-number share"</a:t>
            </a:r>
            <a:r>
              <a:rPr>
                <a:latin typeface="Courier"/>
              </a:rPr>
              <a:t>,   </a:t>
            </a:r>
            <a:r>
              <a:rPr>
                <a:solidFill>
                  <a:srgbClr val="4070A0"/>
                </a:solidFill>
                <a:latin typeface="Courier"/>
              </a:rPr>
              <a:t>"10.4%, chance level"</a:t>
            </a:r>
            <a:r>
              <a:rPr>
                <a:latin typeface="Courier"/>
              </a:rPr>
              <a:t>,      </a:t>
            </a:r>
            <a:r>
              <a:rPr>
                <a:solidFill>
                  <a:srgbClr val="880000"/>
                </a:solidFill>
                <a:latin typeface="Courier"/>
              </a:rPr>
              <a:t>NA_integer_</a:t>
            </a:r>
            <a:b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follow-up round is the point — In Python</a:t>
            </a:r>
          </a:p>
        </p:txBody>
      </p:sp>
      <p:sp>
        <p:nvSpPr>
          <p:cNvPr id="3" name="Content Placeholder 2"/>
          <p:cNvSpPr>
            <a:spLocks noGrp="1"/>
          </p:cNvSpPr>
          <p:nvPr>
            <p:ph idx="1"/>
          </p:nvPr>
        </p:nvSpPr>
        <p:spPr/>
        <p:txBody>
          <a:bodyPr/>
          <a:lstStyle/>
          <a:p>
            <a:pPr lvl="0" indent="0">
              <a:buNone/>
            </a:pPr>
            <a:r>
              <a:rPr>
                <a:latin typeface="Courier"/>
              </a:rPr>
              <a:t>history </a:t>
            </a:r>
            <a:r>
              <a:rPr>
                <a:solidFill>
                  <a:srgbClr val="666666"/>
                </a:solidFill>
                <a:latin typeface="Courier"/>
              </a:rPr>
              <a:t>=</a:t>
            </a:r>
            <a:r>
              <a:rPr>
                <a:latin typeface="Courier"/>
              </a:rPr>
              <a:t> pd.concat([</a:t>
            </a:r>
            <a:br/>
            <a:r>
              <a:rPr>
                <a:latin typeface="Courier"/>
              </a:rPr>
              <a:t>    pd.read_csv(p).assign(</a:t>
            </a:r>
            <a:r>
              <a:rPr>
                <a:solidFill>
                  <a:srgbClr val="008000"/>
                </a:solidFill>
                <a:latin typeface="Courier"/>
              </a:rPr>
              <a:t>round</a:t>
            </a:r>
            <a:r>
              <a:rPr>
                <a:solidFill>
                  <a:srgbClr val="666666"/>
                </a:solidFill>
                <a:latin typeface="Courier"/>
              </a:rPr>
              <a:t>=</a:t>
            </a:r>
            <a:r>
              <a:rPr>
                <a:latin typeface="Courier"/>
              </a:rPr>
              <a:t>p.stem)</a:t>
            </a:r>
            <a:br/>
            <a:r>
              <a:rPr>
                <a:latin typeface="Courier"/>
              </a:rPr>
              <a:t>    </a:t>
            </a:r>
            <a:r>
              <a:rPr b="1">
                <a:solidFill>
                  <a:srgbClr val="007020"/>
                </a:solidFill>
                <a:latin typeface="Courier"/>
              </a:rPr>
              <a:t>for</a:t>
            </a:r>
            <a:r>
              <a:rPr>
                <a:latin typeface="Courier"/>
              </a:rPr>
              <a:t> p </a:t>
            </a:r>
            <a:r>
              <a:rPr b="1">
                <a:solidFill>
                  <a:srgbClr val="007020"/>
                </a:solidFill>
                <a:latin typeface="Courier"/>
              </a:rPr>
              <a:t>in</a:t>
            </a:r>
            <a:r>
              <a:rPr>
                <a:latin typeface="Courier"/>
              </a:rPr>
              <a:t> </a:t>
            </a:r>
            <a:r>
              <a:rPr>
                <a:solidFill>
                  <a:srgbClr val="008000"/>
                </a:solidFill>
                <a:latin typeface="Courier"/>
              </a:rPr>
              <a:t>sorted</a:t>
            </a:r>
            <a:r>
              <a:rPr>
                <a:latin typeface="Courier"/>
              </a:rPr>
              <a:t>(Path(</a:t>
            </a:r>
            <a:r>
              <a:rPr>
                <a:solidFill>
                  <a:srgbClr val="4070A0"/>
                </a:solidFill>
                <a:latin typeface="Courier"/>
              </a:rPr>
              <a:t>"outputs/dqa"</a:t>
            </a:r>
            <a:r>
              <a:rPr>
                <a:latin typeface="Courier"/>
              </a:rPr>
              <a:t>).glob(</a:t>
            </a:r>
            <a:r>
              <a:rPr>
                <a:solidFill>
                  <a:srgbClr val="4070A0"/>
                </a:solidFill>
                <a:latin typeface="Courier"/>
              </a:rPr>
              <a:t>"*.csv"</a:t>
            </a:r>
            <a:r>
              <a:rPr>
                <a:latin typeface="Courier"/>
              </a:rPr>
              <a:t>))</a:t>
            </a:r>
            <a:br/>
            <a:r>
              <a:rPr>
                <a:latin typeface="Courier"/>
              </a:rPr>
              <a:t>])</a:t>
            </a:r>
            <a:br/>
            <a:r>
              <a:rPr>
                <a:solidFill>
                  <a:srgbClr val="008000"/>
                </a:solidFill>
                <a:latin typeface="Courier"/>
              </a:rPr>
              <a:t>print</a:t>
            </a:r>
            <a:r>
              <a:rPr>
                <a:latin typeface="Courier"/>
              </a:rPr>
              <a:t>(history.pivot_table(index</a:t>
            </a:r>
            <a:r>
              <a:rPr>
                <a:solidFill>
                  <a:srgbClr val="666666"/>
                </a:solidFill>
                <a:latin typeface="Courier"/>
              </a:rPr>
              <a:t>=</a:t>
            </a:r>
            <a:r>
              <a:rPr>
                <a:solidFill>
                  <a:srgbClr val="4070A0"/>
                </a:solidFill>
                <a:latin typeface="Courier"/>
              </a:rPr>
              <a:t>"measure"</a:t>
            </a:r>
            <a:r>
              <a:rPr>
                <a:latin typeface="Courier"/>
              </a:rPr>
              <a:t>, columns</a:t>
            </a:r>
            <a:r>
              <a:rPr>
                <a:solidFill>
                  <a:srgbClr val="666666"/>
                </a:solidFill>
                <a:latin typeface="Courier"/>
              </a:rPr>
              <a:t>=</a:t>
            </a:r>
            <a:r>
              <a:rPr>
                <a:solidFill>
                  <a:srgbClr val="4070A0"/>
                </a:solidFill>
                <a:latin typeface="Courier"/>
              </a:rPr>
              <a:t>"round"</a:t>
            </a:r>
            <a:r>
              <a:rPr>
                <a:latin typeface="Courier"/>
              </a:rPr>
              <a:t>, values</a:t>
            </a:r>
            <a:r>
              <a:rPr>
                <a:solidFill>
                  <a:srgbClr val="666666"/>
                </a:solidFill>
                <a:latin typeface="Courier"/>
              </a:rPr>
              <a:t>=</a:t>
            </a:r>
            <a:r>
              <a:rPr>
                <a:solidFill>
                  <a:srgbClr val="4070A0"/>
                </a:solidFill>
                <a:latin typeface="Courier"/>
              </a:rPr>
              <a:t>"value"</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follow-up round is the point — In R</a:t>
            </a:r>
          </a:p>
        </p:txBody>
      </p:sp>
      <p:sp>
        <p:nvSpPr>
          <p:cNvPr id="3" name="Content Placeholder 2"/>
          <p:cNvSpPr>
            <a:spLocks noGrp="1"/>
          </p:cNvSpPr>
          <p:nvPr>
            <p:ph idx="1"/>
          </p:nvPr>
        </p:nvSpPr>
        <p:spPr/>
        <p:txBody>
          <a:bodyPr/>
          <a:lstStyle/>
          <a:p>
            <a:pPr lvl="0" indent="0">
              <a:buNone/>
            </a:pPr>
            <a:r>
              <a:rPr>
                <a:latin typeface="Courier"/>
              </a:rPr>
              <a:t>history </a:t>
            </a:r>
            <a:r>
              <a:rPr>
                <a:solidFill>
                  <a:srgbClr val="007020"/>
                </a:solidFill>
                <a:latin typeface="Courier"/>
              </a:rPr>
              <a:t>&lt;-</a:t>
            </a:r>
            <a:r>
              <a:rPr>
                <a:latin typeface="Courier"/>
              </a:rPr>
              <a:t> purrr</a:t>
            </a:r>
            <a:r>
              <a:rPr>
                <a:solidFill>
                  <a:srgbClr val="4070A0"/>
                </a:solidFill>
                <a:latin typeface="Courier"/>
              </a:rPr>
              <a:t>::</a:t>
            </a:r>
            <a:r>
              <a:rPr>
                <a:solidFill>
                  <a:srgbClr val="06287E"/>
                </a:solidFill>
                <a:latin typeface="Courier"/>
              </a:rPr>
              <a:t>map_dfr</a:t>
            </a:r>
            <a:r>
              <a:rPr>
                <a:latin typeface="Courier"/>
              </a:rPr>
              <a:t>(</a:t>
            </a:r>
            <a:br/>
            <a:r>
              <a:rPr>
                <a:latin typeface="Courier"/>
              </a:rPr>
              <a:t>  </a:t>
            </a:r>
            <a:r>
              <a:rPr>
                <a:solidFill>
                  <a:srgbClr val="06287E"/>
                </a:solidFill>
                <a:latin typeface="Courier"/>
              </a:rPr>
              <a:t>list.files</a:t>
            </a:r>
            <a:r>
              <a:rPr>
                <a:latin typeface="Courier"/>
              </a:rPr>
              <a:t>(here</a:t>
            </a:r>
            <a:r>
              <a:rPr>
                <a:solidFill>
                  <a:srgbClr val="4070A0"/>
                </a:solidFill>
                <a:latin typeface="Courier"/>
              </a:rPr>
              <a:t>::</a:t>
            </a:r>
            <a:r>
              <a:rPr>
                <a:solidFill>
                  <a:srgbClr val="06287E"/>
                </a:solidFill>
                <a:latin typeface="Courier"/>
              </a:rPr>
              <a:t>here</a:t>
            </a:r>
            <a:r>
              <a:rPr>
                <a:latin typeface="Courier"/>
              </a:rPr>
              <a:t>(</a:t>
            </a:r>
            <a:r>
              <a:rPr>
                <a:solidFill>
                  <a:srgbClr val="4070A0"/>
                </a:solidFill>
                <a:latin typeface="Courier"/>
              </a:rPr>
              <a:t>"outputs"</a:t>
            </a:r>
            <a:r>
              <a:rPr>
                <a:latin typeface="Courier"/>
              </a:rPr>
              <a:t>, </a:t>
            </a:r>
            <a:r>
              <a:rPr>
                <a:solidFill>
                  <a:srgbClr val="4070A0"/>
                </a:solidFill>
                <a:latin typeface="Courier"/>
              </a:rPr>
              <a:t>"dqa"</a:t>
            </a:r>
            <a:r>
              <a:rPr>
                <a:latin typeface="Courier"/>
              </a:rPr>
              <a:t>), </a:t>
            </a:r>
            <a:r>
              <a:rPr>
                <a:solidFill>
                  <a:srgbClr val="7D9029"/>
                </a:solidFill>
                <a:latin typeface="Courier"/>
              </a:rPr>
              <a:t>full.names =</a:t>
            </a:r>
            <a:r>
              <a:rPr>
                <a:latin typeface="Courier"/>
              </a:rPr>
              <a:t> </a:t>
            </a:r>
            <a:r>
              <a:rPr>
                <a:solidFill>
                  <a:srgbClr val="880000"/>
                </a:solidFill>
                <a:latin typeface="Courier"/>
              </a:rPr>
              <a:t>TRUE</a:t>
            </a:r>
            <a:r>
              <a:rPr>
                <a:latin typeface="Courier"/>
              </a:rPr>
              <a:t>),</a:t>
            </a:r>
            <a:br/>
            <a:r>
              <a:rPr>
                <a:latin typeface="Courier"/>
              </a:rPr>
              <a:t>  </a:t>
            </a:r>
            <a:r>
              <a:rPr>
                <a:solidFill>
                  <a:srgbClr val="4070A0"/>
                </a:solidFill>
                <a:latin typeface="Courier"/>
              </a:rPr>
              <a:t>~</a:t>
            </a:r>
            <a:r>
              <a:rPr>
                <a:latin typeface="Courier"/>
              </a:rPr>
              <a:t> readr</a:t>
            </a:r>
            <a:r>
              <a:rPr>
                <a:solidFill>
                  <a:srgbClr val="4070A0"/>
                </a:solidFill>
                <a:latin typeface="Courier"/>
              </a:rPr>
              <a:t>::</a:t>
            </a:r>
            <a:r>
              <a:rPr>
                <a:solidFill>
                  <a:srgbClr val="06287E"/>
                </a:solidFill>
                <a:latin typeface="Courier"/>
              </a:rPr>
              <a:t>read_csv</a:t>
            </a:r>
            <a:r>
              <a:rPr>
                <a:latin typeface="Courier"/>
              </a:rPr>
              <a:t>(.x) </a:t>
            </a:r>
            <a:r>
              <a:rPr>
                <a:solidFill>
                  <a:srgbClr val="4070A0"/>
                </a:solidFill>
                <a:latin typeface="Courier"/>
              </a:rPr>
              <a:t>|&gt;</a:t>
            </a:r>
            <a:r>
              <a:rPr>
                <a:latin typeface="Courier"/>
              </a:rPr>
              <a:t> dplyr</a:t>
            </a:r>
            <a:r>
              <a:rPr>
                <a:solidFill>
                  <a:srgbClr val="4070A0"/>
                </a:solidFill>
                <a:latin typeface="Courier"/>
              </a:rPr>
              <a:t>::</a:t>
            </a:r>
            <a:r>
              <a:rPr>
                <a:solidFill>
                  <a:srgbClr val="06287E"/>
                </a:solidFill>
                <a:latin typeface="Courier"/>
              </a:rPr>
              <a:t>mutate</a:t>
            </a:r>
            <a:r>
              <a:rPr>
                <a:latin typeface="Courier"/>
              </a:rPr>
              <a:t>(</a:t>
            </a:r>
            <a:r>
              <a:rPr>
                <a:solidFill>
                  <a:srgbClr val="7D9029"/>
                </a:solidFill>
                <a:latin typeface="Courier"/>
              </a:rPr>
              <a:t>round =</a:t>
            </a:r>
            <a:r>
              <a:rPr>
                <a:latin typeface="Courier"/>
              </a:rPr>
              <a:t> tools</a:t>
            </a:r>
            <a:r>
              <a:rPr>
                <a:solidFill>
                  <a:srgbClr val="4070A0"/>
                </a:solidFill>
                <a:latin typeface="Courier"/>
              </a:rPr>
              <a:t>::</a:t>
            </a:r>
            <a:r>
              <a:rPr>
                <a:solidFill>
                  <a:srgbClr val="06287E"/>
                </a:solidFill>
                <a:latin typeface="Courier"/>
              </a:rPr>
              <a:t>file_path_sans_ext</a:t>
            </a:r>
            <a:r>
              <a:rPr>
                <a:latin typeface="Courier"/>
              </a:rPr>
              <a:t>(</a:t>
            </a:r>
            <a:r>
              <a:rPr>
                <a:solidFill>
                  <a:srgbClr val="06287E"/>
                </a:solidFill>
                <a:latin typeface="Courier"/>
              </a:rPr>
              <a:t>basename</a:t>
            </a:r>
            <a:r>
              <a:rPr>
                <a:latin typeface="Courier"/>
              </a:rPr>
              <a:t>(.x)))</a:t>
            </a:r>
            <a:br/>
            <a:r>
              <a:rPr>
                <a:latin typeface="Courier"/>
              </a:rPr>
              <a:t>)</a:t>
            </a:r>
            <a:br/>
            <a:br/>
            <a:r>
              <a:rPr>
                <a:latin typeface="Courier"/>
              </a:rPr>
              <a:t>tidyr</a:t>
            </a:r>
            <a:r>
              <a:rPr>
                <a:solidFill>
                  <a:srgbClr val="4070A0"/>
                </a:solidFill>
                <a:latin typeface="Courier"/>
              </a:rPr>
              <a:t>::</a:t>
            </a:r>
            <a:r>
              <a:rPr>
                <a:solidFill>
                  <a:srgbClr val="06287E"/>
                </a:solidFill>
                <a:latin typeface="Courier"/>
              </a:rPr>
              <a:t>pivot_wider</a:t>
            </a:r>
            <a:r>
              <a:rPr>
                <a:latin typeface="Courier"/>
              </a:rPr>
              <a:t>(history, </a:t>
            </a:r>
            <a:r>
              <a:rPr>
                <a:solidFill>
                  <a:srgbClr val="7D9029"/>
                </a:solidFill>
                <a:latin typeface="Courier"/>
              </a:rPr>
              <a:t>id_cols =</a:t>
            </a:r>
            <a:r>
              <a:rPr>
                <a:latin typeface="Courier"/>
              </a:rPr>
              <a:t> measure, </a:t>
            </a:r>
            <a:r>
              <a:rPr>
                <a:solidFill>
                  <a:srgbClr val="7D9029"/>
                </a:solidFill>
                <a:latin typeface="Courier"/>
              </a:rPr>
              <a:t>names_from =</a:t>
            </a:r>
            <a:r>
              <a:rPr>
                <a:latin typeface="Courier"/>
              </a:rPr>
              <a:t> round, </a:t>
            </a:r>
            <a:r>
              <a:rPr>
                <a:solidFill>
                  <a:srgbClr val="7D9029"/>
                </a:solidFill>
                <a:latin typeface="Courier"/>
              </a:rPr>
              <a:t>values_from =</a:t>
            </a:r>
            <a:r>
              <a:rPr>
                <a:latin typeface="Courier"/>
              </a:rPr>
              <a:t> value)</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follow-up round is the point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Measure</a:t>
                      </a:r>
                    </a:p>
                  </a:txBody>
                  <a:tcPr/>
                </a:tc>
                <a:tc>
                  <a:txBody>
                    <a:bodyPr/>
                    <a:lstStyle/>
                    <a:p>
                      <a:pPr lvl="0" indent="0" marL="0">
                        <a:buNone/>
                      </a:pPr>
                      <a:r>
                        <a:rPr/>
                        <a:t>Q3</a:t>
                      </a:r>
                    </a:p>
                  </a:txBody>
                  <a:tcPr/>
                </a:tc>
                <a:tc>
                  <a:txBody>
                    <a:bodyPr/>
                    <a:lstStyle/>
                    <a:p>
                      <a:pPr lvl="0" indent="0" marL="0">
                        <a:buNone/>
                      </a:pPr>
                      <a:r>
                        <a:rPr/>
                        <a:t>Q4</a:t>
                      </a:r>
                    </a:p>
                  </a:txBody>
                  <a:tcPr/>
                </a:tc>
                <a:tc>
                  <a:txBody>
                    <a:bodyPr/>
                    <a:lstStyle/>
                    <a:p>
                      <a:pPr lvl="0" indent="0" marL="0">
                        <a:buNone/>
                      </a:pPr>
                      <a:r>
                        <a:rPr/>
                        <a:t>Movement</a:t>
                      </a:r>
                    </a:p>
                  </a:txBody>
                  <a:tcPr/>
                </a:tc>
              </a:tr>
              <a:tr h="0">
                <a:tc>
                  <a:txBody>
                    <a:bodyPr/>
                    <a:lstStyle/>
                    <a:p>
                      <a:pPr lvl="0" indent="0" marL="0">
                        <a:buNone/>
                      </a:pPr>
                      <a:r>
                        <a:rPr/>
                        <a:t>Reporting rate</a:t>
                      </a:r>
                    </a:p>
                  </a:txBody>
                </a:tc>
                <a:tc>
                  <a:txBody>
                    <a:bodyPr/>
                    <a:lstStyle/>
                    <a:p>
                      <a:pPr lvl="0" indent="0" marL="0">
                        <a:buNone/>
                      </a:pPr>
                      <a:r>
                        <a:rPr/>
                        <a:t>76.5%</a:t>
                      </a:r>
                    </a:p>
                  </a:txBody>
                </a:tc>
                <a:tc>
                  <a:txBody>
                    <a:bodyPr/>
                    <a:lstStyle/>
                    <a:p>
                      <a:pPr lvl="0" indent="0" marL="0">
                        <a:buNone/>
                      </a:pPr>
                      <a:r>
                        <a:rPr/>
                        <a:t>88.1%</a:t>
                      </a:r>
                    </a:p>
                  </a:txBody>
                </a:tc>
                <a:tc>
                  <a:txBody>
                    <a:bodyPr/>
                    <a:lstStyle/>
                    <a:p>
                      <a:pPr lvl="0" indent="0" marL="0">
                        <a:buNone/>
                      </a:pPr>
                      <a:r>
                        <a:rPr/>
                        <a:t>+11.6 pt</a:t>
                      </a:r>
                    </a:p>
                  </a:txBody>
                </a:tc>
              </a:tr>
              <a:tr h="0">
                <a:tc>
                  <a:txBody>
                    <a:bodyPr/>
                    <a:lstStyle/>
                    <a:p>
                      <a:pPr lvl="0" indent="0" marL="0">
                        <a:buNone/>
                      </a:pPr>
                      <a:r>
                        <a:rPr/>
                        <a:t>Schools outside VF tolerance</a:t>
                      </a:r>
                    </a:p>
                  </a:txBody>
                </a:tc>
                <a:tc>
                  <a:txBody>
                    <a:bodyPr/>
                    <a:lstStyle/>
                    <a:p>
                      <a:pPr lvl="0" indent="0" marL="0">
                        <a:buNone/>
                      </a:pPr>
                      <a:r>
                        <a:rPr/>
                        <a:t>1 of 24</a:t>
                      </a:r>
                    </a:p>
                  </a:txBody>
                </a:tc>
                <a:tc>
                  <a:txBody>
                    <a:bodyPr/>
                    <a:lstStyle/>
                    <a:p>
                      <a:pPr lvl="0" indent="0" marL="0">
                        <a:buNone/>
                      </a:pPr>
                      <a:r>
                        <a:rPr/>
                        <a:t>0 of 24</a:t>
                      </a:r>
                    </a:p>
                  </a:txBody>
                </a:tc>
                <a:tc>
                  <a:txBody>
                    <a:bodyPr/>
                    <a:lstStyle/>
                    <a:p>
                      <a:pPr lvl="0" indent="0" marL="0">
                        <a:buNone/>
                      </a:pPr>
                      <a:r>
                        <a:rPr/>
                        <a:t>closed</a:t>
                      </a:r>
                    </a:p>
                  </a:txBody>
                </a:tc>
              </a:tr>
              <a:tr h="0">
                <a:tc>
                  <a:txBody>
                    <a:bodyPr/>
                    <a:lstStyle/>
                    <a:p>
                      <a:pPr lvl="0" indent="0" marL="0">
                        <a:buNone/>
                      </a:pPr>
                      <a:r>
                        <a:rPr/>
                        <a:t>Team 2 rounded heights</a:t>
                      </a:r>
                    </a:p>
                  </a:txBody>
                </a:tc>
                <a:tc>
                  <a:txBody>
                    <a:bodyPr/>
                    <a:lstStyle/>
                    <a:p>
                      <a:pPr lvl="0" indent="0" marL="0">
                        <a:buNone/>
                      </a:pPr>
                      <a:r>
                        <a:rPr/>
                        <a:t>69%</a:t>
                      </a:r>
                    </a:p>
                  </a:txBody>
                </a:tc>
                <a:tc>
                  <a:txBody>
                    <a:bodyPr/>
                    <a:lstStyle/>
                    <a:p>
                      <a:pPr lvl="0" indent="0" marL="0">
                        <a:buNone/>
                      </a:pPr>
                      <a:r>
                        <a:rPr/>
                        <a:t>24%</a:t>
                      </a:r>
                    </a:p>
                  </a:txBody>
                </a:tc>
                <a:tc>
                  <a:txBody>
                    <a:bodyPr/>
                    <a:lstStyle/>
                    <a:p>
                      <a:pPr lvl="0" indent="0" marL="0">
                        <a:buNone/>
                      </a:pPr>
                      <a:r>
                        <a:rPr/>
                        <a:t>closed</a:t>
                      </a:r>
                    </a:p>
                  </a:txBody>
                </a:tc>
              </a:tr>
            </a:tbl>
          </a:graphicData>
        </a:graphic>
      </p:graphicFrame>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follow-up round is the point</a:t>
            </a:r>
          </a:p>
        </p:txBody>
      </p:sp>
      <p:sp>
        <p:nvSpPr>
          <p:cNvPr id="3" name="Content Placeholder 2"/>
          <p:cNvSpPr>
            <a:spLocks noGrp="1"/>
          </p:cNvSpPr>
          <p:nvPr>
            <p:ph idx="1"/>
          </p:nvPr>
        </p:nvSpPr>
        <p:spPr/>
        <p:txBody>
          <a:bodyPr/>
          <a:lstStyle/>
          <a:p>
            <a:pPr lvl="0"/>
            <a:r>
              <a:rPr/>
              <a:t>Carry every open action forward — An action that appears in three consecutive reports without closing is itself a…</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Presenting it to the people in it</a:t>
            </a:r>
          </a:p>
        </p:txBody>
      </p:sp>
      <p:sp>
        <p:nvSpPr>
          <p:cNvPr id="3" name="Content Placeholder 2"/>
          <p:cNvSpPr>
            <a:spLocks noGrp="1"/>
          </p:cNvSpPr>
          <p:nvPr>
            <p:ph idx="1"/>
          </p:nvPr>
        </p:nvSpPr>
        <p:spPr/>
        <p:txBody>
          <a:bodyPr/>
          <a:lstStyle/>
          <a:p>
            <a:pPr lvl="0"/>
            <a:r>
              <a:rPr b="1"/>
              <a:t>Show it to them first.</a:t>
            </a:r>
            <a:r>
              <a:rPr/>
              <a:t> A finding a facility sees for the first time in a donor report will be contested, and the…</a:t>
            </a:r>
          </a:p>
          <a:p>
            <a:pPr lvl="0"/>
            <a:r>
              <a:rPr b="1"/>
              <a:t>Lead with the system findings.</a:t>
            </a:r>
            <a:r>
              <a:rPr/>
              <a:t> Starting with the August form supply establishes that the assessment is looking at…</a:t>
            </a:r>
          </a:p>
          <a:p>
            <a:pPr lvl="0"/>
            <a:r>
              <a:rPr b="1"/>
              <a:t>Name what was clean.</a:t>
            </a:r>
            <a:r>
              <a:rPr/>
              <a:t> Twenty-three of twenty-four schools were exact. Say it before you say the twenty-fourth was…</a:t>
            </a:r>
          </a:p>
          <a:p>
            <a:pPr lvl="0"/>
            <a:r>
              <a:rPr b="1"/>
              <a:t>Ask them for the cause.</a:t>
            </a:r>
            <a:r>
              <a:rPr/>
              <a:t> The people who filled in the register usually know why it looks like that, and they will…</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Presenting it to the people in it</a:t>
            </a:r>
          </a:p>
        </p:txBody>
      </p:sp>
      <p:sp>
        <p:nvSpPr>
          <p:cNvPr id="3" name="Content Placeholder 2"/>
          <p:cNvSpPr>
            <a:spLocks noGrp="1"/>
          </p:cNvSpPr>
          <p:nvPr>
            <p:ph idx="1"/>
          </p:nvPr>
        </p:nvSpPr>
        <p:spPr/>
        <p:txBody>
          <a:bodyPr/>
          <a:lstStyle/>
          <a:p>
            <a:pPr lvl="0" indent="0" marL="1270000">
              <a:buNone/>
            </a:pPr>
            <a:r>
              <a:rPr sz="2000"/>
              <a:t>The measure of a data quality assessment is not how many findings it produced. It is whether next quarter’s data is better, and defensive reporting is the one outcome that guarantees it will not be.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course, and this module, leave you</a:t>
            </a:r>
          </a:p>
        </p:txBody>
      </p:sp>
      <p:sp>
        <p:nvSpPr>
          <p:cNvPr id="3" name="Content Placeholder 2"/>
          <p:cNvSpPr>
            <a:spLocks noGrp="1"/>
          </p:cNvSpPr>
          <p:nvPr>
            <p:ph idx="1"/>
          </p:nvPr>
        </p:nvSpPr>
        <p:spPr/>
        <p:txBody>
          <a:bodyPr/>
          <a:lstStyle/>
          <a:p>
            <a:pPr lvl="0"/>
            <a:r>
              <a:rPr/>
              <a:t>You can profile a fresh export and log every change you make to it.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https://data-analysis.cassion.dev/courses/data-quality-assessment/dqa-08-the-dqa-report</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report that changes the next round</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8 of 8</vt:lpwstr>
  </property>
  <property fmtid="{D5CDD505-2E9C-101B-9397-08002B2CF9AE}" pid="3" name="subtitle">
    <vt:lpwstr>Findings, root cause, corrective action, owner, deadline — five columns, one row per finding. Plus the follow-up round that is the only evidence any of it worked.</vt:lpwstr>
  </property>
</Properties>
</file>