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Constat, cause racine, action corrective, responsable, échéance — cinq colonnes, une ligne par constat. Plus le tour de suivi, seule preuve que tout cela a servi.</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personnes, et elles lisent trois choses différentes. Écrivez pour les trois, dans cet ordre, et la structure en découle.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section cinq mérite qu’on y insiste. Une évaluation qui documente des défauts sans dire si le taux de couverture du trimestre dernier doit être réémis a laissé la décision à quelqu’un qui doit maintenant lire les six sections pour la prendre.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ligne par constat, et cinq colonnes non négociables.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propriétés font fonctionner ce tableau. Chaque constat contient un nombre. « Le rapportage était mauvais en août » n’est pas un constat ; « 29 %, contre 82 à 92 % les autres mois » en est un. C’est le nombre qui permettra au tour de suivi de dire si quelque chose a bougé. Chaque responsable est une fonction, et une personne l’occupe. « Le district » ne se relance pas. Écrivez la fonction, et vérifiez que quelqu’un l’occupe effectivement — une action confiée à un poste vacant est un constat en soi. Chaque échéance est une date. « En continu » et « dès que possible » signifient tous deux jamais, et tout le monde dans la salle le sait quand c’est écrit.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Rédigez chacun de sorte que quelqu’un disposant des mêmes données puisse le reproduire. C’est ce qui sépare une évaluation d’une opinion, et cela coûte une proposition subordonnée.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colonne </a:t>
            </a:r>
            <a:r>
              <a:rPr>
                <a:latin typeface="Courier"/>
              </a:rPr>
              <a:t>comparator</a:t>
            </a:r>
            <a:r>
              <a:rPr/>
              <a:t> est celle qu’on omet. Un facteur de vérification de 1,42 ne veut rien dire tant que le lecteur ignore que les vingt-trois autres écoles étaient à 1,000 — c’est cette comparaison qui transforme un nombre en constat. La colonne </a:t>
            </a:r>
            <a:r>
              <a:rPr>
                <a:latin typeface="Courier"/>
              </a:rPr>
              <a:t>evidence</a:t>
            </a:r>
            <a:r>
              <a:rPr/>
              <a:t> désigne le fichier qui l’a produit, même discipline que le journal de nettoyage — l’artefact voyage avec l’affirmation.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Publiez le tableau de bord comme cinq mesures avec leurs sources. Si un composite est exigé, placez-le à côté et énoncez les pondérations.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Remarquez que la ligne d’exactitude porte deux nombres. Une dimension résumée par un seul nombre masque la distribution, et la distribution était tout le constat. Remarquez aussi les deux lignes sans constat rattaché. Intégrité et cohérence sont revenues propres, et le dire explicitement vaut autant que les constats — le lecteur sait quels contrôles ont été exécutés et passés, au lieu de se demander s’ils l’ont été.</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évaluation ne vaut rien à elle seule. Elle prend de la valeur quand les mêmes contrôles tournent à nouveau et que les nombres bougent.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tableau est le livrable qui justifie le travail. Il donne aussi un verdict à chaque action corrective — faite, non faite, ou faite sans effet — ce qui est exactement la redevabilité que demande l’engagement de la CHS sur la gestion de l’information. Reportez chaque action ouverte. Une action qui figure dans trois rapports consécutifs sans se clore est elle-même un constat, et généralement de niveau système.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Dernier point, et il décide si le tour suivant sera meilleur ou plus silencieux.</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profiler un export neuf et consigner chacune de vos modifications. Vous savez assembler plusieurs fichiers et prouver que les jointures ont fait ce que vous aviez annoncé. Et vous savez désormais évaluer le résultat comme le fera un auditeur — cinq dimensions avec leurs mesures, un recomptage face à la source, un échantillon défendable, et un rapport où chaque constat a un responsable et une date. Le module 2 est complet, et c’est celui que tous les cours sectoriels supposent acquis. Le module 3, </a:t>
            </a:r>
            <a:r>
              <a:rPr i="1"/>
              <a:t>Indicateurs et mesure</a:t>
            </a:r>
            <a:r>
              <a:rPr/>
              <a:t>, est ce à quoi tout cela préparait. Il s’ouvre sur </a:t>
            </a:r>
            <a:r>
              <a:rPr i="1"/>
              <a:t>Conception d’indicateurs et cadre logique</a:t>
            </a:r>
            <a:r>
              <a:rPr/>
              <a:t> — rédiger des définitions assez précises pour que deux analystes les calculant séparément obtiennent le même chiffre, ce qui est le défaut sous-jacent à plus de la moitié des constats de ce cours.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quality-assessment/dqa-08-the-dqa-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rapport qui change le tour suivant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Constat, cause racine, action corrective, responsable, échéance — cinq colonnes, une ligne par constat. Plus le tour de suivi, seule preuve que tout cela a servi.</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Qui le lit réellement</a:t>
            </a:r>
          </a:p>
          <a:p>
            <a:pPr lvl="0"/>
            <a:r>
              <a:rPr/>
              <a:t>L’ordre</a:t>
            </a:r>
          </a:p>
          <a:p>
            <a:pPr lvl="0"/>
            <a:r>
              <a:rPr/>
              <a:t>Le tableau des constats</a:t>
            </a:r>
          </a:p>
          <a:p>
            <a:pPr lvl="0"/>
            <a:r>
              <a:rPr/>
              <a:t>Des constats qu’un lecteur peut vérifier</a:t>
            </a:r>
          </a:p>
          <a:p>
            <a:pPr lvl="0"/>
            <a:r>
              <a:rPr/>
              <a:t>Notez les dimensions, ne notez pas le district</a:t>
            </a:r>
          </a:p>
          <a:p>
            <a:pPr lvl="0"/>
            <a:r>
              <a:rPr/>
              <a:t>Le tour de suivi est l’essentiel</a:t>
            </a:r>
          </a:p>
          <a:p>
            <a:pPr lvl="0"/>
            <a:r>
              <a:rPr/>
              <a:t>La présenter à ceux qu’elle décrit</a:t>
            </a:r>
          </a:p>
          <a:p>
            <a:pPr lvl="0"/>
            <a:r>
              <a:rPr/>
              <a:t>Ce que ce cours, et ce module, vous laissent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le lit réellement</a:t>
            </a:r>
          </a:p>
        </p:txBody>
      </p:sp>
      <p:sp>
        <p:nvSpPr>
          <p:cNvPr id="3" name="Content Placeholder 2"/>
          <p:cNvSpPr>
            <a:spLocks noGrp="1"/>
          </p:cNvSpPr>
          <p:nvPr>
            <p:ph idx="1"/>
          </p:nvPr>
        </p:nvSpPr>
        <p:spPr/>
        <p:txBody>
          <a:bodyPr/>
          <a:lstStyle/>
          <a:p>
            <a:pPr lvl="0"/>
            <a:r>
              <a:rPr b="1"/>
              <a:t>Le responsable de programme</a:t>
            </a:r>
            <a:r>
              <a:rPr/>
              <a:t> lit le résumé et veut savoir si les chiffres du rapport du trimestre dernier tiennent.</a:t>
            </a:r>
          </a:p>
          <a:p>
            <a:pPr lvl="0"/>
            <a:r>
              <a:rPr b="1"/>
              <a:t>Le point focal SNIS ou suivi-évaluation</a:t>
            </a:r>
            <a:r>
              <a:rPr/>
              <a:t> lit le tableau des constats et veut savoir ce qu’on lui demande de faire.</a:t>
            </a:r>
          </a:p>
          <a:p>
            <a:pPr lvl="0"/>
            <a:r>
              <a:rPr b="1"/>
              <a:t>Le conseiller suivi du bailleur</a:t>
            </a:r>
            <a:r>
              <a:rPr/>
              <a:t>, six mois plus tard, lit la section méthodologie et veut savoir si vos constats ont…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L’ordre</a:t>
            </a:r>
          </a:p>
        </p:txBody>
      </p:sp>
      <p:sp>
        <p:nvSpPr>
          <p:cNvPr id="3" name="Content Placeholder 2"/>
          <p:cNvSpPr>
            <a:spLocks noGrp="1"/>
          </p:cNvSpPr>
          <p:nvPr>
            <p:ph idx="1"/>
          </p:nvPr>
        </p:nvSpPr>
        <p:spPr/>
        <p:txBody>
          <a:bodyPr/>
          <a:lstStyle/>
          <a:p>
            <a:pPr lvl="0"/>
            <a:r>
              <a:rPr b="1"/>
              <a:t>Ce qui a été évalué.</a:t>
            </a:r>
            <a:r>
              <a:rPr/>
              <a:t> Jeu de données, période, unités de rapportage dans le champ, indicateurs examinés. Quatre…</a:t>
            </a:r>
          </a:p>
          <a:p>
            <a:pPr lvl="0"/>
            <a:r>
              <a:rPr b="1"/>
              <a:t>Comment.</a:t>
            </a:r>
            <a:r>
              <a:rPr/>
              <a:t> Quelles dimensions, quels contrôles de bureau, quelles formations visitées et </a:t>
            </a:r>
            <a:r>
              <a:rPr i="1"/>
              <a:t>pourquoi celles-là</a:t>
            </a:r>
            <a:r>
              <a:rPr/>
              <a:t> — la…</a:t>
            </a:r>
          </a:p>
          <a:p>
            <a:pPr lvl="0"/>
            <a:r>
              <a:rPr b="1"/>
              <a:t>Le tableau de bord.</a:t>
            </a:r>
            <a:r>
              <a:rPr/>
              <a:t> Cinq dimensions, cinq mesures, celle que vous n’avez pas pu mesurer figurant comme constat…</a:t>
            </a:r>
          </a:p>
          <a:p>
            <a:pPr lvl="0"/>
            <a:r>
              <a:rPr b="1"/>
              <a:t>Les constats.</a:t>
            </a:r>
            <a:r>
              <a:rPr/>
              <a:t> Le tableau ci-dessous.</a:t>
            </a:r>
          </a:p>
          <a:p>
            <a:pPr lvl="0"/>
            <a:r>
              <a:rPr b="1"/>
              <a:t>Ce que cela implique pour les chiffres publiés.</a:t>
            </a:r>
            <a:r>
              <a:rPr/>
              <a:t> La section que tout le monde saute et dont le responsable de…</a:t>
            </a:r>
          </a:p>
          <a:p>
            <a:pPr lvl="0"/>
            <a:r>
              <a:rPr b="1"/>
              <a:t>Les limites.</a:t>
            </a:r>
            <a:r>
              <a:rPr/>
              <a:t> Ce que l’échantillon ne permet pas de soutenir, ce que vous n’avez pas pu vérifier.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des constats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buNone/>
                      </a:pPr>
                      <a:r>
                        <a:rPr/>
                        <a:t>#</a:t>
                      </a:r>
                    </a:p>
                  </a:txBody>
                  <a:tcPr/>
                </a:tc>
                <a:tc>
                  <a:txBody>
                    <a:bodyPr/>
                    <a:lstStyle/>
                    <a:p>
                      <a:pPr lvl="0" indent="0" marL="0">
                        <a:buNone/>
                      </a:pPr>
                      <a:r>
                        <a:rPr/>
                        <a:t>Constat</a:t>
                      </a:r>
                    </a:p>
                  </a:txBody>
                  <a:tcPr/>
                </a:tc>
                <a:tc>
                  <a:txBody>
                    <a:bodyPr/>
                    <a:lstStyle/>
                    <a:p>
                      <a:pPr lvl="0" indent="0" marL="0">
                        <a:buNone/>
                      </a:pPr>
                      <a:r>
                        <a:rPr/>
                        <a:t>Cause racine</a:t>
                      </a:r>
                    </a:p>
                  </a:txBody>
                  <a:tcPr/>
                </a:tc>
                <a:tc>
                  <a:txBody>
                    <a:bodyPr/>
                    <a:lstStyle/>
                    <a:p>
                      <a:pPr lvl="0" indent="0" marL="0">
                        <a:buNone/>
                      </a:pPr>
                      <a:r>
                        <a:rPr/>
                        <a:t>Action corrective</a:t>
                      </a:r>
                    </a:p>
                  </a:txBody>
                  <a:tcPr/>
                </a:tc>
                <a:tc>
                  <a:txBody>
                    <a:bodyPr/>
                    <a:lstStyle/>
                    <a:p>
                      <a:pPr lvl="0" indent="0" marL="0">
                        <a:buNone/>
                      </a:pPr>
                      <a:r>
                        <a:rPr/>
                        <a:t>Responsable</a:t>
                      </a:r>
                    </a:p>
                  </a:txBody>
                  <a:tcPr/>
                </a:tc>
                <a:tc>
                  <a:txBody>
                    <a:bodyPr/>
                    <a:lstStyle/>
                    <a:p>
                      <a:pPr lvl="0" indent="0" marL="0">
                        <a:buNone/>
                      </a:pPr>
                      <a:r>
                        <a:rPr/>
                        <a:t>Échéance</a:t>
                      </a:r>
                    </a:p>
                  </a:txBody>
                  <a:tcPr/>
                </a:tc>
              </a:tr>
              <a:tr h="0">
                <a:tc>
                  <a:txBody>
                    <a:bodyPr/>
                    <a:lstStyle/>
                    <a:p>
                      <a:pPr lvl="0" indent="0" marL="0">
                        <a:buNone/>
                      </a:pPr>
                      <a:r>
                        <a:rPr/>
                        <a:t>1</a:t>
                      </a:r>
                    </a:p>
                  </a:txBody>
                </a:tc>
                <a:tc>
                  <a:txBody>
                    <a:bodyPr/>
                    <a:lstStyle/>
                    <a:p>
                      <a:pPr lvl="0" indent="0" marL="0">
                        <a:buNone/>
                      </a:pPr>
                      <a:r>
                        <a:rPr/>
                        <a:t>Le taux de rapportage tombe à 29 % en août et 45 % en septembre, dans tout le district</a:t>
                      </a:r>
                    </a:p>
                  </a:txBody>
                </a:tc>
                <a:tc>
                  <a:txBody>
                    <a:bodyPr/>
                    <a:lstStyle/>
                    <a:p>
                      <a:pPr lvl="0" indent="0" marL="0">
                        <a:buNone/>
                      </a:pPr>
                      <a:r>
                        <a:rPr/>
                        <a:t>Système — approvisionnement en formulaires interrompu, toutes formations simultanément</a:t>
                      </a:r>
                    </a:p>
                  </a:txBody>
                </a:tc>
                <a:tc>
                  <a:txBody>
                    <a:bodyPr/>
                    <a:lstStyle/>
                    <a:p>
                      <a:pPr lvl="0" indent="0" marL="0">
                        <a:buNone/>
                      </a:pPr>
                      <a:r>
                        <a:rPr/>
                        <a:t>Confirmer la cause avec la logistique ; constituer deux mois de stock tampon de registres</a:t>
                      </a:r>
                    </a:p>
                  </a:txBody>
                </a:tc>
                <a:tc>
                  <a:txBody>
                    <a:bodyPr/>
                    <a:lstStyle/>
                    <a:p>
                      <a:pPr lvl="0" indent="0" marL="0">
                        <a:buNone/>
                      </a:pPr>
                      <a:r>
                        <a:rPr/>
                        <a:t>Responsable SNIS du district</a:t>
                      </a:r>
                    </a:p>
                  </a:txBody>
                </a:tc>
                <a:tc>
                  <a:txBody>
                    <a:bodyPr/>
                    <a:lstStyle/>
                    <a:p>
                      <a:pPr lvl="0" indent="0" marL="0">
                        <a:buNone/>
                      </a:pPr>
                      <a:r>
                        <a:rPr/>
                        <a:t>30 sept.</a:t>
                      </a:r>
                    </a:p>
                  </a:txBody>
                </a:tc>
              </a:tr>
              <a:tr h="0">
                <a:tc>
                  <a:txBody>
                    <a:bodyPr/>
                    <a:lstStyle/>
                    <a:p>
                      <a:pPr lvl="0" indent="0" marL="0">
                        <a:buNone/>
                      </a:pPr>
                      <a:r>
                        <a:rPr/>
                        <a:t>2</a:t>
                      </a:r>
                    </a:p>
                  </a:txBody>
                </a:tc>
                <a:tc>
                  <a:txBody>
                    <a:bodyPr/>
                    <a:lstStyle/>
                    <a:p>
                      <a:pPr lvl="0" indent="0" marL="0">
                        <a:buNone/>
                      </a:pPr>
                      <a:r>
                        <a:rPr/>
                        <a:t>SCH09 a sous-déclaré la présence de 42 % (facteur 1,42)</a:t>
                      </a:r>
                    </a:p>
                  </a:txBody>
                </a:tc>
                <a:tc>
                  <a:txBody>
                    <a:bodyPr/>
                    <a:lstStyle/>
                    <a:p>
                      <a:pPr lvl="0" indent="0" marL="0">
                        <a:buNone/>
                      </a:pPr>
                      <a:r>
                        <a:rPr/>
                        <a:t>Outil — le registre imprime des cases Y/N ; l’extraction ne reconnaît que true/false</a:t>
                      </a:r>
                    </a:p>
                  </a:txBody>
                </a:tc>
                <a:tc>
                  <a:txBody>
                    <a:bodyPr/>
                    <a:lstStyle/>
                    <a:p>
                      <a:pPr lvl="0" indent="0" marL="0">
                        <a:buNone/>
                      </a:pPr>
                      <a:r>
                        <a:rPr/>
                        <a:t>Accepter Y/N dans la table de correspondance ; réimprimer le registre à la prochaine commande</a:t>
                      </a:r>
                    </a:p>
                  </a:txBody>
                </a:tc>
                <a:tc>
                  <a:txBody>
                    <a:bodyPr/>
                    <a:lstStyle/>
                    <a:p>
                      <a:pPr lvl="0" indent="0" marL="0">
                        <a:buNone/>
                      </a:pPr>
                      <a:r>
                        <a:rPr/>
                        <a:t>Gestionnaire de données SNIS</a:t>
                      </a:r>
                    </a:p>
                  </a:txBody>
                </a:tc>
                <a:tc>
                  <a:txBody>
                    <a:bodyPr/>
                    <a:lstStyle/>
                    <a:p>
                      <a:pPr lvl="0" indent="0" marL="0">
                        <a:buNone/>
                      </a:pPr>
                      <a:r>
                        <a:rPr/>
                        <a:t>15 août</a:t>
                      </a:r>
                    </a:p>
                  </a:txBody>
                </a:tc>
              </a:tr>
              <a:tr h="0">
                <a:tc>
                  <a:txBody>
                    <a:bodyPr/>
                    <a:lstStyle/>
                    <a:p>
                      <a:pPr lvl="0" indent="0" marL="0">
                        <a:buNone/>
                      </a:pPr>
                      <a:r>
                        <a:rPr/>
                        <a:t>3</a:t>
                      </a:r>
                    </a:p>
                  </a:txBody>
                </a:tc>
                <a:tc>
                  <a:txBody>
                    <a:bodyPr/>
                    <a:lstStyle/>
                    <a:p>
                      <a:pPr lvl="0" indent="0" marL="0">
                        <a:buNone/>
                      </a:pPr>
                      <a:r>
                        <a:rPr/>
                        <a:t>L’équipe d’enquête 2 arrondit les tailles au 0,5 cm (69 % contre 18 à 23 %)</a:t>
                      </a:r>
                    </a:p>
                  </a:txBody>
                </a:tc>
                <a:tc>
                  <a:txBody>
                    <a:bodyPr/>
                    <a:lstStyle/>
                    <a:p>
                      <a:pPr lvl="0" indent="0" marL="0">
                        <a:buNone/>
                      </a:pPr>
                      <a:r>
                        <a:rPr/>
                        <a:t>Capacité — toise lue au demi-centimètre</a:t>
                      </a:r>
                    </a:p>
                  </a:txBody>
                </a:tc>
                <a:tc>
                  <a:txBody>
                    <a:bodyPr/>
                    <a:lstStyle/>
                    <a:p>
                      <a:pPr lvl="0" indent="0" marL="0">
                        <a:buNone/>
                      </a:pPr>
                      <a:r>
                        <a:rPr/>
                        <a:t>Reformer l’équipe 2 à la lecture de la toise ; le superviseur observe 10 mesures</a:t>
                      </a:r>
                    </a:p>
                  </a:txBody>
                </a:tc>
                <a:tc>
                  <a:txBody>
                    <a:bodyPr/>
                    <a:lstStyle/>
                    <a:p>
                      <a:pPr lvl="0" indent="0" marL="0">
                        <a:buNone/>
                      </a:pPr>
                      <a:r>
                        <a:rPr/>
                        <a:t>Coordinateur d’enquête</a:t>
                      </a:r>
                    </a:p>
                  </a:txBody>
                </a:tc>
                <a:tc>
                  <a:txBody>
                    <a:bodyPr/>
                    <a:lstStyle/>
                    <a:p>
                      <a:pPr lvl="0" indent="0" marL="0">
                        <a:buNone/>
                      </a:pPr>
                      <a:r>
                        <a:rPr/>
                        <a:t>Avant le prochain tour</a:t>
                      </a:r>
                    </a:p>
                  </a:txBody>
                </a:tc>
              </a:tr>
              <a:tr h="0">
                <a:tc>
                  <a:txBody>
                    <a:bodyPr/>
                    <a:lstStyle/>
                    <a:p>
                      <a:pPr lvl="0" indent="0" marL="0">
                        <a:buNone/>
                      </a:pPr>
                      <a:r>
                        <a:rPr/>
                        <a:t>4</a:t>
                      </a:r>
                    </a:p>
                  </a:txBody>
                </a:tc>
                <a:tc>
                  <a:txBody>
                    <a:bodyPr/>
                    <a:lstStyle/>
                    <a:p>
                      <a:pPr lvl="0" indent="0" marL="0">
                        <a:buNone/>
                      </a:pPr>
                      <a:r>
                        <a:rPr/>
                        <a:t>La promptitude ne peut pas être évaluée ; aucune date de transmission dans l’extraction</a:t>
                      </a:r>
                    </a:p>
                  </a:txBody>
                </a:tc>
                <a:tc>
                  <a:txBody>
                    <a:bodyPr/>
                    <a:lstStyle/>
                    <a:p>
                      <a:pPr lvl="0" indent="0" marL="0">
                        <a:buNone/>
                      </a:pPr>
                      <a:r>
                        <a:rPr/>
                        <a:t>Outil — date de complétude non reprise dans l’export standard</a:t>
                      </a:r>
                    </a:p>
                  </a:txBody>
                </a:tc>
                <a:tc>
                  <a:txBody>
                    <a:bodyPr/>
                    <a:lstStyle/>
                    <a:p>
                      <a:pPr lvl="0" indent="0" marL="0">
                        <a:buNone/>
                      </a:pPr>
                      <a:r>
                        <a:rPr/>
                        <a:t>Ajouter la date de complétude au cahier des charges de l’extraction</a:t>
                      </a:r>
                    </a:p>
                  </a:txBody>
                </a:tc>
                <a:tc>
                  <a:txBody>
                    <a:bodyPr/>
                    <a:lstStyle/>
                    <a:p>
                      <a:pPr lvl="0" indent="0" marL="0">
                        <a:buNone/>
                      </a:pPr>
                      <a:r>
                        <a:rPr/>
                        <a:t>Point focal SNIS</a:t>
                      </a:r>
                    </a:p>
                  </a:txBody>
                </a:tc>
                <a:tc>
                  <a:txBody>
                    <a:bodyPr/>
                    <a:lstStyle/>
                    <a:p>
                      <a:pPr lvl="0" indent="0" marL="0">
                        <a:buNone/>
                      </a:pPr>
                      <a:r>
                        <a:rPr/>
                        <a:t>Prochaine extraction trimestrielle</a:t>
                      </a:r>
                    </a:p>
                  </a:txBody>
                </a:tc>
              </a:tr>
              <a:tr h="0">
                <a:tc>
                  <a:txBody>
                    <a:bodyPr/>
                    <a:lstStyle/>
                    <a:p>
                      <a:pPr lvl="0" indent="0" marL="0">
                        <a:buNone/>
                      </a:pPr>
                      <a:r>
                        <a:rPr/>
                        <a:t>5</a:t>
                      </a:r>
                    </a:p>
                  </a:txBody>
                </a:tc>
                <a:tc>
                  <a:txBody>
                    <a:bodyPr/>
                    <a:lstStyle/>
                    <a:p>
                      <a:pPr lvl="0" indent="0" marL="0">
                        <a:buNone/>
                      </a:pPr>
                      <a:r>
                        <a:rPr/>
                        <a:t>24 % des âges tombent sur une année entière exacte (9 % attendus)</a:t>
                      </a:r>
                    </a:p>
                  </a:txBody>
                </a:tc>
                <a:tc>
                  <a:txBody>
                    <a:bodyPr/>
                    <a:lstStyle/>
                    <a:p>
                      <a:pPr lvl="0" indent="0" marL="0">
                        <a:buNone/>
                      </a:pPr>
                      <a:r>
                        <a:rPr/>
                        <a:t>Méthode — âge estimé plutôt que documenté</a:t>
                      </a:r>
                    </a:p>
                  </a:txBody>
                </a:tc>
                <a:tc>
                  <a:txBody>
                    <a:bodyPr/>
                    <a:lstStyle/>
                    <a:p>
                      <a:pPr lvl="0" indent="0" marL="0">
                        <a:buNone/>
                      </a:pPr>
                      <a:r>
                        <a:rPr/>
                        <a:t>Ajouter un calendrier d’événements locaux au kit enquêteur ; recouper avec l’âge des fratries</a:t>
                      </a:r>
                    </a:p>
                  </a:txBody>
                </a:tc>
                <a:tc>
                  <a:txBody>
                    <a:bodyPr/>
                    <a:lstStyle/>
                    <a:p>
                      <a:pPr lvl="0" indent="0" marL="0">
                        <a:buNone/>
                      </a:pPr>
                      <a:r>
                        <a:rPr/>
                        <a:t>Coordinateur d’enquête</a:t>
                      </a:r>
                    </a:p>
                  </a:txBody>
                </a:tc>
                <a:tc>
                  <a:txBody>
                    <a:bodyPr/>
                    <a:lstStyle/>
                    <a:p>
                      <a:pPr lvl="0" indent="0" marL="0">
                        <a:buNone/>
                      </a:pPr>
                      <a:r>
                        <a:rPr/>
                        <a:t>Avant le prochain tour</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des constats</a:t>
            </a:r>
          </a:p>
        </p:txBody>
      </p:sp>
      <p:sp>
        <p:nvSpPr>
          <p:cNvPr id="3" name="Content Placeholder 2"/>
          <p:cNvSpPr>
            <a:spLocks noGrp="1"/>
          </p:cNvSpPr>
          <p:nvPr>
            <p:ph idx="1"/>
          </p:nvPr>
        </p:nvSpPr>
        <p:spPr/>
        <p:txBody>
          <a:bodyPr/>
          <a:lstStyle/>
          <a:p>
            <a:pPr lvl="0"/>
            <a:r>
              <a:rPr/>
              <a:t>Chaque constat contient un nombre — « Le rapportage était mauvais en août » n’est pas un constat ; « 29 %, contre 82 à…</a:t>
            </a:r>
          </a:p>
          <a:p>
            <a:pPr lvl="0"/>
            <a:r>
              <a:rPr/>
              <a:t>Chaque responsable est une fonction, et une personne l’occupe — « Le district » ne se relance pas</a:t>
            </a:r>
          </a:p>
          <a:p>
            <a:pPr lvl="0"/>
            <a:r>
              <a:rPr/>
              <a:t>Chaque échéance est une date — « En continu » et « dès que possible » signifient tous deux jamais, et tout le monde…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constats qu’un lecteur peut vérifier — En Python</a:t>
            </a:r>
          </a:p>
        </p:txBody>
      </p:sp>
      <p:sp>
        <p:nvSpPr>
          <p:cNvPr id="3" name="Content Placeholder 2"/>
          <p:cNvSpPr>
            <a:spLocks noGrp="1"/>
          </p:cNvSpPr>
          <p:nvPr>
            <p:ph idx="1"/>
          </p:nvPr>
        </p:nvSpPr>
        <p:spPr/>
        <p:txBody>
          <a:bodyPr/>
          <a:lstStyle/>
          <a:p>
            <a:pPr lvl="0" indent="0">
              <a:buNone/>
            </a:pPr>
            <a:r>
              <a:rPr>
                <a:latin typeface="Courier"/>
              </a:rPr>
              <a:t>findings </a:t>
            </a:r>
            <a:r>
              <a:rPr>
                <a:solidFill>
                  <a:srgbClr val="666666"/>
                </a:solidFill>
                <a:latin typeface="Courier"/>
              </a:rPr>
              <a:t>=</a:t>
            </a:r>
            <a:r>
              <a:rPr>
                <a:latin typeface="Courier"/>
              </a:rPr>
              <a:t> pd.DataFrame([</a:t>
            </a:r>
            <a:br/>
            <a:r>
              <a:rPr>
                <a:latin typeface="Courier"/>
              </a:rPr>
              <a:t>    {</a:t>
            </a:r>
            <a:br/>
            <a:r>
              <a:rPr>
                <a:latin typeface="Courier"/>
              </a:rPr>
              <a:t>        </a:t>
            </a:r>
            <a:r>
              <a:rPr>
                <a:solidFill>
                  <a:srgbClr val="4070A0"/>
                </a:solidFill>
                <a:latin typeface="Courier"/>
              </a:rPr>
              <a:t>"id"</a:t>
            </a:r>
            <a:r>
              <a:rPr>
                <a:latin typeface="Courier"/>
              </a:rPr>
              <a:t>: </a:t>
            </a:r>
            <a:r>
              <a:rPr>
                <a:solidFill>
                  <a:srgbClr val="40A070"/>
                </a:solidFill>
                <a:latin typeface="Courier"/>
              </a:rPr>
              <a:t>2</a:t>
            </a:r>
            <a:r>
              <a:rPr>
                <a:latin typeface="Courier"/>
              </a:rPr>
              <a:t>,</a:t>
            </a:r>
            <a:br/>
            <a:r>
              <a:rPr>
                <a:latin typeface="Courier"/>
              </a:rPr>
              <a:t>        </a:t>
            </a:r>
            <a:r>
              <a:rPr>
                <a:solidFill>
                  <a:srgbClr val="4070A0"/>
                </a:solidFill>
                <a:latin typeface="Courier"/>
              </a:rPr>
              <a:t>"dimension"</a:t>
            </a:r>
            <a:r>
              <a:rPr>
                <a:latin typeface="Courier"/>
              </a:rPr>
              <a:t>: </a:t>
            </a:r>
            <a:r>
              <a:rPr>
                <a:solidFill>
                  <a:srgbClr val="4070A0"/>
                </a:solidFill>
                <a:latin typeface="Courier"/>
              </a:rPr>
              <a:t>"Accuracy"</a:t>
            </a:r>
            <a:r>
              <a:rPr>
                <a:latin typeface="Courier"/>
              </a:rPr>
              <a:t>,</a:t>
            </a:r>
            <a:br/>
            <a:r>
              <a:rPr>
                <a:latin typeface="Courier"/>
              </a:rPr>
              <a:t>        </a:t>
            </a:r>
            <a:r>
              <a:rPr>
                <a:solidFill>
                  <a:srgbClr val="4070A0"/>
                </a:solidFill>
                <a:latin typeface="Courier"/>
              </a:rPr>
              <a:t>"unit"</a:t>
            </a:r>
            <a:r>
              <a:rPr>
                <a:latin typeface="Courier"/>
              </a:rPr>
              <a:t>: </a:t>
            </a:r>
            <a:r>
              <a:rPr>
                <a:solidFill>
                  <a:srgbClr val="4070A0"/>
                </a:solidFill>
                <a:latin typeface="Courier"/>
              </a:rPr>
              <a:t>"SCH09"</a:t>
            </a:r>
            <a:r>
              <a:rPr>
                <a:latin typeface="Courier"/>
              </a:rPr>
              <a:t>,</a:t>
            </a:r>
            <a:br/>
            <a:r>
              <a:rPr>
                <a:latin typeface="Courier"/>
              </a:rPr>
              <a:t>        </a:t>
            </a:r>
            <a:r>
              <a:rPr>
                <a:solidFill>
                  <a:srgbClr val="4070A0"/>
                </a:solidFill>
                <a:latin typeface="Courier"/>
              </a:rPr>
              <a:t>"measure"</a:t>
            </a:r>
            <a:r>
              <a:rPr>
                <a:latin typeface="Courier"/>
              </a:rPr>
              <a:t>: </a:t>
            </a:r>
            <a:r>
              <a:rPr>
                <a:solidFill>
                  <a:srgbClr val="4070A0"/>
                </a:solidFill>
                <a:latin typeface="Courier"/>
              </a:rPr>
              <a:t>"verification factor"</a:t>
            </a:r>
            <a:r>
              <a:rPr>
                <a:latin typeface="Courier"/>
              </a:rPr>
              <a:t>,</a:t>
            </a:r>
            <a:br/>
            <a:r>
              <a:rPr>
                <a:latin typeface="Courier"/>
              </a:rPr>
              <a:t>        </a:t>
            </a:r>
            <a:r>
              <a:rPr>
                <a:solidFill>
                  <a:srgbClr val="4070A0"/>
                </a:solidFill>
                <a:latin typeface="Courier"/>
              </a:rPr>
              <a:t>"value"</a:t>
            </a:r>
            <a:r>
              <a:rPr>
                <a:latin typeface="Courier"/>
              </a:rPr>
              <a:t>: </a:t>
            </a:r>
            <a:r>
              <a:rPr>
                <a:solidFill>
                  <a:srgbClr val="40A070"/>
                </a:solidFill>
                <a:latin typeface="Courier"/>
              </a:rPr>
              <a:t>1.416</a:t>
            </a:r>
            <a:r>
              <a:rPr>
                <a:latin typeface="Courier"/>
              </a:rPr>
              <a:t>,</a:t>
            </a:r>
            <a:br/>
            <a:r>
              <a:rPr>
                <a:latin typeface="Courier"/>
              </a:rPr>
              <a:t>        </a:t>
            </a:r>
            <a:r>
              <a:rPr>
                <a:solidFill>
                  <a:srgbClr val="4070A0"/>
                </a:solidFill>
                <a:latin typeface="Courier"/>
              </a:rPr>
              <a:t>"comparator"</a:t>
            </a:r>
            <a:r>
              <a:rPr>
                <a:latin typeface="Courier"/>
              </a:rPr>
              <a:t>: </a:t>
            </a:r>
            <a:r>
              <a:rPr>
                <a:solidFill>
                  <a:srgbClr val="4070A0"/>
                </a:solidFill>
                <a:latin typeface="Courier"/>
              </a:rPr>
              <a:t>"district 1.012, 23 of 24 schools exactly 1.000"</a:t>
            </a:r>
            <a:r>
              <a:rPr>
                <a:latin typeface="Courier"/>
              </a:rPr>
              <a:t>,</a:t>
            </a:r>
            <a:br/>
            <a:r>
              <a:rPr>
                <a:latin typeface="Courier"/>
              </a:rPr>
              <a:t>        </a:t>
            </a:r>
            <a:r>
              <a:rPr>
                <a:solidFill>
                  <a:srgbClr val="4070A0"/>
                </a:solidFill>
                <a:latin typeface="Courier"/>
              </a:rPr>
              <a:t>"evidence"</a:t>
            </a:r>
            <a:r>
              <a:rPr>
                <a:latin typeface="Courier"/>
              </a:rPr>
              <a:t>: </a:t>
            </a:r>
            <a:r>
              <a:rPr>
                <a:solidFill>
                  <a:srgbClr val="4070A0"/>
                </a:solidFill>
                <a:latin typeface="Courier"/>
              </a:rPr>
              <a:t>"outputs/verification-factors.csv"</a:t>
            </a:r>
            <a:r>
              <a:rPr>
                <a:latin typeface="Courier"/>
              </a:rPr>
              <a:t>,</a:t>
            </a:r>
            <a:br/>
            <a:r>
              <a:rPr>
                <a:latin typeface="Courier"/>
              </a:rPr>
              <a:t>    },</a:t>
            </a:r>
            <a:br/>
            <a:r>
              <a:rPr>
                <a:latin typeface="Courier"/>
              </a:rPr>
              <a:t>])</a:t>
            </a:r>
            <a:br/>
            <a:r>
              <a:rPr>
                <a:latin typeface="Courier"/>
              </a:rPr>
              <a:t>findings.to_csv(</a:t>
            </a:r>
            <a:r>
              <a:rPr>
                <a:solidFill>
                  <a:srgbClr val="4070A0"/>
                </a:solidFill>
                <a:latin typeface="Courier"/>
              </a:rPr>
              <a:t>"outputs/dqa-findings.csv"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constats qu’un lecteur peut vérifier — En R</a:t>
            </a:r>
          </a:p>
        </p:txBody>
      </p:sp>
      <p:sp>
        <p:nvSpPr>
          <p:cNvPr id="3" name="Content Placeholder 2"/>
          <p:cNvSpPr>
            <a:spLocks noGrp="1"/>
          </p:cNvSpPr>
          <p:nvPr>
            <p:ph idx="1"/>
          </p:nvPr>
        </p:nvSpPr>
        <p:spPr/>
        <p:txBody>
          <a:bodyPr/>
          <a:lstStyle/>
          <a:p>
            <a:pPr lvl="0" indent="0">
              <a:buNone/>
            </a:pPr>
            <a:r>
              <a:rPr>
                <a:latin typeface="Courier"/>
              </a:rPr>
              <a:t>findings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id, </a:t>
            </a:r>
            <a:r>
              <a:rPr>
                <a:solidFill>
                  <a:srgbClr val="4070A0"/>
                </a:solidFill>
                <a:latin typeface="Courier"/>
              </a:rPr>
              <a:t>~</a:t>
            </a:r>
            <a:r>
              <a:rPr>
                <a:latin typeface="Courier"/>
              </a:rPr>
              <a:t>dimension,  </a:t>
            </a:r>
            <a:r>
              <a:rPr>
                <a:solidFill>
                  <a:srgbClr val="4070A0"/>
                </a:solidFill>
                <a:latin typeface="Courier"/>
              </a:rPr>
              <a:t>~</a:t>
            </a:r>
            <a:r>
              <a:rPr>
                <a:latin typeface="Courier"/>
              </a:rPr>
              <a:t>unit,   </a:t>
            </a:r>
            <a:r>
              <a:rPr>
                <a:solidFill>
                  <a:srgbClr val="4070A0"/>
                </a:solidFill>
                <a:latin typeface="Courier"/>
              </a:rPr>
              <a:t>~</a:t>
            </a:r>
            <a:r>
              <a:rPr>
                <a:latin typeface="Courier"/>
              </a:rPr>
              <a:t>measure,              </a:t>
            </a:r>
            <a:r>
              <a:rPr>
                <a:solidFill>
                  <a:srgbClr val="4070A0"/>
                </a:solidFill>
                <a:latin typeface="Courier"/>
              </a:rPr>
              <a:t>~</a:t>
            </a:r>
            <a:r>
              <a:rPr>
                <a:latin typeface="Courier"/>
              </a:rPr>
              <a:t>value, </a:t>
            </a:r>
            <a:r>
              <a:rPr>
                <a:solidFill>
                  <a:srgbClr val="4070A0"/>
                </a:solidFill>
                <a:latin typeface="Courier"/>
              </a:rPr>
              <a:t>~</a:t>
            </a:r>
            <a:r>
              <a:rPr>
                <a:latin typeface="Courier"/>
              </a:rPr>
              <a:t>comparator,</a:t>
            </a:r>
            <a:br/>
            <a:r>
              <a:rPr>
                <a:latin typeface="Courier"/>
              </a:rPr>
              <a:t>   </a:t>
            </a:r>
            <a:r>
              <a:rPr>
                <a:solidFill>
                  <a:srgbClr val="40A070"/>
                </a:solidFill>
                <a:latin typeface="Courier"/>
              </a:rPr>
              <a:t>2</a:t>
            </a:r>
            <a:r>
              <a:rPr>
                <a:solidFill>
                  <a:srgbClr val="902000"/>
                </a:solidFill>
                <a:latin typeface="Courier"/>
              </a:rPr>
              <a:t>L</a:t>
            </a:r>
            <a:r>
              <a:rPr>
                <a:latin typeface="Courier"/>
              </a:rPr>
              <a:t>, </a:t>
            </a:r>
            <a:r>
              <a:rPr>
                <a:solidFill>
                  <a:srgbClr val="4070A0"/>
                </a:solidFill>
                <a:latin typeface="Courier"/>
              </a:rPr>
              <a:t>"Accuracy"</a:t>
            </a:r>
            <a:r>
              <a:rPr>
                <a:latin typeface="Courier"/>
              </a:rPr>
              <a:t>,  </a:t>
            </a:r>
            <a:r>
              <a:rPr>
                <a:solidFill>
                  <a:srgbClr val="4070A0"/>
                </a:solidFill>
                <a:latin typeface="Courier"/>
              </a:rPr>
              <a:t>"SCH09"</a:t>
            </a:r>
            <a:r>
              <a:rPr>
                <a:latin typeface="Courier"/>
              </a:rPr>
              <a:t>, </a:t>
            </a:r>
            <a:r>
              <a:rPr>
                <a:solidFill>
                  <a:srgbClr val="4070A0"/>
                </a:solidFill>
                <a:latin typeface="Courier"/>
              </a:rPr>
              <a:t>"verification factor"</a:t>
            </a:r>
            <a:r>
              <a:rPr>
                <a:latin typeface="Courier"/>
              </a:rPr>
              <a:t>,  </a:t>
            </a:r>
            <a:r>
              <a:rPr>
                <a:solidFill>
                  <a:srgbClr val="40A070"/>
                </a:solidFill>
                <a:latin typeface="Courier"/>
              </a:rPr>
              <a:t>1.416</a:t>
            </a:r>
            <a:r>
              <a:rPr>
                <a:latin typeface="Courier"/>
              </a:rPr>
              <a:t>, </a:t>
            </a:r>
            <a:r>
              <a:rPr>
                <a:solidFill>
                  <a:srgbClr val="4070A0"/>
                </a:solidFill>
                <a:latin typeface="Courier"/>
              </a:rPr>
              <a:t>"district 1.012"</a:t>
            </a:r>
            <a:br/>
            <a:r>
              <a:rPr>
                <a:latin typeface="Courier"/>
              </a:rPr>
              <a:t>)</a:t>
            </a:r>
            <a:br/>
            <a:br/>
            <a:r>
              <a:rPr>
                <a:latin typeface="Courier"/>
              </a:rPr>
              <a:t>readr</a:t>
            </a:r>
            <a:r>
              <a:rPr>
                <a:solidFill>
                  <a:srgbClr val="4070A0"/>
                </a:solidFill>
                <a:latin typeface="Courier"/>
              </a:rPr>
              <a:t>::</a:t>
            </a:r>
            <a:r>
              <a:rPr>
                <a:solidFill>
                  <a:srgbClr val="06287E"/>
                </a:solidFill>
                <a:latin typeface="Courier"/>
              </a:rPr>
              <a:t>write_csv</a:t>
            </a:r>
            <a:r>
              <a:rPr>
                <a:latin typeface="Courier"/>
              </a:rPr>
              <a:t>(findings,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"dqa-findings.csv"</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Notez les dimensions, ne notez pas le district — En Python</a:t>
            </a:r>
          </a:p>
        </p:txBody>
      </p:sp>
      <p:sp>
        <p:nvSpPr>
          <p:cNvPr id="3" name="Content Placeholder 2"/>
          <p:cNvSpPr>
            <a:spLocks noGrp="1"/>
          </p:cNvSpPr>
          <p:nvPr>
            <p:ph idx="1"/>
          </p:nvPr>
        </p:nvSpPr>
        <p:spPr/>
        <p:txBody>
          <a:bodyPr/>
          <a:lstStyle/>
          <a:p>
            <a:pPr lvl="0" indent="0">
              <a:buNone/>
            </a:pPr>
            <a:r>
              <a:rPr>
                <a:latin typeface="Courier"/>
              </a:rPr>
              <a:t>scorecard </a:t>
            </a:r>
            <a:r>
              <a:rPr>
                <a:solidFill>
                  <a:srgbClr val="666666"/>
                </a:solidFill>
                <a:latin typeface="Courier"/>
              </a:rPr>
              <a:t>=</a:t>
            </a:r>
            <a:r>
              <a:rPr>
                <a:latin typeface="Courier"/>
              </a:rPr>
              <a:t> pd.DataFrame({</a:t>
            </a:r>
            <a:br/>
            <a:r>
              <a:rPr>
                <a:latin typeface="Courier"/>
              </a:rPr>
              <a:t>    </a:t>
            </a:r>
            <a:r>
              <a:rPr>
                <a:solidFill>
                  <a:srgbClr val="4070A0"/>
                </a:solidFill>
                <a:latin typeface="Courier"/>
              </a:rPr>
              <a:t>"dimension"</a:t>
            </a:r>
            <a:r>
              <a:rPr>
                <a:latin typeface="Courier"/>
              </a:rPr>
              <a:t>: [</a:t>
            </a:r>
            <a:r>
              <a:rPr>
                <a:solidFill>
                  <a:srgbClr val="4070A0"/>
                </a:solidFill>
                <a:latin typeface="Courier"/>
              </a:rPr>
              <a:t>"Completeness"</a:t>
            </a:r>
            <a:r>
              <a:rPr>
                <a:latin typeface="Courier"/>
              </a:rPr>
              <a:t>, </a:t>
            </a:r>
            <a:r>
              <a:rPr>
                <a:solidFill>
                  <a:srgbClr val="4070A0"/>
                </a:solidFill>
                <a:latin typeface="Courier"/>
              </a:rPr>
              <a:t>"Timeliness"</a:t>
            </a:r>
            <a:r>
              <a:rPr>
                <a:latin typeface="Courier"/>
              </a:rPr>
              <a:t>, </a:t>
            </a:r>
            <a:r>
              <a:rPr>
                <a:solidFill>
                  <a:srgbClr val="4070A0"/>
                </a:solidFill>
                <a:latin typeface="Courier"/>
              </a:rPr>
              <a:t>"Accuracy"</a:t>
            </a:r>
            <a:r>
              <a:rPr>
                <a:latin typeface="Courier"/>
              </a:rPr>
              <a:t>, </a:t>
            </a:r>
            <a:r>
              <a:rPr>
                <a:solidFill>
                  <a:srgbClr val="4070A0"/>
                </a:solidFill>
                <a:latin typeface="Courier"/>
              </a:rPr>
              <a:t>"Consistency"</a:t>
            </a:r>
            <a:r>
              <a:rPr>
                <a:latin typeface="Courier"/>
              </a:rPr>
              <a:t>, </a:t>
            </a:r>
            <a:r>
              <a:rPr>
                <a:solidFill>
                  <a:srgbClr val="4070A0"/>
                </a:solidFill>
                <a:latin typeface="Courier"/>
              </a:rPr>
              <a:t>"Integrity"</a:t>
            </a:r>
            <a:r>
              <a:rPr>
                <a:latin typeface="Courier"/>
              </a:rPr>
              <a:t>],</a:t>
            </a:r>
            <a:br/>
            <a:r>
              <a:rPr>
                <a:latin typeface="Courier"/>
              </a:rPr>
              <a:t>    </a:t>
            </a:r>
            <a:r>
              <a:rPr>
                <a:solidFill>
                  <a:srgbClr val="4070A0"/>
                </a:solidFill>
                <a:latin typeface="Courier"/>
              </a:rPr>
              <a:t>"measure"</a:t>
            </a:r>
            <a:r>
              <a:rPr>
                <a:latin typeface="Courier"/>
              </a:rPr>
              <a:t>: [</a:t>
            </a:r>
            <a:r>
              <a:rPr>
                <a:solidFill>
                  <a:srgbClr val="4070A0"/>
                </a:solidFill>
                <a:latin typeface="Courier"/>
              </a:rPr>
              <a:t>"Reporting rate"</a:t>
            </a:r>
            <a:r>
              <a:rPr>
                <a:latin typeface="Courier"/>
              </a:rPr>
              <a:t>, </a:t>
            </a:r>
            <a:r>
              <a:rPr>
                <a:solidFill>
                  <a:srgbClr val="4070A0"/>
                </a:solidFill>
                <a:latin typeface="Courier"/>
              </a:rPr>
              <a:t>"Not assessable"</a:t>
            </a:r>
            <a:r>
              <a:rPr>
                <a:latin typeface="Courier"/>
              </a:rPr>
              <a:t>, </a:t>
            </a:r>
            <a:r>
              <a:rPr>
                <a:solidFill>
                  <a:srgbClr val="4070A0"/>
                </a:solidFill>
                <a:latin typeface="Courier"/>
              </a:rPr>
              <a:t>"Verification factor"</a:t>
            </a:r>
            <a:r>
              <a:rPr>
                <a:latin typeface="Courier"/>
              </a:rPr>
              <a:t>,</a:t>
            </a:r>
            <a:br/>
            <a:r>
              <a:rPr>
                <a:latin typeface="Courier"/>
              </a:rPr>
              <a:t>                </a:t>
            </a:r>
            <a:r>
              <a:rPr>
                <a:solidFill>
                  <a:srgbClr val="4070A0"/>
                </a:solidFill>
                <a:latin typeface="Courier"/>
              </a:rPr>
              <a:t>"Outlier rate"</a:t>
            </a:r>
            <a:r>
              <a:rPr>
                <a:latin typeface="Courier"/>
              </a:rPr>
              <a:t>, </a:t>
            </a:r>
            <a:r>
              <a:rPr>
                <a:solidFill>
                  <a:srgbClr val="4070A0"/>
                </a:solidFill>
                <a:latin typeface="Courier"/>
              </a:rPr>
              <a:t>"Round-number share"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"76.5%"</a:t>
            </a:r>
            <a:r>
              <a:rPr>
                <a:latin typeface="Courier"/>
              </a:rPr>
              <a:t>, </a:t>
            </a:r>
            <a:r>
              <a:rPr>
                <a:solidFill>
                  <a:srgbClr val="4070A0"/>
                </a:solidFill>
                <a:latin typeface="Courier"/>
              </a:rPr>
              <a:t>"-"</a:t>
            </a:r>
            <a:r>
              <a:rPr>
                <a:latin typeface="Courier"/>
              </a:rPr>
              <a:t>, </a:t>
            </a:r>
            <a:r>
              <a:rPr>
                <a:solidFill>
                  <a:srgbClr val="4070A0"/>
                </a:solidFill>
                <a:latin typeface="Courier"/>
              </a:rPr>
              <a:t>"1.012 district / 1.42 worst unit"</a:t>
            </a:r>
            <a:r>
              <a:rPr>
                <a:latin typeface="Courier"/>
              </a:rPr>
              <a:t>,</a:t>
            </a:r>
            <a:br/>
            <a:r>
              <a:rPr>
                <a:latin typeface="Courier"/>
              </a:rPr>
              <a:t>              </a:t>
            </a:r>
            <a:r>
              <a:rPr>
                <a:solidFill>
                  <a:srgbClr val="4070A0"/>
                </a:solidFill>
                <a:latin typeface="Courier"/>
              </a:rPr>
              <a:t>"11 of 2,094 below half own median"</a:t>
            </a:r>
            <a:r>
              <a:rPr>
                <a:latin typeface="Courier"/>
              </a:rPr>
              <a:t>, </a:t>
            </a:r>
            <a:r>
              <a:rPr>
                <a:solidFill>
                  <a:srgbClr val="4070A0"/>
                </a:solidFill>
                <a:latin typeface="Courier"/>
              </a:rPr>
              <a:t>"10.4%, chance level"</a:t>
            </a:r>
            <a:r>
              <a:rPr>
                <a:latin typeface="Courier"/>
              </a:rPr>
              <a:t>],</a:t>
            </a:r>
            <a:br/>
            <a:r>
              <a:rPr>
                <a:latin typeface="Courier"/>
              </a:rPr>
              <a:t>    </a:t>
            </a:r>
            <a:r>
              <a:rPr>
                <a:solidFill>
                  <a:srgbClr val="4070A0"/>
                </a:solidFill>
                <a:latin typeface="Courier"/>
              </a:rPr>
              <a:t>"finding"</a:t>
            </a:r>
            <a:r>
              <a:rPr>
                <a:latin typeface="Courier"/>
              </a:rPr>
              <a:t>: [</a:t>
            </a:r>
            <a:r>
              <a:rPr>
                <a:solidFill>
                  <a:srgbClr val="40A070"/>
                </a:solidFill>
                <a:latin typeface="Courier"/>
              </a:rPr>
              <a:t>1</a:t>
            </a:r>
            <a:r>
              <a:rPr>
                <a:latin typeface="Courier"/>
              </a:rPr>
              <a:t>, </a:t>
            </a:r>
            <a:r>
              <a:rPr>
                <a:solidFill>
                  <a:srgbClr val="40A070"/>
                </a:solidFill>
                <a:latin typeface="Courier"/>
              </a:rPr>
              <a:t>4</a:t>
            </a:r>
            <a:r>
              <a:rPr>
                <a:latin typeface="Courier"/>
              </a:rPr>
              <a:t>, </a:t>
            </a:r>
            <a:r>
              <a:rPr>
                <a:solidFill>
                  <a:srgbClr val="40A070"/>
                </a:solidFill>
                <a:latin typeface="Courier"/>
              </a:rPr>
              <a:t>2</a:t>
            </a:r>
            <a:r>
              <a:rPr>
                <a:latin typeface="Courier"/>
              </a:rPr>
              <a:t>, </a:t>
            </a:r>
            <a:r>
              <a:rPr>
                <a:solidFill>
                  <a:srgbClr val="19177C"/>
                </a:solidFill>
                <a:latin typeface="Courier"/>
              </a:rPr>
              <a:t>None</a:t>
            </a:r>
            <a:r>
              <a:rPr>
                <a:latin typeface="Courier"/>
              </a:rPr>
              <a:t>, </a:t>
            </a:r>
            <a:r>
              <a:rPr>
                <a:solidFill>
                  <a:srgbClr val="19177C"/>
                </a:solidFill>
                <a:latin typeface="Courier"/>
              </a:rPr>
              <a:t>None</a:t>
            </a:r>
            <a:r>
              <a:rPr>
                <a:latin typeface="Courier"/>
              </a:rPr>
              <a:t>],</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Notez les dimensions, ne notez pas le district — En R</a:t>
            </a:r>
          </a:p>
        </p:txBody>
      </p:sp>
      <p:sp>
        <p:nvSpPr>
          <p:cNvPr id="3" name="Content Placeholder 2"/>
          <p:cNvSpPr>
            <a:spLocks noGrp="1"/>
          </p:cNvSpPr>
          <p:nvPr>
            <p:ph idx="1"/>
          </p:nvPr>
        </p:nvSpPr>
        <p:spPr/>
        <p:txBody>
          <a:bodyPr/>
          <a:lstStyle/>
          <a:p>
            <a:pPr lvl="0" indent="0">
              <a:buNone/>
            </a:pPr>
            <a:r>
              <a:rPr>
                <a:latin typeface="Courier"/>
              </a:rPr>
              <a:t>scorecard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dimension,     </a:t>
            </a:r>
            <a:r>
              <a:rPr>
                <a:solidFill>
                  <a:srgbClr val="4070A0"/>
                </a:solidFill>
                <a:latin typeface="Courier"/>
              </a:rPr>
              <a:t>~</a:t>
            </a:r>
            <a:r>
              <a:rPr>
                <a:latin typeface="Courier"/>
              </a:rPr>
              <a:t>measure,               </a:t>
            </a:r>
            <a:r>
              <a:rPr>
                <a:solidFill>
                  <a:srgbClr val="4070A0"/>
                </a:solidFill>
                <a:latin typeface="Courier"/>
              </a:rPr>
              <a:t>~</a:t>
            </a:r>
            <a:r>
              <a:rPr>
                <a:latin typeface="Courier"/>
              </a:rPr>
              <a:t>value,                     </a:t>
            </a:r>
            <a:r>
              <a:rPr>
                <a:solidFill>
                  <a:srgbClr val="4070A0"/>
                </a:solidFill>
                <a:latin typeface="Courier"/>
              </a:rPr>
              <a:t>~</a:t>
            </a:r>
            <a:r>
              <a:rPr>
                <a:latin typeface="Courier"/>
              </a:rPr>
              <a:t>finding,</a:t>
            </a:r>
            <a:br/>
            <a:r>
              <a:rPr>
                <a:latin typeface="Courier"/>
              </a:rPr>
              <a:t>  </a:t>
            </a:r>
            <a:r>
              <a:rPr>
                <a:solidFill>
                  <a:srgbClr val="4070A0"/>
                </a:solidFill>
                <a:latin typeface="Courier"/>
              </a:rPr>
              <a:t>"Completeness"</a:t>
            </a:r>
            <a:r>
              <a:rPr>
                <a:latin typeface="Courier"/>
              </a:rPr>
              <a:t>, </a:t>
            </a:r>
            <a:r>
              <a:rPr>
                <a:solidFill>
                  <a:srgbClr val="4070A0"/>
                </a:solidFill>
                <a:latin typeface="Courier"/>
              </a:rPr>
              <a:t>"Reporting rate"</a:t>
            </a:r>
            <a:r>
              <a:rPr>
                <a:latin typeface="Courier"/>
              </a:rPr>
              <a:t>,       </a:t>
            </a:r>
            <a:r>
              <a:rPr>
                <a:solidFill>
                  <a:srgbClr val="4070A0"/>
                </a:solidFill>
                <a:latin typeface="Courier"/>
              </a:rPr>
              <a:t>"76.5%"</a:t>
            </a:r>
            <a:r>
              <a:rPr>
                <a:latin typeface="Courier"/>
              </a:rPr>
              <a:t>,                    </a:t>
            </a:r>
            <a:r>
              <a:rPr>
                <a:solidFill>
                  <a:srgbClr val="40A070"/>
                </a:solidFill>
                <a:latin typeface="Courier"/>
              </a:rPr>
              <a:t>1</a:t>
            </a:r>
            <a:r>
              <a:rPr>
                <a:solidFill>
                  <a:srgbClr val="902000"/>
                </a:solidFill>
                <a:latin typeface="Courier"/>
              </a:rPr>
              <a:t>L</a:t>
            </a:r>
            <a:r>
              <a:rPr>
                <a:latin typeface="Courier"/>
              </a:rPr>
              <a:t>,</a:t>
            </a:r>
            <a:br/>
            <a:r>
              <a:rPr>
                <a:latin typeface="Courier"/>
              </a:rPr>
              <a:t>  </a:t>
            </a:r>
            <a:r>
              <a:rPr>
                <a:solidFill>
                  <a:srgbClr val="4070A0"/>
                </a:solidFill>
                <a:latin typeface="Courier"/>
              </a:rPr>
              <a:t>"Timeliness"</a:t>
            </a:r>
            <a:r>
              <a:rPr>
                <a:latin typeface="Courier"/>
              </a:rPr>
              <a:t>,   </a:t>
            </a:r>
            <a:r>
              <a:rPr>
                <a:solidFill>
                  <a:srgbClr val="4070A0"/>
                </a:solidFill>
                <a:latin typeface="Courier"/>
              </a:rPr>
              <a:t>"Not assessable"</a:t>
            </a:r>
            <a:r>
              <a:rPr>
                <a:latin typeface="Courier"/>
              </a:rPr>
              <a:t>,       </a:t>
            </a:r>
            <a:r>
              <a:rPr>
                <a:solidFill>
                  <a:srgbClr val="4070A0"/>
                </a:solidFill>
                <a:latin typeface="Courier"/>
              </a:rPr>
              <a:t>"-"</a:t>
            </a:r>
            <a:r>
              <a:rPr>
                <a:latin typeface="Courier"/>
              </a:rPr>
              <a:t>,                        </a:t>
            </a:r>
            <a:r>
              <a:rPr>
                <a:solidFill>
                  <a:srgbClr val="40A070"/>
                </a:solidFill>
                <a:latin typeface="Courier"/>
              </a:rPr>
              <a:t>4</a:t>
            </a:r>
            <a:r>
              <a:rPr>
                <a:solidFill>
                  <a:srgbClr val="902000"/>
                </a:solidFill>
                <a:latin typeface="Courier"/>
              </a:rPr>
              <a:t>L</a:t>
            </a:r>
            <a:r>
              <a:rPr>
                <a:latin typeface="Courier"/>
              </a:rPr>
              <a:t>,</a:t>
            </a:r>
            <a:br/>
            <a:r>
              <a:rPr>
                <a:latin typeface="Courier"/>
              </a:rPr>
              <a:t>  </a:t>
            </a:r>
            <a:r>
              <a:rPr>
                <a:solidFill>
                  <a:srgbClr val="4070A0"/>
                </a:solidFill>
                <a:latin typeface="Courier"/>
              </a:rPr>
              <a:t>"Accuracy"</a:t>
            </a:r>
            <a:r>
              <a:rPr>
                <a:latin typeface="Courier"/>
              </a:rPr>
              <a:t>,     </a:t>
            </a:r>
            <a:r>
              <a:rPr>
                <a:solidFill>
                  <a:srgbClr val="4070A0"/>
                </a:solidFill>
                <a:latin typeface="Courier"/>
              </a:rPr>
              <a:t>"Verification factor"</a:t>
            </a:r>
            <a:r>
              <a:rPr>
                <a:latin typeface="Courier"/>
              </a:rPr>
              <a:t>,  </a:t>
            </a:r>
            <a:r>
              <a:rPr>
                <a:solidFill>
                  <a:srgbClr val="4070A0"/>
                </a:solidFill>
                <a:latin typeface="Courier"/>
              </a:rPr>
              <a:t>"1.012 district / 1.42 max"</a:t>
            </a:r>
            <a:r>
              <a:rPr>
                <a:latin typeface="Courier"/>
              </a:rPr>
              <a:t>, </a:t>
            </a:r>
            <a:r>
              <a:rPr>
                <a:solidFill>
                  <a:srgbClr val="40A070"/>
                </a:solidFill>
                <a:latin typeface="Courier"/>
              </a:rPr>
              <a:t>2</a:t>
            </a:r>
            <a:r>
              <a:rPr>
                <a:solidFill>
                  <a:srgbClr val="902000"/>
                </a:solidFill>
                <a:latin typeface="Courier"/>
              </a:rPr>
              <a:t>L</a:t>
            </a:r>
            <a:r>
              <a:rPr>
                <a:latin typeface="Courier"/>
              </a:rPr>
              <a:t>,</a:t>
            </a:r>
            <a:br/>
            <a:r>
              <a:rPr>
                <a:latin typeface="Courier"/>
              </a:rPr>
              <a:t>  </a:t>
            </a:r>
            <a:r>
              <a:rPr>
                <a:solidFill>
                  <a:srgbClr val="4070A0"/>
                </a:solidFill>
                <a:latin typeface="Courier"/>
              </a:rPr>
              <a:t>"Consistency"</a:t>
            </a:r>
            <a:r>
              <a:rPr>
                <a:latin typeface="Courier"/>
              </a:rPr>
              <a:t>,  </a:t>
            </a:r>
            <a:r>
              <a:rPr>
                <a:solidFill>
                  <a:srgbClr val="4070A0"/>
                </a:solidFill>
                <a:latin typeface="Courier"/>
              </a:rPr>
              <a:t>"Outlier rate"</a:t>
            </a:r>
            <a:r>
              <a:rPr>
                <a:latin typeface="Courier"/>
              </a:rPr>
              <a:t>,         </a:t>
            </a:r>
            <a:r>
              <a:rPr>
                <a:solidFill>
                  <a:srgbClr val="4070A0"/>
                </a:solidFill>
                <a:latin typeface="Courier"/>
              </a:rPr>
              <a:t>"11 of 2,094"</a:t>
            </a:r>
            <a:r>
              <a:rPr>
                <a:latin typeface="Courier"/>
              </a:rPr>
              <a:t>,              </a:t>
            </a:r>
            <a:r>
              <a:rPr>
                <a:solidFill>
                  <a:srgbClr val="880000"/>
                </a:solidFill>
                <a:latin typeface="Courier"/>
              </a:rPr>
              <a:t>NA_integer_</a:t>
            </a:r>
            <a:r>
              <a:rPr>
                <a:latin typeface="Courier"/>
              </a:rPr>
              <a:t>,</a:t>
            </a:r>
            <a:br/>
            <a:r>
              <a:rPr>
                <a:latin typeface="Courier"/>
              </a:rPr>
              <a:t>  </a:t>
            </a:r>
            <a:r>
              <a:rPr>
                <a:solidFill>
                  <a:srgbClr val="4070A0"/>
                </a:solidFill>
                <a:latin typeface="Courier"/>
              </a:rPr>
              <a:t>"Integrity"</a:t>
            </a:r>
            <a:r>
              <a:rPr>
                <a:latin typeface="Courier"/>
              </a:rPr>
              <a:t>,    </a:t>
            </a:r>
            <a:r>
              <a:rPr>
                <a:solidFill>
                  <a:srgbClr val="4070A0"/>
                </a:solidFill>
                <a:latin typeface="Courier"/>
              </a:rPr>
              <a:t>"Round-number share"</a:t>
            </a:r>
            <a:r>
              <a:rPr>
                <a:latin typeface="Courier"/>
              </a:rPr>
              <a:t>,   </a:t>
            </a:r>
            <a:r>
              <a:rPr>
                <a:solidFill>
                  <a:srgbClr val="4070A0"/>
                </a:solidFill>
                <a:latin typeface="Courier"/>
              </a:rPr>
              <a:t>"10.4%, chance level"</a:t>
            </a:r>
            <a:r>
              <a:rPr>
                <a:latin typeface="Courier"/>
              </a:rPr>
              <a:t>,      </a:t>
            </a:r>
            <a:r>
              <a:rPr>
                <a:solidFill>
                  <a:srgbClr val="880000"/>
                </a:solidFill>
                <a:latin typeface="Courier"/>
              </a:rPr>
              <a:t>NA_integer_</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tour de suivi est l’essentiel — En Python</a:t>
            </a:r>
          </a:p>
        </p:txBody>
      </p:sp>
      <p:sp>
        <p:nvSpPr>
          <p:cNvPr id="3" name="Content Placeholder 2"/>
          <p:cNvSpPr>
            <a:spLocks noGrp="1"/>
          </p:cNvSpPr>
          <p:nvPr>
            <p:ph idx="1"/>
          </p:nvPr>
        </p:nvSpPr>
        <p:spPr/>
        <p:txBody>
          <a:bodyPr/>
          <a:lstStyle/>
          <a:p>
            <a:pPr lvl="0" indent="0">
              <a:buNone/>
            </a:pPr>
            <a:r>
              <a:rPr>
                <a:latin typeface="Courier"/>
              </a:rPr>
              <a:t>history </a:t>
            </a:r>
            <a:r>
              <a:rPr>
                <a:solidFill>
                  <a:srgbClr val="666666"/>
                </a:solidFill>
                <a:latin typeface="Courier"/>
              </a:rPr>
              <a:t>=</a:t>
            </a:r>
            <a:r>
              <a:rPr>
                <a:latin typeface="Courier"/>
              </a:rPr>
              <a:t> pd.concat([</a:t>
            </a:r>
            <a:br/>
            <a:r>
              <a:rPr>
                <a:latin typeface="Courier"/>
              </a:rPr>
              <a:t>    pd.read_csv(p).assign(</a:t>
            </a:r>
            <a:r>
              <a:rPr>
                <a:solidFill>
                  <a:srgbClr val="008000"/>
                </a:solidFill>
                <a:latin typeface="Courier"/>
              </a:rPr>
              <a:t>round</a:t>
            </a:r>
            <a:r>
              <a:rPr>
                <a:solidFill>
                  <a:srgbClr val="666666"/>
                </a:solidFill>
                <a:latin typeface="Courier"/>
              </a:rPr>
              <a:t>=</a:t>
            </a:r>
            <a:r>
              <a:rPr>
                <a:latin typeface="Courier"/>
              </a:rPr>
              <a:t>p.stem)</a:t>
            </a:r>
            <a:br/>
            <a:r>
              <a:rPr>
                <a:latin typeface="Courier"/>
              </a:rPr>
              <a:t>    </a:t>
            </a:r>
            <a:r>
              <a:rPr b="1">
                <a:solidFill>
                  <a:srgbClr val="007020"/>
                </a:solidFill>
                <a:latin typeface="Courier"/>
              </a:rPr>
              <a:t>for</a:t>
            </a:r>
            <a:r>
              <a:rPr>
                <a:latin typeface="Courier"/>
              </a:rPr>
              <a:t> p </a:t>
            </a:r>
            <a:r>
              <a:rPr b="1">
                <a:solidFill>
                  <a:srgbClr val="007020"/>
                </a:solidFill>
                <a:latin typeface="Courier"/>
              </a:rPr>
              <a:t>in</a:t>
            </a:r>
            <a:r>
              <a:rPr>
                <a:latin typeface="Courier"/>
              </a:rPr>
              <a:t> </a:t>
            </a:r>
            <a:r>
              <a:rPr>
                <a:solidFill>
                  <a:srgbClr val="008000"/>
                </a:solidFill>
                <a:latin typeface="Courier"/>
              </a:rPr>
              <a:t>sorted</a:t>
            </a:r>
            <a:r>
              <a:rPr>
                <a:latin typeface="Courier"/>
              </a:rPr>
              <a:t>(Path(</a:t>
            </a:r>
            <a:r>
              <a:rPr>
                <a:solidFill>
                  <a:srgbClr val="4070A0"/>
                </a:solidFill>
                <a:latin typeface="Courier"/>
              </a:rPr>
              <a:t>"outputs/dqa"</a:t>
            </a:r>
            <a:r>
              <a:rPr>
                <a:latin typeface="Courier"/>
              </a:rPr>
              <a:t>).glob(</a:t>
            </a:r>
            <a:r>
              <a:rPr>
                <a:solidFill>
                  <a:srgbClr val="4070A0"/>
                </a:solidFill>
                <a:latin typeface="Courier"/>
              </a:rPr>
              <a:t>"*.csv"</a:t>
            </a:r>
            <a:r>
              <a:rPr>
                <a:latin typeface="Courier"/>
              </a:rPr>
              <a:t>))</a:t>
            </a:r>
            <a:br/>
            <a:r>
              <a:rPr>
                <a:latin typeface="Courier"/>
              </a:rPr>
              <a:t>])</a:t>
            </a:r>
            <a:br/>
            <a:r>
              <a:rPr>
                <a:solidFill>
                  <a:srgbClr val="008000"/>
                </a:solidFill>
                <a:latin typeface="Courier"/>
              </a:rPr>
              <a:t>print</a:t>
            </a:r>
            <a:r>
              <a:rPr>
                <a:latin typeface="Courier"/>
              </a:rPr>
              <a:t>(history.pivot_table(index</a:t>
            </a:r>
            <a:r>
              <a:rPr>
                <a:solidFill>
                  <a:srgbClr val="666666"/>
                </a:solidFill>
                <a:latin typeface="Courier"/>
              </a:rPr>
              <a:t>=</a:t>
            </a:r>
            <a:r>
              <a:rPr>
                <a:solidFill>
                  <a:srgbClr val="4070A0"/>
                </a:solidFill>
                <a:latin typeface="Courier"/>
              </a:rPr>
              <a:t>"measure"</a:t>
            </a:r>
            <a:r>
              <a:rPr>
                <a:latin typeface="Courier"/>
              </a:rPr>
              <a:t>, columns</a:t>
            </a:r>
            <a:r>
              <a:rPr>
                <a:solidFill>
                  <a:srgbClr val="666666"/>
                </a:solidFill>
                <a:latin typeface="Courier"/>
              </a:rPr>
              <a:t>=</a:t>
            </a:r>
            <a:r>
              <a:rPr>
                <a:solidFill>
                  <a:srgbClr val="4070A0"/>
                </a:solidFill>
                <a:latin typeface="Courier"/>
              </a:rPr>
              <a:t>"round"</a:t>
            </a:r>
            <a:r>
              <a:rPr>
                <a:latin typeface="Courier"/>
              </a:rPr>
              <a:t>, values</a:t>
            </a:r>
            <a:r>
              <a:rPr>
                <a:solidFill>
                  <a:srgbClr val="666666"/>
                </a:solidFill>
                <a:latin typeface="Courier"/>
              </a:rPr>
              <a:t>=</a:t>
            </a:r>
            <a:r>
              <a:rPr>
                <a:solidFill>
                  <a:srgbClr val="4070A0"/>
                </a:solidFill>
                <a:latin typeface="Courier"/>
              </a:rPr>
              <a:t>"value"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tour de suivi est l’essentiel — En R</a:t>
            </a:r>
          </a:p>
        </p:txBody>
      </p:sp>
      <p:sp>
        <p:nvSpPr>
          <p:cNvPr id="3" name="Content Placeholder 2"/>
          <p:cNvSpPr>
            <a:spLocks noGrp="1"/>
          </p:cNvSpPr>
          <p:nvPr>
            <p:ph idx="1"/>
          </p:nvPr>
        </p:nvSpPr>
        <p:spPr/>
        <p:txBody>
          <a:bodyPr/>
          <a:lstStyle/>
          <a:p>
            <a:pPr lvl="0" indent="0">
              <a:buNone/>
            </a:pPr>
            <a:r>
              <a:rPr>
                <a:latin typeface="Courier"/>
              </a:rPr>
              <a:t>history </a:t>
            </a:r>
            <a:r>
              <a:rPr>
                <a:solidFill>
                  <a:srgbClr val="007020"/>
                </a:solidFill>
                <a:latin typeface="Courier"/>
              </a:rPr>
              <a:t>&lt;-</a:t>
            </a:r>
            <a:r>
              <a:rPr>
                <a:latin typeface="Courier"/>
              </a:rPr>
              <a:t> purrr</a:t>
            </a:r>
            <a:r>
              <a:rPr>
                <a:solidFill>
                  <a:srgbClr val="4070A0"/>
                </a:solidFill>
                <a:latin typeface="Courier"/>
              </a:rPr>
              <a:t>::</a:t>
            </a:r>
            <a:r>
              <a:rPr>
                <a:solidFill>
                  <a:srgbClr val="06287E"/>
                </a:solidFill>
                <a:latin typeface="Courier"/>
              </a:rPr>
              <a:t>map_dfr</a:t>
            </a:r>
            <a:r>
              <a:rPr>
                <a:latin typeface="Courier"/>
              </a:rPr>
              <a:t>(</a:t>
            </a:r>
            <a:br/>
            <a:r>
              <a:rPr>
                <a:latin typeface="Courier"/>
              </a:rPr>
              <a:t>  </a:t>
            </a:r>
            <a:r>
              <a:rPr>
                <a:solidFill>
                  <a:srgbClr val="06287E"/>
                </a:solidFill>
                <a:latin typeface="Courier"/>
              </a:rPr>
              <a:t>list.files</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"dqa"</a:t>
            </a:r>
            <a:r>
              <a:rPr>
                <a:latin typeface="Courier"/>
              </a:rPr>
              <a:t>), </a:t>
            </a:r>
            <a:r>
              <a:rPr>
                <a:solidFill>
                  <a:srgbClr val="7D9029"/>
                </a:solidFill>
                <a:latin typeface="Courier"/>
              </a:rPr>
              <a:t>full.names =</a:t>
            </a:r>
            <a:r>
              <a:rPr>
                <a:latin typeface="Courier"/>
              </a:rPr>
              <a:t> </a:t>
            </a:r>
            <a:r>
              <a:rPr>
                <a:solidFill>
                  <a:srgbClr val="880000"/>
                </a:solidFill>
                <a:latin typeface="Courier"/>
              </a:rPr>
              <a:t>TRUE</a:t>
            </a:r>
            <a:r>
              <a:rPr>
                <a:latin typeface="Courier"/>
              </a:rPr>
              <a:t>),</a:t>
            </a:r>
            <a:br/>
            <a:r>
              <a:rPr>
                <a:latin typeface="Courier"/>
              </a:rPr>
              <a:t>  </a:t>
            </a:r>
            <a:r>
              <a:rPr>
                <a:solidFill>
                  <a:srgbClr val="4070A0"/>
                </a:solidFill>
                <a:latin typeface="Courier"/>
              </a:rPr>
              <a:t>~</a:t>
            </a:r>
            <a:r>
              <a:rPr>
                <a:latin typeface="Courier"/>
              </a:rPr>
              <a:t> readr</a:t>
            </a:r>
            <a:r>
              <a:rPr>
                <a:solidFill>
                  <a:srgbClr val="4070A0"/>
                </a:solidFill>
                <a:latin typeface="Courier"/>
              </a:rPr>
              <a:t>::</a:t>
            </a:r>
            <a:r>
              <a:rPr>
                <a:solidFill>
                  <a:srgbClr val="06287E"/>
                </a:solidFill>
                <a:latin typeface="Courier"/>
              </a:rPr>
              <a:t>read_csv</a:t>
            </a:r>
            <a:r>
              <a:rPr>
                <a:latin typeface="Courier"/>
              </a:rPr>
              <a:t>(.x)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mutate</a:t>
            </a:r>
            <a:r>
              <a:rPr>
                <a:latin typeface="Courier"/>
              </a:rPr>
              <a:t>(</a:t>
            </a:r>
            <a:r>
              <a:rPr>
                <a:solidFill>
                  <a:srgbClr val="7D9029"/>
                </a:solidFill>
                <a:latin typeface="Courier"/>
              </a:rPr>
              <a:t>round =</a:t>
            </a:r>
            <a:r>
              <a:rPr>
                <a:latin typeface="Courier"/>
              </a:rPr>
              <a:t> tools</a:t>
            </a:r>
            <a:r>
              <a:rPr>
                <a:solidFill>
                  <a:srgbClr val="4070A0"/>
                </a:solidFill>
                <a:latin typeface="Courier"/>
              </a:rPr>
              <a:t>::</a:t>
            </a:r>
            <a:r>
              <a:rPr>
                <a:solidFill>
                  <a:srgbClr val="06287E"/>
                </a:solidFill>
                <a:latin typeface="Courier"/>
              </a:rPr>
              <a:t>file_path_sans_ext</a:t>
            </a:r>
            <a:r>
              <a:rPr>
                <a:latin typeface="Courier"/>
              </a:rPr>
              <a:t>(</a:t>
            </a:r>
            <a:r>
              <a:rPr>
                <a:solidFill>
                  <a:srgbClr val="06287E"/>
                </a:solidFill>
                <a:latin typeface="Courier"/>
              </a:rPr>
              <a:t>basename</a:t>
            </a:r>
            <a:r>
              <a:rPr>
                <a:latin typeface="Courier"/>
              </a:rPr>
              <a:t>(.x)))</a:t>
            </a:r>
            <a:br/>
            <a:r>
              <a:rPr>
                <a:latin typeface="Courier"/>
              </a:rPr>
              <a:t>)</a:t>
            </a:r>
            <a:br/>
            <a:br/>
            <a:r>
              <a:rPr>
                <a:latin typeface="Courier"/>
              </a:rPr>
              <a:t>tidyr</a:t>
            </a:r>
            <a:r>
              <a:rPr>
                <a:solidFill>
                  <a:srgbClr val="4070A0"/>
                </a:solidFill>
                <a:latin typeface="Courier"/>
              </a:rPr>
              <a:t>::</a:t>
            </a:r>
            <a:r>
              <a:rPr>
                <a:solidFill>
                  <a:srgbClr val="06287E"/>
                </a:solidFill>
                <a:latin typeface="Courier"/>
              </a:rPr>
              <a:t>pivot_wider</a:t>
            </a:r>
            <a:r>
              <a:rPr>
                <a:latin typeface="Courier"/>
              </a:rPr>
              <a:t>(history, </a:t>
            </a:r>
            <a:r>
              <a:rPr>
                <a:solidFill>
                  <a:srgbClr val="7D9029"/>
                </a:solidFill>
                <a:latin typeface="Courier"/>
              </a:rPr>
              <a:t>id_cols =</a:t>
            </a:r>
            <a:r>
              <a:rPr>
                <a:latin typeface="Courier"/>
              </a:rPr>
              <a:t> measure, </a:t>
            </a:r>
            <a:r>
              <a:rPr>
                <a:solidFill>
                  <a:srgbClr val="7D9029"/>
                </a:solidFill>
                <a:latin typeface="Courier"/>
              </a:rPr>
              <a:t>names_from =</a:t>
            </a:r>
            <a:r>
              <a:rPr>
                <a:latin typeface="Courier"/>
              </a:rPr>
              <a:t> round, </a:t>
            </a:r>
            <a:r>
              <a:rPr>
                <a:solidFill>
                  <a:srgbClr val="7D9029"/>
                </a:solidFill>
                <a:latin typeface="Courier"/>
              </a:rPr>
              <a:t>values_from =</a:t>
            </a:r>
            <a:r>
              <a:rPr>
                <a:latin typeface="Courier"/>
              </a:rPr>
              <a:t> value)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tour de suivi est l’essentiel</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Mesure</a:t>
                      </a:r>
                    </a:p>
                  </a:txBody>
                  <a:tcPr/>
                </a:tc>
                <a:tc>
                  <a:txBody>
                    <a:bodyPr/>
                    <a:lstStyle/>
                    <a:p>
                      <a:pPr lvl="0" indent="0" marL="0">
                        <a:buNone/>
                      </a:pPr>
                      <a:r>
                        <a:rPr/>
                        <a:t>T3</a:t>
                      </a:r>
                    </a:p>
                  </a:txBody>
                  <a:tcPr/>
                </a:tc>
                <a:tc>
                  <a:txBody>
                    <a:bodyPr/>
                    <a:lstStyle/>
                    <a:p>
                      <a:pPr lvl="0" indent="0" marL="0">
                        <a:buNone/>
                      </a:pPr>
                      <a:r>
                        <a:rPr/>
                        <a:t>T4</a:t>
                      </a:r>
                    </a:p>
                  </a:txBody>
                  <a:tcPr/>
                </a:tc>
                <a:tc>
                  <a:txBody>
                    <a:bodyPr/>
                    <a:lstStyle/>
                    <a:p>
                      <a:pPr lvl="0" indent="0" marL="0">
                        <a:buNone/>
                      </a:pPr>
                      <a:r>
                        <a:rPr/>
                        <a:t>Évolution</a:t>
                      </a:r>
                    </a:p>
                  </a:txBody>
                  <a:tcPr/>
                </a:tc>
              </a:tr>
              <a:tr h="0">
                <a:tc>
                  <a:txBody>
                    <a:bodyPr/>
                    <a:lstStyle/>
                    <a:p>
                      <a:pPr lvl="0" indent="0" marL="0">
                        <a:buNone/>
                      </a:pPr>
                      <a:r>
                        <a:rPr/>
                        <a:t>Taux de rapportage</a:t>
                      </a:r>
                    </a:p>
                  </a:txBody>
                </a:tc>
                <a:tc>
                  <a:txBody>
                    <a:bodyPr/>
                    <a:lstStyle/>
                    <a:p>
                      <a:pPr lvl="0" indent="0" marL="0">
                        <a:buNone/>
                      </a:pPr>
                      <a:r>
                        <a:rPr/>
                        <a:t>76,5 %</a:t>
                      </a:r>
                    </a:p>
                  </a:txBody>
                </a:tc>
                <a:tc>
                  <a:txBody>
                    <a:bodyPr/>
                    <a:lstStyle/>
                    <a:p>
                      <a:pPr lvl="0" indent="0" marL="0">
                        <a:buNone/>
                      </a:pPr>
                      <a:r>
                        <a:rPr/>
                        <a:t>88,1 %</a:t>
                      </a:r>
                    </a:p>
                  </a:txBody>
                </a:tc>
                <a:tc>
                  <a:txBody>
                    <a:bodyPr/>
                    <a:lstStyle/>
                    <a:p>
                      <a:pPr lvl="0" indent="0" marL="0">
                        <a:buNone/>
                      </a:pPr>
                      <a:r>
                        <a:rPr/>
                        <a:t>+11,6 pt</a:t>
                      </a:r>
                    </a:p>
                  </a:txBody>
                </a:tc>
              </a:tr>
              <a:tr h="0">
                <a:tc>
                  <a:txBody>
                    <a:bodyPr/>
                    <a:lstStyle/>
                    <a:p>
                      <a:pPr lvl="0" indent="0" marL="0">
                        <a:buNone/>
                      </a:pPr>
                      <a:r>
                        <a:rPr/>
                        <a:t>Écoles hors tolérance</a:t>
                      </a:r>
                    </a:p>
                  </a:txBody>
                </a:tc>
                <a:tc>
                  <a:txBody>
                    <a:bodyPr/>
                    <a:lstStyle/>
                    <a:p>
                      <a:pPr lvl="0" indent="0" marL="0">
                        <a:buNone/>
                      </a:pPr>
                      <a:r>
                        <a:rPr/>
                        <a:t>1 sur 24</a:t>
                      </a:r>
                    </a:p>
                  </a:txBody>
                </a:tc>
                <a:tc>
                  <a:txBody>
                    <a:bodyPr/>
                    <a:lstStyle/>
                    <a:p>
                      <a:pPr lvl="0" indent="0" marL="0">
                        <a:buNone/>
                      </a:pPr>
                      <a:r>
                        <a:rPr/>
                        <a:t>0 sur 24</a:t>
                      </a:r>
                    </a:p>
                  </a:txBody>
                </a:tc>
                <a:tc>
                  <a:txBody>
                    <a:bodyPr/>
                    <a:lstStyle/>
                    <a:p>
                      <a:pPr lvl="0" indent="0" marL="0">
                        <a:buNone/>
                      </a:pPr>
                      <a:r>
                        <a:rPr/>
                        <a:t>clos</a:t>
                      </a:r>
                    </a:p>
                  </a:txBody>
                </a:tc>
              </a:tr>
              <a:tr h="0">
                <a:tc>
                  <a:txBody>
                    <a:bodyPr/>
                    <a:lstStyle/>
                    <a:p>
                      <a:pPr lvl="0" indent="0" marL="0">
                        <a:buNone/>
                      </a:pPr>
                      <a:r>
                        <a:rPr/>
                        <a:t>Tailles arrondies, équipe 2</a:t>
                      </a:r>
                    </a:p>
                  </a:txBody>
                </a:tc>
                <a:tc>
                  <a:txBody>
                    <a:bodyPr/>
                    <a:lstStyle/>
                    <a:p>
                      <a:pPr lvl="0" indent="0" marL="0">
                        <a:buNone/>
                      </a:pPr>
                      <a:r>
                        <a:rPr/>
                        <a:t>69 %</a:t>
                      </a:r>
                    </a:p>
                  </a:txBody>
                </a:tc>
                <a:tc>
                  <a:txBody>
                    <a:bodyPr/>
                    <a:lstStyle/>
                    <a:p>
                      <a:pPr lvl="0" indent="0" marL="0">
                        <a:buNone/>
                      </a:pPr>
                      <a:r>
                        <a:rPr/>
                        <a:t>24 %</a:t>
                      </a:r>
                    </a:p>
                  </a:txBody>
                </a:tc>
                <a:tc>
                  <a:txBody>
                    <a:bodyPr/>
                    <a:lstStyle/>
                    <a:p>
                      <a:pPr lvl="0" indent="0" marL="0">
                        <a:buNone/>
                      </a:pPr>
                      <a:r>
                        <a:rPr/>
                        <a:t>clos</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tour de suivi est l’essentiel</a:t>
            </a:r>
          </a:p>
        </p:txBody>
      </p:sp>
      <p:sp>
        <p:nvSpPr>
          <p:cNvPr id="3" name="Content Placeholder 2"/>
          <p:cNvSpPr>
            <a:spLocks noGrp="1"/>
          </p:cNvSpPr>
          <p:nvPr>
            <p:ph idx="1"/>
          </p:nvPr>
        </p:nvSpPr>
        <p:spPr/>
        <p:txBody>
          <a:bodyPr/>
          <a:lstStyle/>
          <a:p>
            <a:pPr lvl="0"/>
            <a:r>
              <a:rPr/>
              <a:t>Reportez chaque action ouverte — Une action qui figure dans trois rapports consécutifs sans se clore est elle-même un…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présenter à ceux qu’elle décrit</a:t>
            </a:r>
          </a:p>
        </p:txBody>
      </p:sp>
      <p:sp>
        <p:nvSpPr>
          <p:cNvPr id="3" name="Content Placeholder 2"/>
          <p:cNvSpPr>
            <a:spLocks noGrp="1"/>
          </p:cNvSpPr>
          <p:nvPr>
            <p:ph idx="1"/>
          </p:nvPr>
        </p:nvSpPr>
        <p:spPr/>
        <p:txBody>
          <a:bodyPr/>
          <a:lstStyle/>
          <a:p>
            <a:pPr lvl="0"/>
            <a:r>
              <a:rPr b="1"/>
              <a:t>Montrez-la-leur d’abord.</a:t>
            </a:r>
            <a:r>
              <a:rPr/>
              <a:t> Un constat qu’une formation découvre dans un rapport bailleur sera contesté, et la…</a:t>
            </a:r>
          </a:p>
          <a:p>
            <a:pPr lvl="0"/>
            <a:r>
              <a:rPr b="1"/>
              <a:t>Commencez par les constats système.</a:t>
            </a:r>
            <a:r>
              <a:rPr/>
              <a:t> Ouvrir sur l’approvisionnement en formulaires d’août établit que l’évaluation…</a:t>
            </a:r>
          </a:p>
          <a:p>
            <a:pPr lvl="0"/>
            <a:r>
              <a:rPr b="1"/>
              <a:t>Nommez ce qui était propre.</a:t>
            </a:r>
            <a:r>
              <a:rPr/>
              <a:t> Vingt-trois écoles sur vingt-quatre étaient exactes. Dites-le avant de dire que la…</a:t>
            </a:r>
          </a:p>
          <a:p>
            <a:pPr lvl="0"/>
            <a:r>
              <a:rPr b="1"/>
              <a:t>Demandez-leur la cause.</a:t>
            </a:r>
            <a:r>
              <a:rPr/>
              <a:t> Ceux qui ont rempli le registre savent en général pourquoi il a cette allure, et ils vous…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présenter à ceux qu’elle décrit</a:t>
            </a:r>
          </a:p>
        </p:txBody>
      </p:sp>
      <p:sp>
        <p:nvSpPr>
          <p:cNvPr id="3" name="Content Placeholder 2"/>
          <p:cNvSpPr>
            <a:spLocks noGrp="1"/>
          </p:cNvSpPr>
          <p:nvPr>
            <p:ph idx="1"/>
          </p:nvPr>
        </p:nvSpPr>
        <p:spPr/>
        <p:txBody>
          <a:bodyPr/>
          <a:lstStyle/>
          <a:p>
            <a:pPr lvl="0" indent="0" marL="1270000">
              <a:buNone/>
            </a:pPr>
            <a:r>
              <a:rPr sz="2000"/>
              <a:t>La mesure d’une évaluation de la qualité des données n’est pas le nombre de constats produits. C’est de savoir si les données du trimestre suivant sont meilleures, et le rapportage défensif est le seul résultat qui garantit qu’elles ne le seront pas.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 cours, et ce module, vous laissent</a:t>
            </a:r>
          </a:p>
        </p:txBody>
      </p:sp>
      <p:sp>
        <p:nvSpPr>
          <p:cNvPr id="3" name="Content Placeholder 2"/>
          <p:cNvSpPr>
            <a:spLocks noGrp="1"/>
          </p:cNvSpPr>
          <p:nvPr>
            <p:ph idx="1"/>
          </p:nvPr>
        </p:nvSpPr>
        <p:spPr/>
        <p:txBody>
          <a:bodyPr/>
          <a:lstStyle/>
          <a:p>
            <a:pPr lvl="0"/>
            <a:r>
              <a:rPr/>
              <a:t>Vous savez profiler un export neuf et consigner chacune de vos modifications.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https://data-analysis.cassion.dev/fr/cours/data-quality-assessment/dqa-08-the-dqa-report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rapport qui change le tour suivant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Constat, cause racine, action corrective, responsable, échéance — cinq colonnes, une ligne par constat. Plus le tour de suivi, seule preuve que tout cela a servi.</vt:lpwstr>
  </property>
</Properties>
</file>