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notesMaster" Target="notesMasters/notesMaster1.xml" /><Relationship Id="rId25" Type="http://schemas.openxmlformats.org/officeDocument/2006/relationships/viewProps" Target="viewProps.xml" /><Relationship Id="rId2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27" Type="http://schemas.openxmlformats.org/officeDocument/2006/relationships/tableStyles" Target="tableStyles.xml" /><Relationship Id="rId26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4.xml.rels><?xml version="1.0" encoding="UTF-8"?>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5.xml.rels><?xml version="1.0" encoding="UTF-8"?>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6.xml.rels><?xml version="1.0" encoding="UTF-8"?>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?>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?><Relationships xmlns="http://schemas.openxmlformats.org/package/2006/relationships"><Relationship Id="rId2" Type="http://schemas.openxmlformats.org/officeDocument/2006/relationships/slide" Target="../slides/slide19.xml" /><Relationship Id="rId1" Type="http://schemas.openxmlformats.org/officeDocument/2006/relationships/notesMaster" Target="../notesMasters/notesMaster1.xml" /></Relationships>
</file>

<file path=ppt/notesSlides/_rels/notesSlide9.xml.rels><?xml version="1.0" encoding="UTF-8"?>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Two ratios from one register. The gross is 109.2% and the net is 97.4%, both are correct, and the twelve points between them are children who are in school at the wrong age rather than children who are missing.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numerators differ; the denominator is identical. That is the whole definition, and it is why the two ratios are not two estimates of one thing.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7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gross ratio above 100% is not an error. Three things produce it and only one is a defect. Over-age and under-age enrolment. Children outside the official age range are in the numerator and not in the denominator. This is the dominant cause here and it is a real feature of the system, not a data problem. A denominator that is too small. The population file is a projection, not a count, and a projection that undershoots inflates every ratio built on it. Double counting. A child enrolled at two schools appears twice. This one </a:t>
            </a:r>
            <a:r>
              <a:rPr i="1"/>
              <a:t>is</a:t>
            </a:r>
            <a:r>
              <a:rPr/>
              <a:t> a defect, and this register has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8</a:t>
            </a:fld>
            <a:endParaRPr lang="en-US"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Twelve students appear twice, once under each school, because a transfer was recorded as a new enrolment rather than a move. Deduplicate on student and year before either ratio, and note that the effect here is small — the point is not the size, it is that a register which double-counts is wrong about who exists.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10</a:t>
            </a:fld>
            <a:endParaRPr lang="en-US"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factor of 1.21, so roughly a sixth of the denominator was never counted. This is the immunisation denominator from the public health course, in a different sector: a census base, a growth assumption, and nine years of compounding. The consequence is specific. If the projection is 5% too low, the gross ratio falls from 109.2% to about 104% and the net from 97.4% to about 93%. Neither conclusion changes, but a report claiming primary enrolment rose two points between years may be reporting the growth rate rather than the schools.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13</a:t>
            </a:fld>
            <a:endParaRPr lang="en-US"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Show the sensitivity rather than the point estimate where the denominator is projected. It costs three lines and it is the difference between a ratio and a ratio you can defend.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16</a:t>
            </a:fld>
            <a:endParaRPr lang="en-US"/>
          </a:p>
        </p:txBody>
      </p:sp>
    </p:spTree>
  </p:cSld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Neither, alone. Net enrolment answers “are children of school age in school”. It is the SDG 4.1 framing and the right ratio for a coverage question. It cannot exceed 100%, which makes it the safer number to publish. Gross enrolment answers “how much primary schooling is being delivered”. It is the right ratio for a capacity question — teachers, classrooms, textbooks — because an over-age child needs a desk exactly as much as an in-age one. The gap between them is the finding, and it is the reason to report both: twelve points of over-age enrolment is a statement about repetition and late entry that neither ratio makes on its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17</a:t>
            </a:fld>
            <a:endParaRPr lang="en-US"/>
          </a:p>
        </p:txBody>
      </p:sp>
    </p:spTree>
  </p:cSld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Neither is attendance. A child enrolled and never present is in both numerators. The next unit is that distinction, and it is worth more than either ratio. Neither is completion. Enrolment is a stock at a point in the year; whether those children finish is a cohort question and the third unit. Neither is learning. A system can enrol every child of school age and teach none of them, and the last unit is the instrument that would notice.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19</a:t>
            </a:fld>
            <a:endParaRPr lang="en-US"/>
          </a:p>
        </p:txBody>
      </p:sp>
    </p:spTree>
  </p:cSld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Twelve points of the gap between the two ratios is over-age enrolment. The next lesson is who those children are, why being behind is the strongest predictor in this register, and how repetition makes it compound.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20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eaLnBrk="1" hangingPunct="1" latinLnBrk="0" rtl="0"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342900" eaLnBrk="1" hangingPunct="1" indent="-342900" latinLnBrk="0" marL="3429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indent="-342900" latinLnBrk="0" marL="685800" rtl="0">
        <a:spcBef>
          <a:spcPct val="20000"/>
        </a:spcBef>
        <a:buFont typeface="Arial"/>
        <a:buChar char="–"/>
        <a:defRPr kern="1200" sz="21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indent="-342900" latinLnBrk="0" marL="1028700" rtl="0">
        <a:spcBef>
          <a:spcPct val="20000"/>
        </a:spcBef>
        <a:buFont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indent="-342900" latinLnBrk="0" marL="1371600" rtl="0">
        <a:spcBef>
          <a:spcPct val="20000"/>
        </a:spcBef>
        <a:buFont typeface="Arial"/>
        <a:buChar char="–"/>
        <a:defRPr kern="1200" sz="15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indent="-342900" latinLnBrk="0" marL="1714500" rtl="0">
        <a:spcBef>
          <a:spcPct val="20000"/>
        </a:spcBef>
        <a:buFont typeface="Arial"/>
        <a:buChar char="»"/>
        <a:defRPr kern="1200" sz="15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indent="-342900" latinLnBrk="0" marL="20574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indent="-342900" latinLnBrk="0" marL="24003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indent="-342900" latinLnBrk="0" marL="27432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indent="-342900" latinLnBrk="0" marL="30861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429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7.xml" 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8.xml" /></Relationships>
</file>

<file path=ppt/slides/_rels/slide2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9.xml" /></Relationships>
</file>

<file path=ppt/slides/_rels/slide2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data-analysis.cassion.dev/courses/education-programme-analysis/edu-01-gross-and-net-enrolment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pPr lvl="0" indent="0" marL="0">
              <a:buNone/>
            </a:pPr>
            <a:r>
              <a:rPr/>
              <a:t>109% enrolled, 97% enrolled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2914650"/>
            <a:ext cx="6400800" cy="1314450"/>
          </a:xfrm>
        </p:spPr>
        <p:txBody>
          <a:bodyPr/>
          <a:lstStyle/>
          <a:p>
            <a:pPr lvl="0" indent="0" marL="0">
              <a:buNone/>
            </a:pPr>
            <a:r>
              <a:rPr/>
              <a:t>Two ratios from one register. The gross is 109.2% and the net is 97.4%, both are correct, and the twelve points between them are children who are in school at the wrong age rather than children who are missing.</a:t>
            </a:r>
            <a:br/>
            <a:br/>
            <a:r>
              <a:rPr/>
              <a:t>Pierre Robentz Cassion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Lesson 1 of 8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this lesson covers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Two ratios, one register</a:t>
            </a:r>
          </a:p>
          <a:p>
            <a:pPr lvl="0"/>
            <a:r>
              <a:rPr/>
              <a:t>Why a ratio can exceed 100%</a:t>
            </a:r>
          </a:p>
          <a:p>
            <a:pPr lvl="0"/>
            <a:r>
              <a:rPr/>
              <a:t>The denominator is a projection</a:t>
            </a:r>
          </a:p>
          <a:p>
            <a:pPr lvl="0"/>
            <a:r>
              <a:rPr/>
              <a:t>Which one to report</a:t>
            </a:r>
          </a:p>
          <a:p>
            <a:pPr lvl="0"/>
            <a:r>
              <a:rPr/>
              <a:t>What the ratios cannot tell you</a:t>
            </a:r>
          </a:p>
          <a:p>
            <a:pPr lvl="0"/>
            <a:r>
              <a:rPr/>
              <a:t>What comes next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Two ratios, one register — In Python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b="1">
                <a:solidFill>
                  <a:srgbClr val="008000"/>
                </a:solidFill>
                <a:latin typeface="Courier"/>
              </a:rPr>
              <a:t>import</a:t>
            </a:r>
            <a:r>
              <a:rPr>
                <a:latin typeface="Courier"/>
              </a:rPr>
              <a:t> pandas </a:t>
            </a:r>
            <a:r>
              <a:rPr b="1">
                <a:solidFill>
                  <a:srgbClr val="008000"/>
                </a:solidFill>
                <a:latin typeface="Courier"/>
              </a:rPr>
              <a:t>as</a:t>
            </a:r>
            <a:r>
              <a:rPr>
                <a:latin typeface="Courier"/>
              </a:rPr>
              <a:t> pd</a:t>
            </a:r>
            <a:br/>
            <a:br/>
            <a:r>
              <a:rPr>
                <a:latin typeface="Courier"/>
              </a:rPr>
              <a:t>enrolment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pd.read_csv(</a:t>
            </a:r>
            <a:r>
              <a:rPr>
                <a:solidFill>
                  <a:srgbClr val="4070A0"/>
                </a:solidFill>
                <a:latin typeface="Courier"/>
              </a:rPr>
              <a:t>"school-enrolment-2024.v1.csv"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population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pd.read_csv(</a:t>
            </a:r>
            <a:r>
              <a:rPr>
                <a:solidFill>
                  <a:srgbClr val="4070A0"/>
                </a:solidFill>
                <a:latin typeface="Courier"/>
              </a:rPr>
              <a:t>"school-age-population-2024.v1.csv"</a:t>
            </a:r>
            <a:r>
              <a:rPr>
                <a:latin typeface="Courier"/>
              </a:rPr>
              <a:t>)</a:t>
            </a:r>
            <a:br/>
            <a:br/>
            <a:r>
              <a:rPr>
                <a:latin typeface="Courier"/>
              </a:rPr>
              <a:t>current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enrolment[enrolment[</a:t>
            </a:r>
            <a:r>
              <a:rPr>
                <a:solidFill>
                  <a:srgbClr val="4070A0"/>
                </a:solidFill>
                <a:latin typeface="Courier"/>
              </a:rPr>
              <a:t>"school_year"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2024</a:t>
            </a:r>
            <a:r>
              <a:rPr>
                <a:latin typeface="Courier"/>
              </a:rPr>
              <a:t>]</a:t>
            </a:r>
            <a:br/>
            <a:r>
              <a:rPr>
                <a:latin typeface="Courier"/>
              </a:rPr>
              <a:t>primary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current[current[</a:t>
            </a:r>
            <a:r>
              <a:rPr>
                <a:solidFill>
                  <a:srgbClr val="4070A0"/>
                </a:solidFill>
                <a:latin typeface="Courier"/>
              </a:rPr>
              <a:t>"grade"</a:t>
            </a:r>
            <a:r>
              <a:rPr>
                <a:latin typeface="Courier"/>
              </a:rPr>
              <a:t>].between(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6</a:t>
            </a:r>
            <a:r>
              <a:rPr>
                <a:latin typeface="Courier"/>
              </a:rPr>
              <a:t>)]</a:t>
            </a:r>
            <a:br/>
            <a:br/>
            <a:r>
              <a:rPr>
                <a:latin typeface="Courier"/>
              </a:rPr>
              <a:t>denominator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population.loc[</a:t>
            </a:r>
            <a:br/>
            <a:r>
              <a:rPr>
                <a:latin typeface="Courier"/>
              </a:rPr>
              <a:t>    (population[</a:t>
            </a:r>
            <a:r>
              <a:rPr>
                <a:solidFill>
                  <a:srgbClr val="4070A0"/>
                </a:solidFill>
                <a:latin typeface="Courier"/>
              </a:rPr>
              <a:t>"reference_year"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2024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666666"/>
                </a:solidFill>
                <a:latin typeface="Courier"/>
              </a:rPr>
              <a:t>&amp;</a:t>
            </a:r>
            <a:r>
              <a:rPr>
                <a:latin typeface="Courier"/>
              </a:rPr>
              <a:t> population[</a:t>
            </a:r>
            <a:r>
              <a:rPr>
                <a:solidFill>
                  <a:srgbClr val="4070A0"/>
                </a:solidFill>
                <a:latin typeface="Courier"/>
              </a:rPr>
              <a:t>"age_years"</a:t>
            </a:r>
            <a:r>
              <a:rPr>
                <a:latin typeface="Courier"/>
              </a:rPr>
              <a:t>].between(</a:t>
            </a:r>
            <a:r>
              <a:rPr>
                <a:solidFill>
                  <a:srgbClr val="40A070"/>
                </a:solidFill>
                <a:latin typeface="Courier"/>
              </a:rPr>
              <a:t>6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11</a:t>
            </a:r>
            <a:r>
              <a:rPr>
                <a:latin typeface="Courier"/>
              </a:rPr>
              <a:t>),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4070A0"/>
                </a:solidFill>
                <a:latin typeface="Courier"/>
              </a:rPr>
              <a:t>"projected_population"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].</a:t>
            </a:r>
            <a:r>
              <a:rPr>
                <a:solidFill>
                  <a:srgbClr val="008000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()</a:t>
            </a:r>
            <a:br/>
            <a:br/>
            <a:r>
              <a:rPr>
                <a:latin typeface="Courier"/>
              </a:rPr>
              <a:t>gross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08000"/>
                </a:solidFill>
                <a:latin typeface="Courier"/>
              </a:rPr>
              <a:t>len</a:t>
            </a:r>
            <a:r>
              <a:rPr>
                <a:latin typeface="Courier"/>
              </a:rPr>
              <a:t>(primary) </a:t>
            </a:r>
            <a:r>
              <a:rPr>
                <a:solidFill>
                  <a:srgbClr val="666666"/>
                </a:solidFill>
                <a:latin typeface="Courier"/>
              </a:rPr>
              <a:t>/</a:t>
            </a:r>
            <a:r>
              <a:rPr>
                <a:latin typeface="Courier"/>
              </a:rPr>
              <a:t> denominator</a:t>
            </a:r>
            <a:br/>
            <a:r>
              <a:rPr>
                <a:latin typeface="Courier"/>
              </a:rPr>
              <a:t>net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08000"/>
                </a:solidFill>
                <a:latin typeface="Courier"/>
              </a:rPr>
              <a:t>len</a:t>
            </a:r>
            <a:r>
              <a:rPr>
                <a:latin typeface="Courier"/>
              </a:rPr>
              <a:t>(primary[primary[</a:t>
            </a:r>
            <a:r>
              <a:rPr>
                <a:solidFill>
                  <a:srgbClr val="4070A0"/>
                </a:solidFill>
                <a:latin typeface="Courier"/>
              </a:rPr>
              <a:t>"age_years"</a:t>
            </a:r>
            <a:r>
              <a:rPr>
                <a:latin typeface="Courier"/>
              </a:rPr>
              <a:t>].between(</a:t>
            </a:r>
            <a:r>
              <a:rPr>
                <a:solidFill>
                  <a:srgbClr val="40A070"/>
                </a:solidFill>
                <a:latin typeface="Courier"/>
              </a:rPr>
              <a:t>6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11</a:t>
            </a:r>
            <a:r>
              <a:rPr>
                <a:latin typeface="Courier"/>
              </a:rPr>
              <a:t>)]) </a:t>
            </a:r>
            <a:r>
              <a:rPr>
                <a:solidFill>
                  <a:srgbClr val="666666"/>
                </a:solidFill>
                <a:latin typeface="Courier"/>
              </a:rPr>
              <a:t>/</a:t>
            </a:r>
            <a:r>
              <a:rPr>
                <a:latin typeface="Courier"/>
              </a:rPr>
              <a:t> denominator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Two ratios, one register — In Python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f"gross enrolment ratio: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gross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f"net enrolment ratio:  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net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Two ratios, one register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library</a:t>
            </a:r>
            <a:r>
              <a:rPr>
                <a:latin typeface="Courier"/>
              </a:rPr>
              <a:t>(dplyr)</a:t>
            </a:r>
            <a:br/>
            <a:br/>
            <a:r>
              <a:rPr>
                <a:latin typeface="Courier"/>
              </a:rPr>
              <a:t>primary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enrolment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filter</a:t>
            </a:r>
            <a:r>
              <a:rPr>
                <a:latin typeface="Courier"/>
              </a:rPr>
              <a:t>(school_year </a:t>
            </a:r>
            <a:r>
              <a:rPr>
                <a:solidFill>
                  <a:srgbClr val="4070A0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2024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06287E"/>
                </a:solidFill>
                <a:latin typeface="Courier"/>
              </a:rPr>
              <a:t>between</a:t>
            </a:r>
            <a:r>
              <a:rPr>
                <a:latin typeface="Courier"/>
              </a:rPr>
              <a:t>(grade, 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6</a:t>
            </a:r>
            <a:r>
              <a:rPr>
                <a:latin typeface="Courier"/>
              </a:rPr>
              <a:t>))</a:t>
            </a:r>
            <a:br/>
            <a:r>
              <a:rPr>
                <a:latin typeface="Courier"/>
              </a:rPr>
              <a:t>denominator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population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filter</a:t>
            </a:r>
            <a:r>
              <a:rPr>
                <a:latin typeface="Courier"/>
              </a:rPr>
              <a:t>(reference_year </a:t>
            </a:r>
            <a:r>
              <a:rPr>
                <a:solidFill>
                  <a:srgbClr val="4070A0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2024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06287E"/>
                </a:solidFill>
                <a:latin typeface="Courier"/>
              </a:rPr>
              <a:t>between</a:t>
            </a:r>
            <a:r>
              <a:rPr>
                <a:latin typeface="Courier"/>
              </a:rPr>
              <a:t>(age_years, </a:t>
            </a:r>
            <a:r>
              <a:rPr>
                <a:solidFill>
                  <a:srgbClr val="40A070"/>
                </a:solidFill>
                <a:latin typeface="Courier"/>
              </a:rPr>
              <a:t>6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11</a:t>
            </a:r>
            <a:r>
              <a:rPr>
                <a:latin typeface="Courier"/>
              </a:rPr>
              <a:t>))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n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(projected_population))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pull</a:t>
            </a:r>
            <a:r>
              <a:rPr>
                <a:latin typeface="Courier"/>
              </a:rPr>
              <a:t>(n)</a:t>
            </a:r>
            <a:br/>
            <a:br/>
            <a:r>
              <a:rPr>
                <a:solidFill>
                  <a:srgbClr val="06287E"/>
                </a:solidFill>
                <a:latin typeface="Courier"/>
              </a:rPr>
              <a:t>tibble</a:t>
            </a:r>
            <a:r>
              <a:rPr>
                <a:latin typeface="Courier"/>
              </a:rPr>
              <a:t>(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7D9029"/>
                </a:solidFill>
                <a:latin typeface="Courier"/>
              </a:rPr>
              <a:t>gross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nrow</a:t>
            </a:r>
            <a:r>
              <a:rPr>
                <a:latin typeface="Courier"/>
              </a:rPr>
              <a:t>(primary) </a:t>
            </a:r>
            <a:r>
              <a:rPr>
                <a:solidFill>
                  <a:srgbClr val="4070A0"/>
                </a:solidFill>
                <a:latin typeface="Courier"/>
              </a:rPr>
              <a:t>/</a:t>
            </a:r>
            <a:r>
              <a:rPr>
                <a:latin typeface="Courier"/>
              </a:rPr>
              <a:t> denominator,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7D9029"/>
                </a:solidFill>
                <a:latin typeface="Courier"/>
              </a:rPr>
              <a:t>net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between</a:t>
            </a:r>
            <a:r>
              <a:rPr>
                <a:latin typeface="Courier"/>
              </a:rPr>
              <a:t>(primary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age_years, </a:t>
            </a:r>
            <a:r>
              <a:rPr>
                <a:solidFill>
                  <a:srgbClr val="40A070"/>
                </a:solidFill>
                <a:latin typeface="Courier"/>
              </a:rPr>
              <a:t>6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11</a:t>
            </a:r>
            <a:r>
              <a:rPr>
                <a:latin typeface="Courier"/>
              </a:rPr>
              <a:t>)) </a:t>
            </a:r>
            <a:r>
              <a:rPr>
                <a:solidFill>
                  <a:srgbClr val="4070A0"/>
                </a:solidFill>
                <a:latin typeface="Courier"/>
              </a:rPr>
              <a:t>/</a:t>
            </a:r>
            <a:r>
              <a:rPr>
                <a:latin typeface="Courier"/>
              </a:rPr>
              <a:t> denominator</a:t>
            </a:r>
            <a:br/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Two ratios, one register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193800"/>
          <a:ext cx="8229600" cy="339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Ratio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Numerator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Denominator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Value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Gross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All primary enrolees, any age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Children aged 6–11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109.2%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Net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Primary enrolees aged 6–11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Children aged 6–11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97.4%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Two ratios, one register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The numerators differ; the denominator is identical — That is the whole definition, and it is why the two ratios are…</a:t>
            </a:r>
          </a:p>
        </p:txBody>
      </p: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Why a ratio can exceed 100%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Over-age and under-age enrolment — Children outside the official age range are in the numerator and not in the…</a:t>
            </a:r>
          </a:p>
          <a:p>
            <a:pPr lvl="0"/>
            <a:r>
              <a:rPr/>
              <a:t>A denominator that is too small — The population file is a projection, not a count, and a projection that undershoots…</a:t>
            </a:r>
          </a:p>
          <a:p>
            <a:pPr lvl="0"/>
            <a:r>
              <a:rPr/>
              <a:t>Double counting — A child enrolled at two schools appears twice</a:t>
            </a:r>
          </a:p>
        </p:txBody>
      </p: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Why a ratio can exceed 100%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duplicates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current.duplicated(subset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[</a:t>
            </a:r>
            <a:r>
              <a:rPr>
                <a:solidFill>
                  <a:srgbClr val="4070A0"/>
                </a:solidFill>
                <a:latin typeface="Courier"/>
              </a:rPr>
              <a:t>"student_id"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"school_year"</a:t>
            </a:r>
            <a:r>
              <a:rPr>
                <a:latin typeface="Courier"/>
              </a:rPr>
              <a:t>], keep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19177C"/>
                </a:solidFill>
                <a:latin typeface="Courier"/>
              </a:rPr>
              <a:t>False</a:t>
            </a:r>
            <a:r>
              <a:rPr>
                <a:latin typeface="Courier"/>
              </a:rPr>
              <a:t>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f"student-years appearing more than once: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duplicates</a:t>
            </a:r>
            <a:r>
              <a:rPr>
                <a:solidFill>
                  <a:srgbClr val="4070A0"/>
                </a:solidFill>
                <a:latin typeface="Courier"/>
              </a:rPr>
              <a:t>.</a:t>
            </a:r>
            <a:r>
              <a:rPr>
                <a:solidFill>
                  <a:srgbClr val="008000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()</a:t>
            </a:r>
            <a:r>
              <a:rPr>
                <a:solidFill>
                  <a:srgbClr val="4070A0"/>
                </a:solidFill>
                <a:latin typeface="Courier"/>
              </a:rPr>
              <a:t>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  <a:br/>
            <a:br/>
            <a:r>
              <a:rPr>
                <a:latin typeface="Courier"/>
              </a:rPr>
              <a:t>unique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current.drop_duplicates(subset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[</a:t>
            </a:r>
            <a:r>
              <a:rPr>
                <a:solidFill>
                  <a:srgbClr val="4070A0"/>
                </a:solidFill>
                <a:latin typeface="Courier"/>
              </a:rPr>
              <a:t>"student_id"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"school_year"</a:t>
            </a:r>
            <a:r>
              <a:rPr>
                <a:latin typeface="Courier"/>
              </a:rPr>
              <a:t>])</a:t>
            </a:r>
            <a:br/>
            <a:r>
              <a:rPr>
                <a:latin typeface="Courier"/>
              </a:rPr>
              <a:t>unique_primary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unique[unique[</a:t>
            </a:r>
            <a:r>
              <a:rPr>
                <a:solidFill>
                  <a:srgbClr val="4070A0"/>
                </a:solidFill>
                <a:latin typeface="Courier"/>
              </a:rPr>
              <a:t>"grade"</a:t>
            </a:r>
            <a:r>
              <a:rPr>
                <a:latin typeface="Courier"/>
              </a:rPr>
              <a:t>].between(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6</a:t>
            </a:r>
            <a:r>
              <a:rPr>
                <a:latin typeface="Courier"/>
              </a:rPr>
              <a:t>)]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f"gross ratio after deduplication: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solidFill>
                  <a:srgbClr val="008000"/>
                </a:solidFill>
                <a:latin typeface="Courier"/>
              </a:rPr>
              <a:t>len</a:t>
            </a:r>
            <a:r>
              <a:rPr>
                <a:latin typeface="Courier"/>
              </a:rPr>
              <a:t>(unique_primary) </a:t>
            </a:r>
            <a:r>
              <a:rPr>
                <a:solidFill>
                  <a:srgbClr val="666666"/>
                </a:solidFill>
                <a:latin typeface="Courier"/>
              </a:rPr>
              <a:t>/</a:t>
            </a:r>
            <a:r>
              <a:rPr>
                <a:latin typeface="Courier"/>
              </a:rPr>
              <a:t> denominator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Why a ratio can exceed 100%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enrolment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filter</a:t>
            </a:r>
            <a:r>
              <a:rPr>
                <a:latin typeface="Courier"/>
              </a:rPr>
              <a:t>(school_year </a:t>
            </a:r>
            <a:r>
              <a:rPr>
                <a:solidFill>
                  <a:srgbClr val="4070A0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2024</a:t>
            </a:r>
            <a:r>
              <a:rPr>
                <a:latin typeface="Courier"/>
              </a:rPr>
              <a:t>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count</a:t>
            </a:r>
            <a:r>
              <a:rPr>
                <a:latin typeface="Courier"/>
              </a:rPr>
              <a:t>(student_id)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filter</a:t>
            </a:r>
            <a:r>
              <a:rPr>
                <a:latin typeface="Courier"/>
              </a:rPr>
              <a:t>(n </a:t>
            </a:r>
            <a:r>
              <a:rPr>
                <a:solidFill>
                  <a:srgbClr val="4070A0"/>
                </a:solidFill>
                <a:latin typeface="Courier"/>
              </a:rPr>
              <a:t>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nrow</a:t>
            </a:r>
            <a:r>
              <a:rPr>
                <a:latin typeface="Courier"/>
              </a:rPr>
              <a:t>()</a:t>
            </a:r>
          </a:p>
        </p:txBody>
      </p:sp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denominator is a projection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CENSUS_YEAR, GROWTH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2015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0.021</a:t>
            </a:r>
            <a:br/>
            <a:r>
              <a:rPr>
                <a:latin typeface="Courier"/>
              </a:rPr>
              <a:t>factor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(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666666"/>
                </a:solidFill>
                <a:latin typeface="Courier"/>
              </a:rPr>
              <a:t>+</a:t>
            </a:r>
            <a:r>
              <a:rPr>
                <a:latin typeface="Courier"/>
              </a:rPr>
              <a:t> GROWTH) </a:t>
            </a:r>
            <a:r>
              <a:rPr>
                <a:solidFill>
                  <a:srgbClr val="666666"/>
                </a:solidFill>
                <a:latin typeface="Courier"/>
              </a:rPr>
              <a:t>**</a:t>
            </a:r>
            <a:r>
              <a:rPr>
                <a:latin typeface="Courier"/>
              </a:rPr>
              <a:t> (</a:t>
            </a:r>
            <a:r>
              <a:rPr>
                <a:solidFill>
                  <a:srgbClr val="40A070"/>
                </a:solidFill>
                <a:latin typeface="Courier"/>
              </a:rPr>
              <a:t>2024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666666"/>
                </a:solidFill>
                <a:latin typeface="Courier"/>
              </a:rPr>
              <a:t>-</a:t>
            </a:r>
            <a:r>
              <a:rPr>
                <a:latin typeface="Courier"/>
              </a:rPr>
              <a:t> CENSUS_YEAR)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f"nine years compounded at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GROWTH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: factor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factor</a:t>
            </a:r>
            <a:r>
              <a:rPr>
                <a:solidFill>
                  <a:srgbClr val="4070A0"/>
                </a:solidFill>
                <a:latin typeface="Courier"/>
              </a:rPr>
              <a:t>:.3f}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f"so about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666666"/>
                </a:solidFill>
                <a:latin typeface="Courier"/>
              </a:rPr>
              <a:t>-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666666"/>
                </a:solidFill>
                <a:latin typeface="Courier"/>
              </a:rPr>
              <a:t>/</a:t>
            </a:r>
            <a:r>
              <a:rPr>
                <a:latin typeface="Courier"/>
              </a:rPr>
              <a:t> factor</a:t>
            </a:r>
            <a:r>
              <a:rPr>
                <a:solidFill>
                  <a:srgbClr val="4070A0"/>
                </a:solidFill>
                <a:latin typeface="Courier"/>
              </a:rPr>
              <a:t>:.0%}</a:t>
            </a:r>
            <a:r>
              <a:rPr>
                <a:solidFill>
                  <a:srgbClr val="BB6688"/>
                </a:solidFill>
                <a:latin typeface="Courier"/>
              </a:rPr>
              <a:t> of the denominator is an assumption"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denominator is a projection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(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+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0.021</a:t>
            </a:r>
            <a:r>
              <a:rPr>
                <a:latin typeface="Courier"/>
              </a:rPr>
              <a:t>)</a:t>
            </a:r>
            <a:r>
              <a:rPr>
                <a:solidFill>
                  <a:srgbClr val="4070A0"/>
                </a:solidFill>
                <a:latin typeface="Courier"/>
              </a:rPr>
              <a:t>^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A070"/>
                </a:solidFill>
                <a:latin typeface="Courier"/>
              </a:rPr>
              <a:t>2024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-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2015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denominator is a projection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A factor of 1.21, so roughly a sixth of the denominator was never counted — This is the immunisation denominator from…</a:t>
            </a:r>
          </a:p>
        </p:txBody>
      </p:sp>
    </p:spTree>
  </p:cSld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denominator is a projection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b="1">
                <a:solidFill>
                  <a:srgbClr val="007020"/>
                </a:solidFill>
                <a:latin typeface="Courier"/>
              </a:rPr>
              <a:t>for</a:t>
            </a:r>
            <a:r>
              <a:rPr>
                <a:latin typeface="Courier"/>
              </a:rPr>
              <a:t> error </a:t>
            </a:r>
            <a:r>
              <a:rPr b="1">
                <a:solidFill>
                  <a:srgbClr val="007020"/>
                </a:solidFill>
                <a:latin typeface="Courier"/>
              </a:rPr>
              <a:t>in</a:t>
            </a:r>
            <a:r>
              <a:rPr>
                <a:latin typeface="Courier"/>
              </a:rPr>
              <a:t> (</a:t>
            </a:r>
            <a:r>
              <a:rPr>
                <a:solidFill>
                  <a:srgbClr val="666666"/>
                </a:solidFill>
                <a:latin typeface="Courier"/>
              </a:rPr>
              <a:t>-</a:t>
            </a:r>
            <a:r>
              <a:rPr>
                <a:solidFill>
                  <a:srgbClr val="40A070"/>
                </a:solidFill>
                <a:latin typeface="Courier"/>
              </a:rPr>
              <a:t>0.05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0.0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0.05</a:t>
            </a:r>
            <a:r>
              <a:rPr>
                <a:latin typeface="Courier"/>
              </a:rPr>
              <a:t>):</a:t>
            </a:r>
            <a:br/>
            <a:r>
              <a:rPr>
                <a:latin typeface="Courier"/>
              </a:rPr>
              <a:t>    adjusted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denominator </a:t>
            </a:r>
            <a:r>
              <a:rPr>
                <a:solidFill>
                  <a:srgbClr val="666666"/>
                </a:solidFill>
                <a:latin typeface="Courier"/>
              </a:rPr>
              <a:t>*</a:t>
            </a:r>
            <a:r>
              <a:rPr>
                <a:latin typeface="Courier"/>
              </a:rPr>
              <a:t> (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666666"/>
                </a:solidFill>
                <a:latin typeface="Courier"/>
              </a:rPr>
              <a:t>+</a:t>
            </a:r>
            <a:r>
              <a:rPr>
                <a:latin typeface="Courier"/>
              </a:rPr>
              <a:t> error)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f"projection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error</a:t>
            </a:r>
            <a:r>
              <a:rPr>
                <a:solidFill>
                  <a:srgbClr val="4070A0"/>
                </a:solidFill>
                <a:latin typeface="Courier"/>
              </a:rPr>
              <a:t>:+.0%}</a:t>
            </a:r>
            <a:r>
              <a:rPr>
                <a:solidFill>
                  <a:srgbClr val="BB6688"/>
                </a:solidFill>
                <a:latin typeface="Courier"/>
              </a:rPr>
              <a:t>: gross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solidFill>
                  <a:srgbClr val="008000"/>
                </a:solidFill>
                <a:latin typeface="Courier"/>
              </a:rPr>
              <a:t>len</a:t>
            </a:r>
            <a:r>
              <a:rPr>
                <a:latin typeface="Courier"/>
              </a:rPr>
              <a:t>(primary) </a:t>
            </a:r>
            <a:r>
              <a:rPr>
                <a:solidFill>
                  <a:srgbClr val="666666"/>
                </a:solidFill>
                <a:latin typeface="Courier"/>
              </a:rPr>
              <a:t>/</a:t>
            </a:r>
            <a:r>
              <a:rPr>
                <a:latin typeface="Courier"/>
              </a:rPr>
              <a:t> adjusted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, "</a:t>
            </a:r>
            <a:br/>
            <a:r>
              <a:rPr>
                <a:latin typeface="Courier"/>
              </a:rPr>
              <a:t>          </a:t>
            </a:r>
            <a:r>
              <a:rPr>
                <a:solidFill>
                  <a:srgbClr val="BB6688"/>
                </a:solidFill>
                <a:latin typeface="Courier"/>
              </a:rPr>
              <a:t>f"net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solidFill>
                  <a:srgbClr val="008000"/>
                </a:solidFill>
                <a:latin typeface="Courier"/>
              </a:rPr>
              <a:t>len</a:t>
            </a:r>
            <a:r>
              <a:rPr>
                <a:latin typeface="Courier"/>
              </a:rPr>
              <a:t>(primary[primary[</a:t>
            </a:r>
            <a:r>
              <a:rPr>
                <a:solidFill>
                  <a:srgbClr val="4070A0"/>
                </a:solidFill>
                <a:latin typeface="Courier"/>
              </a:rPr>
              <a:t>'age_years'</a:t>
            </a:r>
            <a:r>
              <a:rPr>
                <a:latin typeface="Courier"/>
              </a:rPr>
              <a:t>].between(</a:t>
            </a:r>
            <a:r>
              <a:rPr>
                <a:solidFill>
                  <a:srgbClr val="40A070"/>
                </a:solidFill>
                <a:latin typeface="Courier"/>
              </a:rPr>
              <a:t>6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11</a:t>
            </a:r>
            <a:r>
              <a:rPr>
                <a:latin typeface="Courier"/>
              </a:rPr>
              <a:t>)]) </a:t>
            </a:r>
            <a:r>
              <a:rPr>
                <a:solidFill>
                  <a:srgbClr val="666666"/>
                </a:solidFill>
                <a:latin typeface="Courier"/>
              </a:rPr>
              <a:t>/</a:t>
            </a:r>
            <a:r>
              <a:rPr>
                <a:latin typeface="Courier"/>
              </a:rPr>
              <a:t> adjusted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denominator is a projection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i="1">
                <a:solidFill>
                  <a:srgbClr val="60A0B0"/>
                </a:solidFill>
                <a:latin typeface="Courier"/>
              </a:rPr>
              <a:t># Vary the denominator and see which conclusions survive.</a:t>
            </a:r>
          </a:p>
        </p:txBody>
      </p:sp>
    </p:spTree>
  </p:cSld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denominator is a projection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Show the sensitivity rather than the point estimate — where the denominator is projected</a:t>
            </a:r>
          </a:p>
        </p:txBody>
      </p:sp>
    </p:spTree>
  </p:cSld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Which one to report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Net enrolment answers “are children of school age in school” — It is the SDG 4.1 framing and the right ratio for a…</a:t>
            </a:r>
          </a:p>
          <a:p>
            <a:pPr lvl="0"/>
            <a:r>
              <a:rPr/>
              <a:t>Gross enrolment answers “how much primary schooling is being delivered” — It is the right ratio for a capacity question…</a:t>
            </a:r>
          </a:p>
          <a:p>
            <a:pPr lvl="0"/>
            <a:r>
              <a:rPr/>
              <a:t>The gap between them is the finding — and it is the reason to report both: twelve points of over-age enrolment is a…</a:t>
            </a:r>
          </a:p>
        </p:txBody>
      </p:sp>
    </p:spTree>
  </p:cSld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Which one to report —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Primary enrolment, 2024, four districts
  Gross enrolment ratio       109.2%   1,052 enrolees / 963 children aged 6-11
  Net enrolment ratio          97.4%     938 in-age enrolees / same denominator
  Over-age share of enrolment  36.4%   above the official age for their grade
  Denominator is a projection from the 2015 census at 2.1% a year. A 5%
  error in it moves the gross ratio by about five points and changes no
  conclusion.
  12 student-years were recorded twice after transfers and are deduplicated.</a:t>
            </a:r>
          </a:p>
        </p:txBody>
      </p:sp>
    </p:spTree>
  </p:cSld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the ratios cannot tell you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Neither is attendance — A child enrolled and never present is in both numerators</a:t>
            </a:r>
          </a:p>
          <a:p>
            <a:pPr lvl="0"/>
            <a:r>
              <a:rPr/>
              <a:t>Neither is completion — Enrolment is a stock at a point in the year; whether those children finish is a cohort question…</a:t>
            </a:r>
          </a:p>
          <a:p>
            <a:pPr lvl="0"/>
            <a:r>
              <a:rPr/>
              <a:t>Neither is learning — A system can enrol every child of school age and teach none of them, and the last unit is the…</a:t>
            </a:r>
          </a:p>
        </p:txBody>
      </p:sp>
    </p:spTree>
  </p:cSld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comes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Twelve points of the gap between the two ratios is over-age enrolment.</a:t>
            </a:r>
          </a:p>
        </p:txBody>
      </p:sp>
    </p:spTree>
  </p:cSld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Where this goes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Read the full lesson, with runnable code</a:t>
            </a:r>
          </a:p>
          <a:p>
            <a:pPr lvl="0" indent="0" marL="0">
              <a:buNone/>
            </a:pPr>
            <a:r>
              <a:rPr>
                <a:hlinkClick r:id="rId2"/>
              </a:rPr>
              <a:t>https://data-analysis.cassion.dev/courses/education-programme-analysis/edu-01-gross-and-net-enrolment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109% enrolled, 97% enrolled</dc:title>
  <dc:creator>Pierre Robentz Cassion</dc:creator>
  <cp:keywords/>
  <dcterms:created xsi:type="dcterms:W3CDTF">2026-07-28T00:00:00Z</dcterms:created>
  <dcterms:modified xsi:type="dcterms:W3CDTF">2026-07-28T00:00:00Z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>Lesson 1 of 8</vt:lpwstr>
  </property>
  <property fmtid="{D5CDD505-2E9C-101B-9397-08002B2CF9AE}" pid="3" name="subtitle">
    <vt:lpwstr>Two ratios from one register. The gross is 109.2% and the net is 97.4%, both are correct, and the twelve points between them are children who are in school at the wrong age rather than children who are missing.</vt:lpwstr>
  </property>
</Properties>
</file>