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taux issus d’un même registre. Le brut vaut 109,2 % et le net 97,4 %, les deux sont exacts, et les douze points d’écart sont des enfants scolarisés au mauvais âge plutôt que des enfants absents.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numérateurs diffèrent ; le dénominateur est identique. C’est toute la définition, et c’est pourquoi les deux taux ne sont pas deux estimations d’une même chose.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taux brut supérieur à 100 % n’est pas une erreur. Trois choses le produisent et une seule est un défaut. Le retard et l’avance d’âge. Les enfants hors de la tranche d’âge officielle sont au numérateur et pas au dénominateur. C’est la cause dominante ici et c’est un trait réel du système, non un problème de données. Un dénominateur trop petit. Le fichier de population est une projection et non un dénombrement, et une projection qui sous-estime gonfle tout taux bâti dessus. Le double comptage. Un enfant inscrit dans deux écoles figure deux fois. Celui-là </a:t>
            </a:r>
            <a:r>
              <a:rPr i="1"/>
              <a:t>est</a:t>
            </a:r>
            <a:r>
              <a:rPr/>
              <a:t> un défaut, et ce registre l’a.</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élèves figurent deux fois, une fois sous chaque école, parce qu’un transfert a été saisi comme une nouvelle inscription plutôt que comme un déplacement. Dédupliquez sur élève et année avant l’un ou l’autre taux, et notez que l’effet est ici faible — l’enjeu n’est pas sa taille, c’est qu’un registre qui compte double se trompe sur qui existe.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facteur de 1,21, donc environ un sixième du dénominateur n’a jamais été compté. C’est le dénominateur vaccinal du cours de santé publique, dans un autre secteur : une base de recensement, une hypothèse de croissance, et neuf ans de composition. La conséquence est précise. Si la projection est trop basse de 5 %, le taux brut passe de 109,2 % à environ 104 % et le net de 97,4 % à environ 93 %. Aucune conclusion ne change, mais un rapport affirmant que la scolarisation a gagné deux points d’une année à l’autre rapporte peut-être le taux de croissance et non les écoles.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Montrez la sensibilité plutôt que l’estimation ponctuelle là où le dénominateur est projeté. Cela coûte trois lignes et c’est la différence entre un taux et un taux défendable.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 seul. Le taux net répond à « les enfants d’âge scolaire sont-ils scolarisés ». C’est le cadrage de l’ODD 4.1 et le bon taux pour une question de couverture. Il ne peut pas dépasser 100 %, ce qui en fait le nombre le plus sûr à publier. Le taux brut répond à « quelle quantité de scolarité primaire est délivrée ». C’est le bon taux pour une question de capacité — enseignants, salles, manuels — car un enfant en retard d’âge a besoin d’un pupitre exactement autant qu’un enfant à l’âge attendu. L’écart entre les deux est le constat, et c’est la raison de rapporter les deux : douze points de retard d’âge sont un énoncé sur le redoublement et l’entrée tardive qu’aucun des deux taux ne fait seul.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 n’est la présence. Un enfant inscrit et jamais présent figure aux deux numérateurs. L’unité suivante porte sur cette distinction, et elle vaut plus que l’un ou l’autre taux. Aucun n’est l’achèvement. L’inscription est un stock à un moment de l’année ; savoir si ces enfants terminent est une question de cohorte et la troisième unité. Aucun n’est l’apprentissage. Un système peut scolariser chaque enfant d’âge scolaire et n’en instruire aucun, et la dernière unité porte sur l’instrument qui s’en apercevrait.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points de l’écart entre les deux taux sont du retard d’âge. La leçon suivante porte sur qui sont ces enfants, pourquoi le retard est le prédicteur le plus fort de ce registre, et comment le redoublement le fait se composer.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1-gross-and-net-enrol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109 % scolarisés, 97 % scolarisés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Deux taux issus d’un même registre. Le brut vaut 109,2 % et le net 97,4 %, les deux sont exacts, et les douze points d’écart sont des enfants scolarisés au mauvais âge plutôt que des enfants absents.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taux, un registre</a:t>
            </a:r>
          </a:p>
          <a:p>
            <a:pPr lvl="0"/>
            <a:r>
              <a:rPr/>
              <a:t>Pourquoi un taux peut dépasser 100 %</a:t>
            </a:r>
          </a:p>
          <a:p>
            <a:pPr lvl="0"/>
            <a:r>
              <a:rPr/>
              <a:t>Le dénominateur est une projection</a:t>
            </a:r>
          </a:p>
          <a:p>
            <a:pPr lvl="0"/>
            <a:r>
              <a:rPr/>
              <a:t>Lequel rapporter</a:t>
            </a:r>
          </a:p>
          <a:p>
            <a:pPr lvl="0"/>
            <a:r>
              <a:rPr/>
              <a:t>Ce que les taux ne peuvent pas dire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taux, un registre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"school-age-population-2024.v1.csv"</a:t>
            </a:r>
            <a:r>
              <a:rPr>
                <a:latin typeface="Courier"/>
              </a:rPr>
              <a:t>)</a:t>
            </a:r>
            <a:b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primary </a:t>
            </a:r>
            <a:r>
              <a:rPr>
                <a:solidFill>
                  <a:srgbClr val="666666"/>
                </a:solidFill>
                <a:latin typeface="Courier"/>
              </a:rPr>
              <a:t>=</a:t>
            </a:r>
            <a:r>
              <a:rPr>
                <a:latin typeface="Courier"/>
              </a:rPr>
              <a:t> current[current[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br/>
            <a:r>
              <a:rPr>
                <a:latin typeface="Courier"/>
              </a:rPr>
              <a:t>denominator </a:t>
            </a:r>
            <a:r>
              <a:rPr>
                <a:solidFill>
                  <a:srgbClr val="666666"/>
                </a:solidFill>
                <a:latin typeface="Courier"/>
              </a:rPr>
              <a:t>=</a:t>
            </a:r>
            <a:r>
              <a:rPr>
                <a:latin typeface="Courier"/>
              </a:rPr>
              <a:t> population.loc[</a:t>
            </a:r>
            <a:br/>
            <a:r>
              <a:rPr>
                <a:latin typeface="Courier"/>
              </a:rPr>
              <a:t>    (population[</a:t>
            </a:r>
            <a:r>
              <a:rPr>
                <a:solidFill>
                  <a:srgbClr val="4070A0"/>
                </a:solidFill>
                <a:latin typeface="Courier"/>
              </a:rPr>
              <a:t>"reference_year"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population[</a:t>
            </a:r>
            <a:r>
              <a:rPr>
                <a:solidFill>
                  <a:srgbClr val="4070A0"/>
                </a:solidFill>
                <a:latin typeface="Courier"/>
              </a:rPr>
              <a:t>"age_years"</a:t>
            </a:r>
            <a:r>
              <a:rPr>
                <a:latin typeface="Courier"/>
              </a:rPr>
              <a:t>].between(</a:t>
            </a:r>
            <a:r>
              <a:rPr>
                <a:solidFill>
                  <a:srgbClr val="40A070"/>
                </a:solidFill>
                <a:latin typeface="Courier"/>
              </a:rPr>
              <a:t>6</a:t>
            </a:r>
            <a:r>
              <a:rPr>
                <a:latin typeface="Courier"/>
              </a:rPr>
              <a:t>, </a:t>
            </a:r>
            <a:r>
              <a:rPr>
                <a:solidFill>
                  <a:srgbClr val="40A070"/>
                </a:solidFill>
                <a:latin typeface="Courier"/>
              </a:rPr>
              <a:t>11</a:t>
            </a:r>
            <a:r>
              <a:rPr>
                <a:latin typeface="Courier"/>
              </a:rPr>
              <a:t>),</a:t>
            </a:r>
            <a:br/>
            <a:r>
              <a:rPr>
                <a:latin typeface="Courier"/>
              </a:rPr>
              <a:t>    </a:t>
            </a:r>
            <a:r>
              <a:rPr>
                <a:solidFill>
                  <a:srgbClr val="4070A0"/>
                </a:solidFill>
                <a:latin typeface="Courier"/>
              </a:rPr>
              <a:t>"projected_population"</a:t>
            </a:r>
            <a:r>
              <a:rPr>
                <a:latin typeface="Courier"/>
              </a:rPr>
              <a:t>,</a:t>
            </a:r>
            <a:br/>
            <a:r>
              <a:rPr>
                <a:latin typeface="Courier"/>
              </a:rPr>
              <a:t>].</a:t>
            </a:r>
            <a:r>
              <a:rPr>
                <a:solidFill>
                  <a:srgbClr val="008000"/>
                </a:solidFill>
                <a:latin typeface="Courier"/>
              </a:rPr>
              <a:t>sum</a:t>
            </a:r>
            <a:r>
              <a:rPr>
                <a:latin typeface="Courier"/>
              </a:rPr>
              <a:t>()</a:t>
            </a:r>
            <a:br/>
            <a:br/>
            <a:r>
              <a:rPr>
                <a:latin typeface="Courier"/>
              </a:rPr>
              <a:t>gross </a:t>
            </a:r>
            <a:r>
              <a:rPr>
                <a:solidFill>
                  <a:srgbClr val="666666"/>
                </a:solidFill>
                <a:latin typeface="Courier"/>
              </a:rPr>
              <a:t>=</a:t>
            </a:r>
            <a:r>
              <a:rPr>
                <a:latin typeface="Courier"/>
              </a:rPr>
              <a:t> </a:t>
            </a:r>
            <a:r>
              <a:rPr>
                <a:solidFill>
                  <a:srgbClr val="008000"/>
                </a:solidFill>
                <a:latin typeface="Courier"/>
              </a:rPr>
              <a:t>len</a:t>
            </a:r>
            <a:r>
              <a:rPr>
                <a:latin typeface="Courier"/>
              </a:rPr>
              <a:t>(primary) </a:t>
            </a:r>
            <a:r>
              <a:rPr>
                <a:solidFill>
                  <a:srgbClr val="666666"/>
                </a:solidFill>
                <a:latin typeface="Courier"/>
              </a:rPr>
              <a:t>/</a:t>
            </a:r>
            <a:r>
              <a:rPr>
                <a:latin typeface="Courier"/>
              </a:rPr>
              <a:t> denominator</a:t>
            </a:r>
            <a:br/>
            <a:r>
              <a:rPr>
                <a:latin typeface="Courier"/>
              </a:rPr>
              <a:t>net </a:t>
            </a:r>
            <a:r>
              <a:rPr>
                <a:solidFill>
                  <a:srgbClr val="666666"/>
                </a:solidFill>
                <a:latin typeface="Courier"/>
              </a:rPr>
              <a:t>=</a:t>
            </a:r>
            <a:r>
              <a:rPr>
                <a:latin typeface="Courier"/>
              </a:rPr>
              <a:t> </a:t>
            </a:r>
            <a:r>
              <a:rPr>
                <a:solidFill>
                  <a:srgbClr val="008000"/>
                </a:solidFill>
                <a:latin typeface="Courier"/>
              </a:rPr>
              <a:t>len</a:t>
            </a:r>
            <a:r>
              <a:rPr>
                <a:latin typeface="Courier"/>
              </a:rPr>
              <a:t>(primary[primary[</a:t>
            </a:r>
            <a:r>
              <a:rPr>
                <a:solidFill>
                  <a:srgbClr val="4070A0"/>
                </a:solidFill>
                <a:latin typeface="Courier"/>
              </a:rPr>
              <a:t>"age_years"</a:t>
            </a:r>
            <a:r>
              <a:rPr>
                <a:latin typeface="Courier"/>
              </a:rPr>
              <a:t>].between(</a:t>
            </a:r>
            <a:r>
              <a:rPr>
                <a:solidFill>
                  <a:srgbClr val="40A070"/>
                </a:solidFill>
                <a:latin typeface="Courier"/>
              </a:rPr>
              <a:t>6</a:t>
            </a:r>
            <a:r>
              <a:rPr>
                <a:latin typeface="Courier"/>
              </a:rPr>
              <a:t>, </a:t>
            </a:r>
            <a:r>
              <a:rPr>
                <a:solidFill>
                  <a:srgbClr val="40A070"/>
                </a:solidFill>
                <a:latin typeface="Courier"/>
              </a:rPr>
              <a:t>11</a:t>
            </a:r>
            <a:r>
              <a:rPr>
                <a:latin typeface="Courier"/>
              </a:rPr>
              <a:t>)]) </a:t>
            </a:r>
            <a:r>
              <a:rPr>
                <a:solidFill>
                  <a:srgbClr val="666666"/>
                </a:solidFill>
                <a:latin typeface="Courier"/>
              </a:rPr>
              <a:t>/</a:t>
            </a:r>
            <a:r>
              <a:rPr>
                <a:latin typeface="Courier"/>
              </a:rPr>
              <a:t> denominator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taux, un registre — En Python (suite)</a:t>
            </a:r>
          </a:p>
        </p:txBody>
      </p:sp>
      <p:sp>
        <p:nvSpPr>
          <p:cNvPr id="3" name="Content Placeholder 2"/>
          <p:cNvSpPr>
            <a:spLocks noGrp="1"/>
          </p:cNvSpPr>
          <p:nvPr>
            <p:ph idx="1"/>
          </p:nvPr>
        </p:nvSpPr>
        <p:spPr/>
        <p:txBody>
          <a:bodyPr/>
          <a:lstStyle/>
          <a:p>
            <a:pPr lvl="0" indent="0">
              <a:buNone/>
            </a:pPr>
            <a:br/>
            <a:r>
              <a:rPr>
                <a:solidFill>
                  <a:srgbClr val="008000"/>
                </a:solidFill>
                <a:latin typeface="Courier"/>
              </a:rPr>
              <a:t>print</a:t>
            </a:r>
            <a:r>
              <a:rPr>
                <a:latin typeface="Courier"/>
              </a:rPr>
              <a:t>(</a:t>
            </a:r>
            <a:r>
              <a:rPr>
                <a:solidFill>
                  <a:srgbClr val="BB6688"/>
                </a:solidFill>
                <a:latin typeface="Courier"/>
              </a:rPr>
              <a:t>f"gross enrolment ratio: </a:t>
            </a:r>
            <a:r>
              <a:rPr>
                <a:solidFill>
                  <a:srgbClr val="4070A0"/>
                </a:solidFill>
                <a:latin typeface="Courier"/>
              </a:rPr>
              <a:t>{</a:t>
            </a:r>
            <a:r>
              <a:rPr>
                <a:latin typeface="Courier"/>
              </a:rPr>
              <a:t>gross</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f"net enrolment ratio:   </a:t>
            </a:r>
            <a:r>
              <a:rPr>
                <a:solidFill>
                  <a:srgbClr val="4070A0"/>
                </a:solidFill>
                <a:latin typeface="Courier"/>
              </a:rPr>
              <a:t>{</a:t>
            </a:r>
            <a:r>
              <a:rPr>
                <a:latin typeface="Courier"/>
              </a:rPr>
              <a:t>net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taux, un registre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primary </a:t>
            </a:r>
            <a:r>
              <a:rPr>
                <a:solidFill>
                  <a:srgbClr val="007020"/>
                </a:solidFill>
                <a:latin typeface="Courier"/>
              </a:rPr>
              <a:t>&lt;-</a:t>
            </a:r>
            <a:r>
              <a:rPr>
                <a:latin typeface="Courier"/>
              </a:rPr>
              <a:t> enrolment </a:t>
            </a:r>
            <a:r>
              <a:rPr>
                <a:solidFill>
                  <a:srgbClr val="4070A0"/>
                </a:solidFill>
                <a:latin typeface="Courier"/>
              </a:rPr>
              <a:t>|&gt;</a:t>
            </a:r>
            <a:r>
              <a:rPr>
                <a:latin typeface="Courier"/>
              </a:rPr>
              <a:t> </a:t>
            </a:r>
            <a:r>
              <a:rPr>
                <a:solidFill>
                  <a:srgbClr val="06287E"/>
                </a:solidFill>
                <a:latin typeface="Courier"/>
              </a:rPr>
              <a:t>filter</a:t>
            </a:r>
            <a:r>
              <a:rPr>
                <a:latin typeface="Courier"/>
              </a:rPr>
              <a:t>(school_year </a:t>
            </a:r>
            <a:r>
              <a:rPr>
                <a:solidFill>
                  <a:srgbClr val="4070A0"/>
                </a:solidFill>
                <a:latin typeface="Courier"/>
              </a:rPr>
              <a:t>==</a:t>
            </a:r>
            <a:r>
              <a:rPr>
                <a:latin typeface="Courier"/>
              </a:rPr>
              <a:t> </a:t>
            </a:r>
            <a:r>
              <a:rPr>
                <a:solidFill>
                  <a:srgbClr val="40A070"/>
                </a:solidFill>
                <a:latin typeface="Courier"/>
              </a:rPr>
              <a:t>2024</a:t>
            </a:r>
            <a:r>
              <a:rPr>
                <a:latin typeface="Courier"/>
              </a:rPr>
              <a:t>, </a:t>
            </a:r>
            <a:r>
              <a:rPr>
                <a:solidFill>
                  <a:srgbClr val="06287E"/>
                </a:solidFill>
                <a:latin typeface="Courier"/>
              </a:rPr>
              <a:t>between</a:t>
            </a:r>
            <a:r>
              <a:rPr>
                <a:latin typeface="Courier"/>
              </a:rPr>
              <a:t>(grade, </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denominator </a:t>
            </a:r>
            <a:r>
              <a:rPr>
                <a:solidFill>
                  <a:srgbClr val="007020"/>
                </a:solidFill>
                <a:latin typeface="Courier"/>
              </a:rPr>
              <a:t>&lt;-</a:t>
            </a:r>
            <a:r>
              <a:rPr>
                <a:latin typeface="Courier"/>
              </a:rPr>
              <a:t> population </a:t>
            </a:r>
            <a:r>
              <a:rPr>
                <a:solidFill>
                  <a:srgbClr val="4070A0"/>
                </a:solidFill>
                <a:latin typeface="Courier"/>
              </a:rPr>
              <a:t>|&gt;</a:t>
            </a:r>
            <a:br/>
            <a:r>
              <a:rPr>
                <a:latin typeface="Courier"/>
              </a:rPr>
              <a:t>  </a:t>
            </a:r>
            <a:r>
              <a:rPr>
                <a:solidFill>
                  <a:srgbClr val="06287E"/>
                </a:solidFill>
                <a:latin typeface="Courier"/>
              </a:rPr>
              <a:t>filter</a:t>
            </a:r>
            <a:r>
              <a:rPr>
                <a:latin typeface="Courier"/>
              </a:rPr>
              <a:t>(reference_year </a:t>
            </a:r>
            <a:r>
              <a:rPr>
                <a:solidFill>
                  <a:srgbClr val="4070A0"/>
                </a:solidFill>
                <a:latin typeface="Courier"/>
              </a:rPr>
              <a:t>==</a:t>
            </a:r>
            <a:r>
              <a:rPr>
                <a:latin typeface="Courier"/>
              </a:rPr>
              <a:t> </a:t>
            </a:r>
            <a:r>
              <a:rPr>
                <a:solidFill>
                  <a:srgbClr val="40A070"/>
                </a:solidFill>
                <a:latin typeface="Courier"/>
              </a:rPr>
              <a:t>2024</a:t>
            </a:r>
            <a:r>
              <a:rPr>
                <a:latin typeface="Courier"/>
              </a:rPr>
              <a:t>, </a:t>
            </a:r>
            <a:r>
              <a:rPr>
                <a:solidFill>
                  <a:srgbClr val="06287E"/>
                </a:solidFill>
                <a:latin typeface="Courier"/>
              </a:rPr>
              <a:t>between</a:t>
            </a:r>
            <a:r>
              <a:rPr>
                <a:latin typeface="Courier"/>
              </a:rPr>
              <a:t>(age_years, </a:t>
            </a:r>
            <a:r>
              <a:rPr>
                <a:solidFill>
                  <a:srgbClr val="40A070"/>
                </a:solidFill>
                <a:latin typeface="Courier"/>
              </a:rPr>
              <a:t>6</a:t>
            </a:r>
            <a:r>
              <a:rPr>
                <a:latin typeface="Courier"/>
              </a:rPr>
              <a:t>, </a:t>
            </a:r>
            <a:r>
              <a:rPr>
                <a:solidFill>
                  <a:srgbClr val="40A070"/>
                </a:solidFill>
                <a:latin typeface="Courier"/>
              </a:rPr>
              <a:t>11</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sum</a:t>
            </a:r>
            <a:r>
              <a:rPr>
                <a:latin typeface="Courier"/>
              </a:rPr>
              <a:t>(projected_population)) </a:t>
            </a:r>
            <a:r>
              <a:rPr>
                <a:solidFill>
                  <a:srgbClr val="4070A0"/>
                </a:solidFill>
                <a:latin typeface="Courier"/>
              </a:rPr>
              <a:t>|&gt;</a:t>
            </a:r>
            <a:r>
              <a:rPr>
                <a:latin typeface="Courier"/>
              </a:rPr>
              <a:t> </a:t>
            </a:r>
            <a:r>
              <a:rPr>
                <a:solidFill>
                  <a:srgbClr val="06287E"/>
                </a:solidFill>
                <a:latin typeface="Courier"/>
              </a:rPr>
              <a:t>pull</a:t>
            </a:r>
            <a:r>
              <a:rPr>
                <a:latin typeface="Courier"/>
              </a:rPr>
              <a:t>(n)</a:t>
            </a:r>
            <a:br/>
            <a:br/>
            <a:r>
              <a:rPr>
                <a:solidFill>
                  <a:srgbClr val="06287E"/>
                </a:solidFill>
                <a:latin typeface="Courier"/>
              </a:rPr>
              <a:t>tibble</a:t>
            </a:r>
            <a:r>
              <a:rPr>
                <a:latin typeface="Courier"/>
              </a:rPr>
              <a:t>(</a:t>
            </a:r>
            <a:br/>
            <a:r>
              <a:rPr>
                <a:latin typeface="Courier"/>
              </a:rPr>
              <a:t>  </a:t>
            </a:r>
            <a:r>
              <a:rPr>
                <a:solidFill>
                  <a:srgbClr val="7D9029"/>
                </a:solidFill>
                <a:latin typeface="Courier"/>
              </a:rPr>
              <a:t>gross =</a:t>
            </a:r>
            <a:r>
              <a:rPr>
                <a:latin typeface="Courier"/>
              </a:rPr>
              <a:t> </a:t>
            </a:r>
            <a:r>
              <a:rPr>
                <a:solidFill>
                  <a:srgbClr val="06287E"/>
                </a:solidFill>
                <a:latin typeface="Courier"/>
              </a:rPr>
              <a:t>nrow</a:t>
            </a:r>
            <a:r>
              <a:rPr>
                <a:latin typeface="Courier"/>
              </a:rPr>
              <a:t>(primary) </a:t>
            </a:r>
            <a:r>
              <a:rPr>
                <a:solidFill>
                  <a:srgbClr val="4070A0"/>
                </a:solidFill>
                <a:latin typeface="Courier"/>
              </a:rPr>
              <a:t>/</a:t>
            </a:r>
            <a:r>
              <a:rPr>
                <a:latin typeface="Courier"/>
              </a:rPr>
              <a:t> denominator,</a:t>
            </a:r>
            <a:br/>
            <a:r>
              <a:rPr>
                <a:latin typeface="Courier"/>
              </a:rPr>
              <a:t>  </a:t>
            </a:r>
            <a:r>
              <a:rPr>
                <a:solidFill>
                  <a:srgbClr val="7D9029"/>
                </a:solidFill>
                <a:latin typeface="Courier"/>
              </a:rPr>
              <a:t>net =</a:t>
            </a:r>
            <a:r>
              <a:rPr>
                <a:latin typeface="Courier"/>
              </a:rPr>
              <a:t> </a:t>
            </a:r>
            <a:r>
              <a:rPr>
                <a:solidFill>
                  <a:srgbClr val="06287E"/>
                </a:solidFill>
                <a:latin typeface="Courier"/>
              </a:rPr>
              <a:t>sum</a:t>
            </a:r>
            <a:r>
              <a:rPr>
                <a:latin typeface="Courier"/>
              </a:rPr>
              <a:t>(</a:t>
            </a:r>
            <a:r>
              <a:rPr>
                <a:solidFill>
                  <a:srgbClr val="06287E"/>
                </a:solidFill>
                <a:latin typeface="Courier"/>
              </a:rPr>
              <a:t>between</a:t>
            </a:r>
            <a:r>
              <a:rPr>
                <a:latin typeface="Courier"/>
              </a:rPr>
              <a:t>(primary</a:t>
            </a:r>
            <a:r>
              <a:rPr>
                <a:solidFill>
                  <a:srgbClr val="4070A0"/>
                </a:solidFill>
                <a:latin typeface="Courier"/>
              </a:rPr>
              <a:t>$</a:t>
            </a:r>
            <a:r>
              <a:rPr>
                <a:latin typeface="Courier"/>
              </a:rPr>
              <a:t>age_years, </a:t>
            </a:r>
            <a:r>
              <a:rPr>
                <a:solidFill>
                  <a:srgbClr val="40A070"/>
                </a:solidFill>
                <a:latin typeface="Courier"/>
              </a:rPr>
              <a:t>6</a:t>
            </a:r>
            <a:r>
              <a:rPr>
                <a:latin typeface="Courier"/>
              </a:rPr>
              <a:t>, </a:t>
            </a:r>
            <a:r>
              <a:rPr>
                <a:solidFill>
                  <a:srgbClr val="40A070"/>
                </a:solidFill>
                <a:latin typeface="Courier"/>
              </a:rPr>
              <a:t>11</a:t>
            </a:r>
            <a:r>
              <a:rPr>
                <a:latin typeface="Courier"/>
              </a:rPr>
              <a:t>)) </a:t>
            </a:r>
            <a:r>
              <a:rPr>
                <a:solidFill>
                  <a:srgbClr val="4070A0"/>
                </a:solidFill>
                <a:latin typeface="Courier"/>
              </a:rPr>
              <a:t>/</a:t>
            </a:r>
            <a:r>
              <a:rPr>
                <a:latin typeface="Courier"/>
              </a:rPr>
              <a:t> denominator</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taux, un registre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Taux</a:t>
                      </a:r>
                    </a:p>
                  </a:txBody>
                  <a:tcPr/>
                </a:tc>
                <a:tc>
                  <a:txBody>
                    <a:bodyPr/>
                    <a:lstStyle/>
                    <a:p>
                      <a:pPr lvl="0" indent="0" marL="0">
                        <a:buNone/>
                      </a:pPr>
                      <a:r>
                        <a:rPr/>
                        <a:t>Numérateur</a:t>
                      </a:r>
                    </a:p>
                  </a:txBody>
                  <a:tcPr/>
                </a:tc>
                <a:tc>
                  <a:txBody>
                    <a:bodyPr/>
                    <a:lstStyle/>
                    <a:p>
                      <a:pPr lvl="0" indent="0" marL="0">
                        <a:buNone/>
                      </a:pPr>
                      <a:r>
                        <a:rPr/>
                        <a:t>Dénominateur</a:t>
                      </a:r>
                    </a:p>
                  </a:txBody>
                  <a:tcPr/>
                </a:tc>
                <a:tc>
                  <a:txBody>
                    <a:bodyPr/>
                    <a:lstStyle/>
                    <a:p>
                      <a:pPr lvl="0" indent="0" marL="0">
                        <a:buNone/>
                      </a:pPr>
                      <a:r>
                        <a:rPr/>
                        <a:t>Valeur</a:t>
                      </a:r>
                    </a:p>
                  </a:txBody>
                  <a:tcPr/>
                </a:tc>
              </a:tr>
              <a:tr h="0">
                <a:tc>
                  <a:txBody>
                    <a:bodyPr/>
                    <a:lstStyle/>
                    <a:p>
                      <a:pPr lvl="0" indent="0" marL="0">
                        <a:buNone/>
                      </a:pPr>
                      <a:r>
                        <a:rPr b="1"/>
                        <a:t>Brut</a:t>
                      </a:r>
                    </a:p>
                  </a:txBody>
                </a:tc>
                <a:tc>
                  <a:txBody>
                    <a:bodyPr/>
                    <a:lstStyle/>
                    <a:p>
                      <a:pPr lvl="0" indent="0" marL="0">
                        <a:buNone/>
                      </a:pPr>
                      <a:r>
                        <a:rPr/>
                        <a:t>Tous les inscrits au primaire, tout âge</a:t>
                      </a:r>
                    </a:p>
                  </a:txBody>
                </a:tc>
                <a:tc>
                  <a:txBody>
                    <a:bodyPr/>
                    <a:lstStyle/>
                    <a:p>
                      <a:pPr lvl="0" indent="0" marL="0">
                        <a:buNone/>
                      </a:pPr>
                      <a:r>
                        <a:rPr/>
                        <a:t>Enfants de 6 à 11 ans</a:t>
                      </a:r>
                    </a:p>
                  </a:txBody>
                </a:tc>
                <a:tc>
                  <a:txBody>
                    <a:bodyPr/>
                    <a:lstStyle/>
                    <a:p>
                      <a:pPr lvl="0" indent="0" marL="0">
                        <a:buNone/>
                      </a:pPr>
                      <a:r>
                        <a:rPr b="1"/>
                        <a:t>109,2 %</a:t>
                      </a:r>
                    </a:p>
                  </a:txBody>
                </a:tc>
              </a:tr>
              <a:tr h="0">
                <a:tc>
                  <a:txBody>
                    <a:bodyPr/>
                    <a:lstStyle/>
                    <a:p>
                      <a:pPr lvl="0" indent="0" marL="0">
                        <a:buNone/>
                      </a:pPr>
                      <a:r>
                        <a:rPr b="1"/>
                        <a:t>Net</a:t>
                      </a:r>
                    </a:p>
                  </a:txBody>
                </a:tc>
                <a:tc>
                  <a:txBody>
                    <a:bodyPr/>
                    <a:lstStyle/>
                    <a:p>
                      <a:pPr lvl="0" indent="0" marL="0">
                        <a:buNone/>
                      </a:pPr>
                      <a:r>
                        <a:rPr/>
                        <a:t>Inscrits au primaire de 6 à 11 ans</a:t>
                      </a:r>
                    </a:p>
                  </a:txBody>
                </a:tc>
                <a:tc>
                  <a:txBody>
                    <a:bodyPr/>
                    <a:lstStyle/>
                    <a:p>
                      <a:pPr lvl="0" indent="0" marL="0">
                        <a:buNone/>
                      </a:pPr>
                      <a:r>
                        <a:rPr/>
                        <a:t>Enfants de 6 à 11 ans</a:t>
                      </a:r>
                    </a:p>
                  </a:txBody>
                </a:tc>
                <a:tc>
                  <a:txBody>
                    <a:bodyPr/>
                    <a:lstStyle/>
                    <a:p>
                      <a:pPr lvl="0" indent="0" marL="0">
                        <a:buNone/>
                      </a:pPr>
                      <a:r>
                        <a:rPr b="1"/>
                        <a:t>97,4 %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taux, un registre</a:t>
            </a:r>
          </a:p>
        </p:txBody>
      </p:sp>
      <p:sp>
        <p:nvSpPr>
          <p:cNvPr id="3" name="Content Placeholder 2"/>
          <p:cNvSpPr>
            <a:spLocks noGrp="1"/>
          </p:cNvSpPr>
          <p:nvPr>
            <p:ph idx="1"/>
          </p:nvPr>
        </p:nvSpPr>
        <p:spPr/>
        <p:txBody>
          <a:bodyPr/>
          <a:lstStyle/>
          <a:p>
            <a:pPr lvl="0"/>
            <a:r>
              <a:rPr/>
              <a:t>Les numérateurs diffèrent ; le dénominateur est identique — C’est toute la définition, et c’est pourquoi les deux taux…</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taux peut dépasser 100 %</a:t>
            </a:r>
          </a:p>
        </p:txBody>
      </p:sp>
      <p:sp>
        <p:nvSpPr>
          <p:cNvPr id="3" name="Content Placeholder 2"/>
          <p:cNvSpPr>
            <a:spLocks noGrp="1"/>
          </p:cNvSpPr>
          <p:nvPr>
            <p:ph idx="1"/>
          </p:nvPr>
        </p:nvSpPr>
        <p:spPr/>
        <p:txBody>
          <a:bodyPr/>
          <a:lstStyle/>
          <a:p>
            <a:pPr lvl="0"/>
            <a:r>
              <a:rPr/>
              <a:t>Le retard et l’avance d’âge — Les enfants hors de la tranche d’âge officielle sont au numérateur et pas au dénominateur</a:t>
            </a:r>
          </a:p>
          <a:p>
            <a:pPr lvl="0"/>
            <a:r>
              <a:rPr/>
              <a:t>Un dénominateur trop petit — Le fichier de population est une projection et non un dénombrement, et une projection qui…</a:t>
            </a:r>
          </a:p>
          <a:p>
            <a:pPr lvl="0"/>
            <a:r>
              <a:rPr/>
              <a:t>Le double comptage — Un enfant inscrit dans deux écoles figure deux fois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taux peut dépasser 100 % — En Python</a:t>
            </a:r>
          </a:p>
        </p:txBody>
      </p:sp>
      <p:sp>
        <p:nvSpPr>
          <p:cNvPr id="3" name="Content Placeholder 2"/>
          <p:cNvSpPr>
            <a:spLocks noGrp="1"/>
          </p:cNvSpPr>
          <p:nvPr>
            <p:ph idx="1"/>
          </p:nvPr>
        </p:nvSpPr>
        <p:spPr/>
        <p:txBody>
          <a:bodyPr/>
          <a:lstStyle/>
          <a:p>
            <a:pPr lvl="0" indent="0">
              <a:buNone/>
            </a:pPr>
            <a:r>
              <a:rPr>
                <a:latin typeface="Courier"/>
              </a:rPr>
              <a:t>duplicates </a:t>
            </a:r>
            <a:r>
              <a:rPr>
                <a:solidFill>
                  <a:srgbClr val="666666"/>
                </a:solidFill>
                <a:latin typeface="Courier"/>
              </a:rPr>
              <a:t>=</a:t>
            </a:r>
            <a:r>
              <a:rPr>
                <a:latin typeface="Courier"/>
              </a:rPr>
              <a:t> current.duplicated(subset</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"school_year"</a:t>
            </a:r>
            <a:r>
              <a:rPr>
                <a:latin typeface="Courier"/>
              </a:rPr>
              <a:t>], keep</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BB6688"/>
                </a:solidFill>
                <a:latin typeface="Courier"/>
              </a:rPr>
              <a:t>f"student-years appearing more than once: </a:t>
            </a:r>
            <a:r>
              <a:rPr>
                <a:solidFill>
                  <a:srgbClr val="4070A0"/>
                </a:solidFill>
                <a:latin typeface="Courier"/>
              </a:rPr>
              <a:t>{</a:t>
            </a:r>
            <a:r>
              <a:rPr>
                <a:latin typeface="Courier"/>
              </a:rPr>
              <a:t>duplicates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br/>
            <a:r>
              <a:rPr>
                <a:latin typeface="Courier"/>
              </a:rPr>
              <a:t>unique </a:t>
            </a:r>
            <a:r>
              <a:rPr>
                <a:solidFill>
                  <a:srgbClr val="666666"/>
                </a:solidFill>
                <a:latin typeface="Courier"/>
              </a:rPr>
              <a:t>=</a:t>
            </a:r>
            <a:r>
              <a:rPr>
                <a:latin typeface="Courier"/>
              </a:rPr>
              <a:t> current.drop_duplicates(subset</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"school_year"</a:t>
            </a:r>
            <a:r>
              <a:rPr>
                <a:latin typeface="Courier"/>
              </a:rPr>
              <a:t>])</a:t>
            </a:r>
            <a:br/>
            <a:r>
              <a:rPr>
                <a:latin typeface="Courier"/>
              </a:rPr>
              <a:t>unique_primary </a:t>
            </a:r>
            <a:r>
              <a:rPr>
                <a:solidFill>
                  <a:srgbClr val="666666"/>
                </a:solidFill>
                <a:latin typeface="Courier"/>
              </a:rPr>
              <a:t>=</a:t>
            </a:r>
            <a:r>
              <a:rPr>
                <a:latin typeface="Courier"/>
              </a:rPr>
              <a:t> unique[unique[</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solidFill>
                  <a:srgbClr val="008000"/>
                </a:solidFill>
                <a:latin typeface="Courier"/>
              </a:rPr>
              <a:t>print</a:t>
            </a:r>
            <a:r>
              <a:rPr>
                <a:latin typeface="Courier"/>
              </a:rPr>
              <a:t>(</a:t>
            </a:r>
            <a:r>
              <a:rPr>
                <a:solidFill>
                  <a:srgbClr val="BB6688"/>
                </a:solidFill>
                <a:latin typeface="Courier"/>
              </a:rPr>
              <a:t>f"gross ratio after deduplication: </a:t>
            </a:r>
            <a:r>
              <a:rPr>
                <a:solidFill>
                  <a:srgbClr val="4070A0"/>
                </a:solidFill>
                <a:latin typeface="Courier"/>
              </a:rPr>
              <a:t>{</a:t>
            </a:r>
            <a:r>
              <a:rPr>
                <a:solidFill>
                  <a:srgbClr val="008000"/>
                </a:solidFill>
                <a:latin typeface="Courier"/>
              </a:rPr>
              <a:t>len</a:t>
            </a:r>
            <a:r>
              <a:rPr>
                <a:latin typeface="Courier"/>
              </a:rPr>
              <a:t>(unique_primary) </a:t>
            </a:r>
            <a:r>
              <a:rPr>
                <a:solidFill>
                  <a:srgbClr val="666666"/>
                </a:solidFill>
                <a:latin typeface="Courier"/>
              </a:rPr>
              <a:t>/</a:t>
            </a:r>
            <a:r>
              <a:rPr>
                <a:latin typeface="Courier"/>
              </a:rPr>
              <a:t> denominator</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taux peut dépasser 100 %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r>
              <a:rPr>
                <a:latin typeface="Courier"/>
              </a:rPr>
              <a:t> </a:t>
            </a:r>
            <a:r>
              <a:rPr>
                <a:solidFill>
                  <a:srgbClr val="06287E"/>
                </a:solidFill>
                <a:latin typeface="Courier"/>
              </a:rPr>
              <a:t>filter</a:t>
            </a:r>
            <a:r>
              <a:rPr>
                <a:latin typeface="Courier"/>
              </a:rPr>
              <a:t>(school_year </a:t>
            </a:r>
            <a:r>
              <a:rPr>
                <a:solidFill>
                  <a:srgbClr val="4070A0"/>
                </a:solidFill>
                <a:latin typeface="Courier"/>
              </a:rPr>
              <a:t>==</a:t>
            </a:r>
            <a:r>
              <a:rPr>
                <a:latin typeface="Courier"/>
              </a:rPr>
              <a:t> </a:t>
            </a:r>
            <a:r>
              <a:rPr>
                <a:solidFill>
                  <a:srgbClr val="40A070"/>
                </a:solidFill>
                <a:latin typeface="Courier"/>
              </a:rPr>
              <a:t>2024</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(student_id) </a:t>
            </a:r>
            <a:r>
              <a:rPr>
                <a:solidFill>
                  <a:srgbClr val="4070A0"/>
                </a:solidFill>
                <a:latin typeface="Courier"/>
              </a:rPr>
              <a:t>|&gt;</a:t>
            </a:r>
            <a:r>
              <a:rPr>
                <a:latin typeface="Courier"/>
              </a:rPr>
              <a:t> </a:t>
            </a:r>
            <a:r>
              <a:rPr>
                <a:solidFill>
                  <a:srgbClr val="06287E"/>
                </a:solidFill>
                <a:latin typeface="Courier"/>
              </a:rPr>
              <a:t>filter</a:t>
            </a:r>
            <a:r>
              <a:rPr>
                <a:latin typeface="Courier"/>
              </a:rPr>
              <a:t>(n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 — En Python</a:t>
            </a:r>
          </a:p>
        </p:txBody>
      </p:sp>
      <p:sp>
        <p:nvSpPr>
          <p:cNvPr id="3" name="Content Placeholder 2"/>
          <p:cNvSpPr>
            <a:spLocks noGrp="1"/>
          </p:cNvSpPr>
          <p:nvPr>
            <p:ph idx="1"/>
          </p:nvPr>
        </p:nvSpPr>
        <p:spPr/>
        <p:txBody>
          <a:bodyPr/>
          <a:lstStyle/>
          <a:p>
            <a:pPr lvl="0" indent="0">
              <a:buNone/>
            </a:pPr>
            <a:r>
              <a:rPr>
                <a:latin typeface="Courier"/>
              </a:rPr>
              <a:t>CENSUS_YEAR, GROWTH </a:t>
            </a:r>
            <a:r>
              <a:rPr>
                <a:solidFill>
                  <a:srgbClr val="666666"/>
                </a:solidFill>
                <a:latin typeface="Courier"/>
              </a:rPr>
              <a:t>=</a:t>
            </a:r>
            <a:r>
              <a:rPr>
                <a:latin typeface="Courier"/>
              </a:rPr>
              <a:t> </a:t>
            </a:r>
            <a:r>
              <a:rPr>
                <a:solidFill>
                  <a:srgbClr val="40A070"/>
                </a:solidFill>
                <a:latin typeface="Courier"/>
              </a:rPr>
              <a:t>2015</a:t>
            </a:r>
            <a:r>
              <a:rPr>
                <a:latin typeface="Courier"/>
              </a:rPr>
              <a:t>, </a:t>
            </a:r>
            <a:r>
              <a:rPr>
                <a:solidFill>
                  <a:srgbClr val="40A070"/>
                </a:solidFill>
                <a:latin typeface="Courier"/>
              </a:rPr>
              <a:t>0.021</a:t>
            </a:r>
            <a:br/>
            <a:r>
              <a:rPr>
                <a:latin typeface="Courier"/>
              </a:rPr>
              <a:t>factor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GROWTH) </a:t>
            </a:r>
            <a:r>
              <a:rPr>
                <a:solidFill>
                  <a:srgbClr val="666666"/>
                </a:solidFill>
                <a:latin typeface="Courier"/>
              </a:rPr>
              <a:t>**</a:t>
            </a:r>
            <a:r>
              <a:rPr>
                <a:latin typeface="Courier"/>
              </a:rPr>
              <a:t> (</a:t>
            </a:r>
            <a:r>
              <a:rPr>
                <a:solidFill>
                  <a:srgbClr val="40A070"/>
                </a:solidFill>
                <a:latin typeface="Courier"/>
              </a:rPr>
              <a:t>2024</a:t>
            </a:r>
            <a:r>
              <a:rPr>
                <a:latin typeface="Courier"/>
              </a:rPr>
              <a:t> </a:t>
            </a:r>
            <a:r>
              <a:rPr>
                <a:solidFill>
                  <a:srgbClr val="666666"/>
                </a:solidFill>
                <a:latin typeface="Courier"/>
              </a:rPr>
              <a:t>-</a:t>
            </a:r>
            <a:r>
              <a:rPr>
                <a:latin typeface="Courier"/>
              </a:rPr>
              <a:t> CENSUS_YEAR)</a:t>
            </a:r>
            <a:br/>
            <a:r>
              <a:rPr>
                <a:solidFill>
                  <a:srgbClr val="008000"/>
                </a:solidFill>
                <a:latin typeface="Courier"/>
              </a:rPr>
              <a:t>print</a:t>
            </a:r>
            <a:r>
              <a:rPr>
                <a:latin typeface="Courier"/>
              </a:rPr>
              <a:t>(</a:t>
            </a:r>
            <a:r>
              <a:rPr>
                <a:solidFill>
                  <a:srgbClr val="BB6688"/>
                </a:solidFill>
                <a:latin typeface="Courier"/>
              </a:rPr>
              <a:t>f"nine years compounded at </a:t>
            </a:r>
            <a:r>
              <a:rPr>
                <a:solidFill>
                  <a:srgbClr val="4070A0"/>
                </a:solidFill>
                <a:latin typeface="Courier"/>
              </a:rPr>
              <a:t>{</a:t>
            </a:r>
            <a:r>
              <a:rPr>
                <a:latin typeface="Courier"/>
              </a:rPr>
              <a:t>GROWTH</a:t>
            </a:r>
            <a:r>
              <a:rPr>
                <a:solidFill>
                  <a:srgbClr val="4070A0"/>
                </a:solidFill>
                <a:latin typeface="Courier"/>
              </a:rPr>
              <a:t>:.1%}</a:t>
            </a:r>
            <a:r>
              <a:rPr>
                <a:solidFill>
                  <a:srgbClr val="BB6688"/>
                </a:solidFill>
                <a:latin typeface="Courier"/>
              </a:rPr>
              <a:t>: factor </a:t>
            </a:r>
            <a:r>
              <a:rPr>
                <a:solidFill>
                  <a:srgbClr val="4070A0"/>
                </a:solidFill>
                <a:latin typeface="Courier"/>
              </a:rPr>
              <a:t>{</a:t>
            </a:r>
            <a:r>
              <a:rPr>
                <a:latin typeface="Courier"/>
              </a:rPr>
              <a:t>factor</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f"so about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factor</a:t>
            </a:r>
            <a:r>
              <a:rPr>
                <a:solidFill>
                  <a:srgbClr val="4070A0"/>
                </a:solidFill>
                <a:latin typeface="Courier"/>
              </a:rPr>
              <a:t>:.0%}</a:t>
            </a:r>
            <a:r>
              <a:rPr>
                <a:solidFill>
                  <a:srgbClr val="BB6688"/>
                </a:solidFill>
                <a:latin typeface="Courier"/>
              </a:rPr>
              <a:t> of the denominator is an assumption"</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 — En R</a:t>
            </a:r>
          </a:p>
        </p:txBody>
      </p:sp>
      <p:sp>
        <p:nvSpPr>
          <p:cNvPr id="3" name="Content Placeholder 2"/>
          <p:cNvSpPr>
            <a:spLocks noGrp="1"/>
          </p:cNvSpPr>
          <p:nvPr>
            <p:ph idx="1"/>
          </p:nvPr>
        </p:nvSpPr>
        <p:spPr/>
        <p:txBody>
          <a:bodyPr/>
          <a:lstStyle/>
          <a:p>
            <a:pPr lvl="0" indent="0">
              <a:buNone/>
            </a:pPr>
            <a:r>
              <a:rPr>
                <a:latin typeface="Courier"/>
              </a:rPr>
              <a:t>(</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0.021</a:t>
            </a:r>
            <a:r>
              <a:rPr>
                <a:latin typeface="Courier"/>
              </a:rPr>
              <a:t>)</a:t>
            </a:r>
            <a:r>
              <a:rPr>
                <a:solidFill>
                  <a:srgbClr val="4070A0"/>
                </a:solidFill>
                <a:latin typeface="Courier"/>
              </a:rPr>
              <a:t>^</a:t>
            </a:r>
            <a:r>
              <a:rPr>
                <a:latin typeface="Courier"/>
              </a:rPr>
              <a:t>(</a:t>
            </a:r>
            <a:r>
              <a:rPr>
                <a:solidFill>
                  <a:srgbClr val="40A070"/>
                </a:solidFill>
                <a:latin typeface="Courier"/>
              </a:rPr>
              <a:t>2024</a:t>
            </a:r>
            <a:r>
              <a:rPr>
                <a:latin typeface="Courier"/>
              </a:rPr>
              <a:t> </a:t>
            </a:r>
            <a:r>
              <a:rPr>
                <a:solidFill>
                  <a:srgbClr val="4070A0"/>
                </a:solidFill>
                <a:latin typeface="Courier"/>
              </a:rPr>
              <a:t>-</a:t>
            </a:r>
            <a:r>
              <a:rPr>
                <a:latin typeface="Courier"/>
              </a:rPr>
              <a:t> </a:t>
            </a:r>
            <a:r>
              <a:rPr>
                <a:solidFill>
                  <a:srgbClr val="40A070"/>
                </a:solidFill>
                <a:latin typeface="Courier"/>
              </a:rPr>
              <a:t>2015</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a:t>
            </a:r>
          </a:p>
        </p:txBody>
      </p:sp>
      <p:sp>
        <p:nvSpPr>
          <p:cNvPr id="3" name="Content Placeholder 2"/>
          <p:cNvSpPr>
            <a:spLocks noGrp="1"/>
          </p:cNvSpPr>
          <p:nvPr>
            <p:ph idx="1"/>
          </p:nvPr>
        </p:nvSpPr>
        <p:spPr/>
        <p:txBody>
          <a:bodyPr/>
          <a:lstStyle/>
          <a:p>
            <a:pPr lvl="0"/>
            <a:r>
              <a:rPr/>
              <a:t>Un facteur de 1,21, donc environ un sixième du dénominateur n’a jamais été compté — C’est le dénominateur vaccinal du…</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error </a:t>
            </a:r>
            <a:r>
              <a:rPr b="1">
                <a:solidFill>
                  <a:srgbClr val="007020"/>
                </a:solidFill>
                <a:latin typeface="Courier"/>
              </a:rPr>
              <a:t>in</a:t>
            </a:r>
            <a:r>
              <a:rPr>
                <a:latin typeface="Courier"/>
              </a:rPr>
              <a:t> (</a:t>
            </a:r>
            <a:r>
              <a:rPr>
                <a:solidFill>
                  <a:srgbClr val="666666"/>
                </a:solidFill>
                <a:latin typeface="Courier"/>
              </a:rPr>
              <a:t>-</a:t>
            </a:r>
            <a:r>
              <a:rPr>
                <a:solidFill>
                  <a:srgbClr val="40A070"/>
                </a:solidFill>
                <a:latin typeface="Courier"/>
              </a:rPr>
              <a:t>0.05</a:t>
            </a:r>
            <a:r>
              <a:rPr>
                <a:latin typeface="Courier"/>
              </a:rPr>
              <a:t>, </a:t>
            </a:r>
            <a:r>
              <a:rPr>
                <a:solidFill>
                  <a:srgbClr val="40A070"/>
                </a:solidFill>
                <a:latin typeface="Courier"/>
              </a:rPr>
              <a:t>0.0</a:t>
            </a:r>
            <a:r>
              <a:rPr>
                <a:latin typeface="Courier"/>
              </a:rPr>
              <a:t>, </a:t>
            </a:r>
            <a:r>
              <a:rPr>
                <a:solidFill>
                  <a:srgbClr val="40A070"/>
                </a:solidFill>
                <a:latin typeface="Courier"/>
              </a:rPr>
              <a:t>0.05</a:t>
            </a:r>
            <a:r>
              <a:rPr>
                <a:latin typeface="Courier"/>
              </a:rPr>
              <a:t>):</a:t>
            </a:r>
            <a:br/>
            <a:r>
              <a:rPr>
                <a:latin typeface="Courier"/>
              </a:rPr>
              <a:t>    adjusted </a:t>
            </a:r>
            <a:r>
              <a:rPr>
                <a:solidFill>
                  <a:srgbClr val="666666"/>
                </a:solidFill>
                <a:latin typeface="Courier"/>
              </a:rPr>
              <a:t>=</a:t>
            </a:r>
            <a:r>
              <a:rPr>
                <a:latin typeface="Courier"/>
              </a:rPr>
              <a:t> denominator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error)</a:t>
            </a:r>
            <a:br/>
            <a:r>
              <a:rPr>
                <a:latin typeface="Courier"/>
              </a:rPr>
              <a:t>    </a:t>
            </a:r>
            <a:r>
              <a:rPr>
                <a:solidFill>
                  <a:srgbClr val="008000"/>
                </a:solidFill>
                <a:latin typeface="Courier"/>
              </a:rPr>
              <a:t>print</a:t>
            </a:r>
            <a:r>
              <a:rPr>
                <a:latin typeface="Courier"/>
              </a:rPr>
              <a:t>(</a:t>
            </a:r>
            <a:r>
              <a:rPr>
                <a:solidFill>
                  <a:srgbClr val="BB6688"/>
                </a:solidFill>
                <a:latin typeface="Courier"/>
              </a:rPr>
              <a:t>f"projection </a:t>
            </a:r>
            <a:r>
              <a:rPr>
                <a:solidFill>
                  <a:srgbClr val="4070A0"/>
                </a:solidFill>
                <a:latin typeface="Courier"/>
              </a:rPr>
              <a:t>{</a:t>
            </a:r>
            <a:r>
              <a:rPr>
                <a:latin typeface="Courier"/>
              </a:rPr>
              <a:t>error</a:t>
            </a:r>
            <a:r>
              <a:rPr>
                <a:solidFill>
                  <a:srgbClr val="4070A0"/>
                </a:solidFill>
                <a:latin typeface="Courier"/>
              </a:rPr>
              <a:t>:+.0%}</a:t>
            </a:r>
            <a:r>
              <a:rPr>
                <a:solidFill>
                  <a:srgbClr val="BB6688"/>
                </a:solidFill>
                <a:latin typeface="Courier"/>
              </a:rPr>
              <a:t>: gross </a:t>
            </a:r>
            <a:r>
              <a:rPr>
                <a:solidFill>
                  <a:srgbClr val="4070A0"/>
                </a:solidFill>
                <a:latin typeface="Courier"/>
              </a:rPr>
              <a:t>{</a:t>
            </a:r>
            <a:r>
              <a:rPr>
                <a:solidFill>
                  <a:srgbClr val="008000"/>
                </a:solidFill>
                <a:latin typeface="Courier"/>
              </a:rPr>
              <a:t>len</a:t>
            </a:r>
            <a:r>
              <a:rPr>
                <a:latin typeface="Courier"/>
              </a:rPr>
              <a:t>(primary) </a:t>
            </a:r>
            <a:r>
              <a:rPr>
                <a:solidFill>
                  <a:srgbClr val="666666"/>
                </a:solidFill>
                <a:latin typeface="Courier"/>
              </a:rPr>
              <a:t>/</a:t>
            </a:r>
            <a:r>
              <a:rPr>
                <a:latin typeface="Courier"/>
              </a:rPr>
              <a:t> adjusted</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f"net </a:t>
            </a:r>
            <a:r>
              <a:rPr>
                <a:solidFill>
                  <a:srgbClr val="4070A0"/>
                </a:solidFill>
                <a:latin typeface="Courier"/>
              </a:rPr>
              <a:t>{</a:t>
            </a:r>
            <a:r>
              <a:rPr>
                <a:solidFill>
                  <a:srgbClr val="008000"/>
                </a:solidFill>
                <a:latin typeface="Courier"/>
              </a:rPr>
              <a:t>len</a:t>
            </a:r>
            <a:r>
              <a:rPr>
                <a:latin typeface="Courier"/>
              </a:rPr>
              <a:t>(primary[primary[</a:t>
            </a:r>
            <a:r>
              <a:rPr>
                <a:solidFill>
                  <a:srgbClr val="4070A0"/>
                </a:solidFill>
                <a:latin typeface="Courier"/>
              </a:rPr>
              <a:t>'age_years'</a:t>
            </a:r>
            <a:r>
              <a:rPr>
                <a:latin typeface="Courier"/>
              </a:rPr>
              <a:t>].between(</a:t>
            </a:r>
            <a:r>
              <a:rPr>
                <a:solidFill>
                  <a:srgbClr val="40A070"/>
                </a:solidFill>
                <a:latin typeface="Courier"/>
              </a:rPr>
              <a:t>6</a:t>
            </a:r>
            <a:r>
              <a:rPr>
                <a:latin typeface="Courier"/>
              </a:rPr>
              <a:t>, </a:t>
            </a:r>
            <a:r>
              <a:rPr>
                <a:solidFill>
                  <a:srgbClr val="40A070"/>
                </a:solidFill>
                <a:latin typeface="Courier"/>
              </a:rPr>
              <a:t>11</a:t>
            </a:r>
            <a:r>
              <a:rPr>
                <a:latin typeface="Courier"/>
              </a:rPr>
              <a:t>)]) </a:t>
            </a:r>
            <a:r>
              <a:rPr>
                <a:solidFill>
                  <a:srgbClr val="666666"/>
                </a:solidFill>
                <a:latin typeface="Courier"/>
              </a:rPr>
              <a:t>/</a:t>
            </a:r>
            <a:r>
              <a:rPr>
                <a:latin typeface="Courier"/>
              </a:rPr>
              <a:t> adjusted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Vary the denominator and see which conclusions survive.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est une projection</a:t>
            </a:r>
          </a:p>
        </p:txBody>
      </p:sp>
      <p:sp>
        <p:nvSpPr>
          <p:cNvPr id="3" name="Content Placeholder 2"/>
          <p:cNvSpPr>
            <a:spLocks noGrp="1"/>
          </p:cNvSpPr>
          <p:nvPr>
            <p:ph idx="1"/>
          </p:nvPr>
        </p:nvSpPr>
        <p:spPr/>
        <p:txBody>
          <a:bodyPr/>
          <a:lstStyle/>
          <a:p>
            <a:pPr lvl="0"/>
            <a:r>
              <a:rPr/>
              <a:t>Montrez la sensibilité plutôt que l’estimation ponctuelle — là où le dénominateur est projeté</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rapporter</a:t>
            </a:r>
          </a:p>
        </p:txBody>
      </p:sp>
      <p:sp>
        <p:nvSpPr>
          <p:cNvPr id="3" name="Content Placeholder 2"/>
          <p:cNvSpPr>
            <a:spLocks noGrp="1"/>
          </p:cNvSpPr>
          <p:nvPr>
            <p:ph idx="1"/>
          </p:nvPr>
        </p:nvSpPr>
        <p:spPr/>
        <p:txBody>
          <a:bodyPr/>
          <a:lstStyle/>
          <a:p>
            <a:pPr lvl="0"/>
            <a:r>
              <a:rPr/>
              <a:t>Le taux net répond à « les enfants d’âge scolaire sont-ils scolarisés » — C’est le cadrage de l’ODD 4.1 et le bon taux…</a:t>
            </a:r>
          </a:p>
          <a:p>
            <a:pPr lvl="0"/>
            <a:r>
              <a:rPr/>
              <a:t>Le taux brut répond à « quelle quantité de scolarité primaire est délivrée » — C’est le bon taux pour une question de…</a:t>
            </a:r>
          </a:p>
          <a:p>
            <a:pPr lvl="0"/>
            <a:r>
              <a:rPr/>
              <a:t>L’écart entre les deux est le constat — et c’est la raison de rapporter les deux : douze points de retard d’âge sont un…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rapporter — Exemple</a:t>
            </a:r>
          </a:p>
        </p:txBody>
      </p:sp>
      <p:sp>
        <p:nvSpPr>
          <p:cNvPr id="3" name="Content Placeholder 2"/>
          <p:cNvSpPr>
            <a:spLocks noGrp="1"/>
          </p:cNvSpPr>
          <p:nvPr>
            <p:ph idx="1"/>
          </p:nvPr>
        </p:nvSpPr>
        <p:spPr/>
        <p:txBody>
          <a:bodyPr/>
          <a:lstStyle/>
          <a:p>
            <a:pPr lvl="0" indent="0">
              <a:buNone/>
            </a:pPr>
            <a:r>
              <a:rPr>
                <a:latin typeface="Courier"/>
              </a:rPr>
              <a:t>Primary enrolment, 2024, four districts
  Gross enrolment ratio       109.2%   1,052 enrolees / 963 children aged 6-11
  Net enrolment ratio          97.4%     938 in-age enrolees / same denominator
  Over-age share of enrolment  36.4%   above the official age for their grade
  Denominator is a projection from the 2015 census at 2.1% a year. A 5%
  error in it moves the gross ratio by about five points and changes no
  conclusion.
  12 student-years were recorded twice after transfers and are deduplicated.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taux ne peuvent pas dire</a:t>
            </a:r>
          </a:p>
        </p:txBody>
      </p:sp>
      <p:sp>
        <p:nvSpPr>
          <p:cNvPr id="3" name="Content Placeholder 2"/>
          <p:cNvSpPr>
            <a:spLocks noGrp="1"/>
          </p:cNvSpPr>
          <p:nvPr>
            <p:ph idx="1"/>
          </p:nvPr>
        </p:nvSpPr>
        <p:spPr/>
        <p:txBody>
          <a:bodyPr/>
          <a:lstStyle/>
          <a:p>
            <a:pPr lvl="0"/>
            <a:r>
              <a:rPr/>
              <a:t>Aucun n’est la présence — Un enfant inscrit et jamais présent figure aux deux numérateurs</a:t>
            </a:r>
          </a:p>
          <a:p>
            <a:pPr lvl="0"/>
            <a:r>
              <a:rPr/>
              <a:t>Aucun n’est l’achèvement — L’inscription est un stock à un moment de l’année ; savoir si ces enfants terminent est une…</a:t>
            </a:r>
          </a:p>
          <a:p>
            <a:pPr lvl="0"/>
            <a:r>
              <a:rPr/>
              <a:t>Aucun n’est l’apprentissage — Un système peut scolariser chaque enfant d’âge scolaire et n’en instruire aucun, et la…</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Douze points de l’écart entre les deux taux sont du retard d’âge.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https://data-analysis.cassion.dev/fr/cours/education-programme-analysis/edu-01-gross-and-net-enrolment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109 % scolarisés, 97 % scolarisés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Deux taux issus d’un même registre. Le brut vaut 109,2 % et le net 97,4 %, les deux sont exacts, et les douze points d’écart sont des enfants scolarisés au mauvais âge plutôt que des enfants absents.</vt:lpwstr>
  </property>
</Properties>
</file>