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notesMaster" Target="notesMasters/notesMaster1.xml" /><Relationship Id="rId31" Type="http://schemas.openxmlformats.org/officeDocument/2006/relationships/viewProps" Target="viewProps.xml" /><Relationship Id="rId3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33" Type="http://schemas.openxmlformats.org/officeDocument/2006/relationships/tableStyles" Target="tableStyles.xml" /><Relationship Id="rId32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2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Over-age enrolment runs 17.0% in grade 1 and 50.8% in grade 6. It rises because repetition creates it — 94.5% of the children who repeated in 2023 are over-age in 2024 — and because being over-age quadruples the chance of leaving.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student is over-age for their grade when their age exceeds the official age, which in this system is the grade number plus five.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Twenty-one rows hold an age above 20 in a primary register. SCH04 records part of its intake in months, so a nine-year-old appears as 112. A mean would absorb them; a range check finds them, and the correction is a division rather than a deletion.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Do the range check before the flag, not after. An age of 112 is over-age for every grade, so a flag computed on the raw column is technically correct about twenty-one children and wrong about what it means.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Over-age triples between grade 1 and grade 6. Two mechanisms produce that shape and they are not the same problem. Late entry puts a child above age at grade 1 and keeps them there. It shows up as the 17.0% floor, and the intervention is early registration. Repetition creates over-age </a:t>
            </a:r>
            <a:r>
              <a:rPr i="1"/>
              <a:t>during</a:t>
            </a:r>
            <a:r>
              <a:rPr/>
              <a:t> schooling. It shows as the rise, and the intervention is entirely different.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94.5% of the students who repeated in 2023 are over-age in 2024, against 30.6% of those who were promoted. Repetition does not correlate with over-age; it </a:t>
            </a:r>
            <a:r>
              <a:rPr i="1"/>
              <a:t>causes</a:t>
            </a:r>
            <a:r>
              <a:rPr/>
              <a:t> it, with a one-year lag, and the register lets you watch the mechanism rather than infer it. Note that the comparison has to be across years. Within 2023 a repeater is not yet over-age — they are in their own grade at the normal age, and the extra year appears the following September.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Being behind quadruples the chance of leaving, and that is what closes the loop: a child repeats, becomes over-age, and is then far likelier to drop out than the repetition was intended to prevent. So repetition is not a neutral intervention. It is offered as a second chance and it measurably raises the probability of leaving altogether. That finding is available from two columns of one register, and it is the strongest argument this dataset supports.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19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Over-age is unusual among education indicators in that the obvious cuts show very little.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20</a:t>
            </a:fld>
            <a:endParaRPr lang="en-US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Five points between boys and girls, on 510 and 542 students. That is around the edge of what sampling variation produces, so compute the interval before writing the sentence — the survey course’s machinery, on exactly the kind of gap that gets published as a finding and disappears in the next round. Disability shows three points the other way on 89 students, which is noise on a denominator that small. A disaggregation that mostly shows nothing is a result. Over-age here is a system-level phenomenon driven by repetition and late entry, not a group-level inequity — and saying so is more useful than hunting for a subgroup until one turns 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23</a:t>
            </a:fld>
            <a:endParaRPr lang="en-US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grade profile is the deliverable, because 36.4% overall could mean uniform late entry or accumulating repetition, and those need different programmes.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25</a:t>
            </a:fld>
            <a:endParaRPr lang="en-US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Every child in this lesson is enrolled. Whether they are in the classroom is a different register and a different number — and the next lesson finds two of them, twenty-six points apart, in the same file.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26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/Relationships>
</file>

<file path=ppt/slides/_rels/slide2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/Relationships>
</file>

<file path=ppt/slides/_rels/slide2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data-analysis.cassion.dev/courses/education-programme-analysis/edu-02-the-over-age-student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Behind, and getting further behind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Over-age enrolment runs 17.0% in grade 1 and 50.8% in grade 6. It rises because repetition creates it — 94.5% of the children who repeated in 2023 are over-age in 2024 — and because being over-age quadruples the chance of leaving.</a:t>
            </a:r>
            <a:br/>
            <a:br/>
            <a:r>
              <a:rPr/>
              <a:t>Pierre Robentz Cassion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Lesson 2 of 8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lesson covers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definition, and the range check that has to come first</a:t>
            </a:r>
          </a:p>
          <a:p>
            <a:pPr lvl="0"/>
            <a:r>
              <a:rPr/>
              <a:t>It compounds with grade</a:t>
            </a:r>
          </a:p>
          <a:p>
            <a:pPr lvl="0"/>
            <a:r>
              <a:rPr/>
              <a:t>Why it matters: the dropout link</a:t>
            </a:r>
          </a:p>
          <a:p>
            <a:pPr lvl="0"/>
            <a:r>
              <a:rPr/>
              <a:t>The disaggregation that does not work</a:t>
            </a:r>
          </a:p>
          <a:p>
            <a:pPr lvl="0"/>
            <a:r>
              <a:rPr/>
              <a:t>Report the profile, not the headline</a:t>
            </a:r>
          </a:p>
          <a:p>
            <a:pPr lvl="0"/>
            <a:r>
              <a:rPr/>
              <a:t>What comes next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definition, and the range check that has to come first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pandas </a:t>
            </a:r>
            <a:r>
              <a:rPr b="1">
                <a:solidFill>
                  <a:srgbClr val="008000"/>
                </a:solidFill>
                <a:latin typeface="Courier"/>
              </a:rPr>
              <a:t>as</a:t>
            </a:r>
            <a:r>
              <a:rPr>
                <a:latin typeface="Courier"/>
              </a:rPr>
              <a:t> pd</a:t>
            </a:r>
            <a:br/>
            <a:br/>
            <a:r>
              <a:rPr>
                <a:latin typeface="Courier"/>
              </a:rPr>
              <a:t>enrolment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</a:t>
            </a:r>
            <a:r>
              <a:rPr>
                <a:solidFill>
                  <a:srgbClr val="4070A0"/>
                </a:solidFill>
                <a:latin typeface="Courier"/>
              </a:rPr>
              <a:t>"school-enrolment-2024.v1.csv"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(enrolment[</a:t>
            </a:r>
            <a:r>
              <a:rPr>
                <a:solidFill>
                  <a:srgbClr val="4070A0"/>
                </a:solidFill>
                <a:latin typeface="Courier"/>
              </a:rPr>
              <a:t>"age_years"</a:t>
            </a:r>
            <a:r>
              <a:rPr>
                <a:latin typeface="Courier"/>
              </a:rPr>
              <a:t>].describe().</a:t>
            </a:r>
            <a:r>
              <a:rPr>
                <a:solidFill>
                  <a:srgbClr val="008000"/>
                </a:solidFill>
                <a:latin typeface="Courier"/>
              </a:rPr>
              <a:t>round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f"ages above 20: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(enrolment[</a:t>
            </a:r>
            <a:r>
              <a:rPr>
                <a:solidFill>
                  <a:srgbClr val="4070A0"/>
                </a:solidFill>
                <a:latin typeface="Courier"/>
              </a:rPr>
              <a:t>'age_years'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</a:t>
            </a:r>
            <a:r>
              <a:rPr>
                <a:latin typeface="Courier"/>
              </a:rPr>
              <a:t>)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definition, and the range check that has to come first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library</a:t>
            </a:r>
            <a:r>
              <a:rPr>
                <a:latin typeface="Courier"/>
              </a:rPr>
              <a:t>(dplyr)</a:t>
            </a:r>
            <a:br/>
            <a:r>
              <a:rPr>
                <a:latin typeface="Courier"/>
              </a:rPr>
              <a:t>enrolment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min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min</a:t>
            </a:r>
            <a:r>
              <a:rPr>
                <a:latin typeface="Courier"/>
              </a:rPr>
              <a:t>(age_years), </a:t>
            </a:r>
            <a:r>
              <a:rPr>
                <a:solidFill>
                  <a:srgbClr val="7D9029"/>
                </a:solidFill>
                <a:latin typeface="Courier"/>
              </a:rPr>
              <a:t>max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max</a:t>
            </a:r>
            <a:r>
              <a:rPr>
                <a:latin typeface="Courier"/>
              </a:rPr>
              <a:t>(age_years),</a:t>
            </a:r>
            <a:br/>
            <a:r>
              <a:rPr>
                <a:latin typeface="Courier"/>
              </a:rPr>
              <a:t>                       </a:t>
            </a:r>
            <a:r>
              <a:rPr>
                <a:solidFill>
                  <a:srgbClr val="7D9029"/>
                </a:solidFill>
                <a:latin typeface="Courier"/>
              </a:rPr>
              <a:t>impossible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(age_years </a:t>
            </a:r>
            <a:r>
              <a:rPr>
                <a:solidFill>
                  <a:srgbClr val="4070A0"/>
                </a:solidFill>
                <a:latin typeface="Courier"/>
              </a:rPr>
              <a:t>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definition, and the range check that has to come first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Twenty-one rows hold an age above 20 in a primary register — SCH04 records part of its intake in months, so a…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definition, and the range check that has to come first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clean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enrolment[enrolment[</a:t>
            </a:r>
            <a:r>
              <a:rPr>
                <a:solidFill>
                  <a:srgbClr val="4070A0"/>
                </a:solidFill>
                <a:latin typeface="Courier"/>
              </a:rPr>
              <a:t>"age_years"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&lt;=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</a:t>
            </a:r>
            <a:r>
              <a:rPr>
                <a:latin typeface="Courier"/>
              </a:rPr>
              <a:t>].copy()</a:t>
            </a:r>
            <a:br/>
            <a:r>
              <a:rPr>
                <a:latin typeface="Courier"/>
              </a:rPr>
              <a:t>clean[</a:t>
            </a:r>
            <a:r>
              <a:rPr>
                <a:solidFill>
                  <a:srgbClr val="4070A0"/>
                </a:solidFill>
                <a:latin typeface="Courier"/>
              </a:rPr>
              <a:t>"official_age"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clean[</a:t>
            </a:r>
            <a:r>
              <a:rPr>
                <a:solidFill>
                  <a:srgbClr val="4070A0"/>
                </a:solidFill>
                <a:latin typeface="Courier"/>
              </a:rPr>
              <a:t>"grade"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+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5</a:t>
            </a:r>
            <a:br/>
            <a:r>
              <a:rPr>
                <a:latin typeface="Courier"/>
              </a:rPr>
              <a:t>clean[</a:t>
            </a:r>
            <a:r>
              <a:rPr>
                <a:solidFill>
                  <a:srgbClr val="4070A0"/>
                </a:solidFill>
                <a:latin typeface="Courier"/>
              </a:rPr>
              <a:t>"over_age"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clean[</a:t>
            </a:r>
            <a:r>
              <a:rPr>
                <a:solidFill>
                  <a:srgbClr val="4070A0"/>
                </a:solidFill>
                <a:latin typeface="Courier"/>
              </a:rPr>
              <a:t>"age_years"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&gt;</a:t>
            </a:r>
            <a:r>
              <a:rPr>
                <a:latin typeface="Courier"/>
              </a:rPr>
              <a:t> clean[</a:t>
            </a:r>
            <a:r>
              <a:rPr>
                <a:solidFill>
                  <a:srgbClr val="4070A0"/>
                </a:solidFill>
                <a:latin typeface="Courier"/>
              </a:rPr>
              <a:t>"official_age"</a:t>
            </a:r>
            <a:r>
              <a:rPr>
                <a:latin typeface="Courier"/>
              </a:rPr>
              <a:t>]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definition, and the range check that has to come first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enrolment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(age_years </a:t>
            </a:r>
            <a:r>
              <a:rPr>
                <a:solidFill>
                  <a:srgbClr val="4070A0"/>
                </a:solidFill>
                <a:latin typeface="Courier"/>
              </a:rPr>
              <a:t>&lt;=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official_age =</a:t>
            </a:r>
            <a:r>
              <a:rPr>
                <a:latin typeface="Courier"/>
              </a:rPr>
              <a:t> grade </a:t>
            </a:r>
            <a:r>
              <a:rPr>
                <a:solidFill>
                  <a:srgbClr val="4070A0"/>
                </a:solidFill>
                <a:latin typeface="Courier"/>
              </a:rPr>
              <a:t>+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5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7D9029"/>
                </a:solidFill>
                <a:latin typeface="Courier"/>
              </a:rPr>
              <a:t>over_age =</a:t>
            </a:r>
            <a:r>
              <a:rPr>
                <a:latin typeface="Courier"/>
              </a:rPr>
              <a:t> age_years </a:t>
            </a:r>
            <a:r>
              <a:rPr>
                <a:solidFill>
                  <a:srgbClr val="4070A0"/>
                </a:solidFill>
                <a:latin typeface="Courier"/>
              </a:rPr>
              <a:t>&gt;</a:t>
            </a:r>
            <a:r>
              <a:rPr>
                <a:latin typeface="Courier"/>
              </a:rPr>
              <a:t> official_age)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definition, and the range check that has to come first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Do the range check before the flag, not after — An age of 112 is over-age for every grade, so a flag computed on the…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It compounds with grade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primary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clean[(clean[</a:t>
            </a:r>
            <a:r>
              <a:rPr>
                <a:solidFill>
                  <a:srgbClr val="4070A0"/>
                </a:solidFill>
                <a:latin typeface="Courier"/>
              </a:rPr>
              <a:t>"school_year"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2024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666666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clean[</a:t>
            </a:r>
            <a:r>
              <a:rPr>
                <a:solidFill>
                  <a:srgbClr val="4070A0"/>
                </a:solidFill>
                <a:latin typeface="Courier"/>
              </a:rPr>
              <a:t>"grade"</a:t>
            </a:r>
            <a:r>
              <a:rPr>
                <a:latin typeface="Courier"/>
              </a:rPr>
              <a:t>].between(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6</a:t>
            </a:r>
            <a:r>
              <a:rPr>
                <a:latin typeface="Courier"/>
              </a:rPr>
              <a:t>)]</a:t>
            </a:r>
            <a:br/>
            <a:r>
              <a:rPr>
                <a:latin typeface="Courier"/>
              </a:rPr>
              <a:t>by_grade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primary.groupby(</a:t>
            </a:r>
            <a:r>
              <a:rPr>
                <a:solidFill>
                  <a:srgbClr val="4070A0"/>
                </a:solidFill>
                <a:latin typeface="Courier"/>
              </a:rPr>
              <a:t>"grade"</a:t>
            </a:r>
            <a:r>
              <a:rPr>
                <a:latin typeface="Courier"/>
              </a:rPr>
              <a:t>).agg(</a:t>
            </a:r>
            <a:br/>
            <a:r>
              <a:rPr>
                <a:latin typeface="Courier"/>
              </a:rPr>
              <a:t>    students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"size"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over_age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"over_age"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"mean"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((by_grade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[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100</a:t>
            </a:r>
            <a:r>
              <a:rPr>
                <a:latin typeface="Courier"/>
              </a:rPr>
              <a:t>]).</a:t>
            </a:r>
            <a:r>
              <a:rPr>
                <a:solidFill>
                  <a:srgbClr val="008000"/>
                </a:solidFill>
                <a:latin typeface="Courier"/>
              </a:rPr>
              <a:t>round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It compounds with grade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primary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</a:t>
            </a:r>
            <a:r>
              <a:rPr>
                <a:latin typeface="Courier"/>
              </a:rPr>
              <a:t>(), </a:t>
            </a:r>
            <a:r>
              <a:rPr>
                <a:solidFill>
                  <a:srgbClr val="7D9029"/>
                </a:solidFill>
                <a:latin typeface="Courier"/>
              </a:rPr>
              <a:t>over_age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(over_age),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grade)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It compounds with grade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Official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Over-age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6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53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17.0%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153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25.5%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247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29.6%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9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258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36.8%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209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47.8%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6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132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50.8%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It compounds with grade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Over-age triples between grade 1 and grade 6 — Two mechanisms produce that shape and they are not the same problem</a:t>
            </a:r>
          </a:p>
          <a:p>
            <a:pPr lvl="0"/>
            <a:r>
              <a:rPr/>
              <a:t>Late entry — puts a child above age at grade 1 and keeps them there</a:t>
            </a:r>
          </a:p>
          <a:p>
            <a:pPr lvl="0"/>
            <a:r>
              <a:rPr/>
              <a:t>Repetition — creates over-age </a:t>
            </a:r>
            <a:r>
              <a:rPr i="1"/>
              <a:t>during</a:t>
            </a:r>
            <a:r>
              <a:rPr/>
              <a:t> schooling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It compounds with grade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previous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clean[clean[</a:t>
            </a:r>
            <a:r>
              <a:rPr>
                <a:solidFill>
                  <a:srgbClr val="4070A0"/>
                </a:solidFill>
                <a:latin typeface="Courier"/>
              </a:rPr>
              <a:t>"school_year"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2023</a:t>
            </a:r>
            <a:r>
              <a:rPr>
                <a:latin typeface="Courier"/>
              </a:rPr>
              <a:t>].set_index(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current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clean[clean[</a:t>
            </a:r>
            <a:r>
              <a:rPr>
                <a:solidFill>
                  <a:srgbClr val="4070A0"/>
                </a:solidFill>
                <a:latin typeface="Courier"/>
              </a:rPr>
              <a:t>"school_year"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2024</a:t>
            </a:r>
            <a:r>
              <a:rPr>
                <a:latin typeface="Courier"/>
              </a:rPr>
              <a:t>].copy()</a:t>
            </a:r>
            <a:br/>
            <a:r>
              <a:rPr>
                <a:latin typeface="Courier"/>
              </a:rPr>
              <a:t>current[</a:t>
            </a:r>
            <a:r>
              <a:rPr>
                <a:solidFill>
                  <a:srgbClr val="4070A0"/>
                </a:solidFill>
                <a:latin typeface="Courier"/>
              </a:rPr>
              <a:t>"last_year"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current[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map</a:t>
            </a:r>
            <a:r>
              <a:rPr>
                <a:latin typeface="Courier"/>
              </a:rPr>
              <a:t>(previous[</a:t>
            </a:r>
            <a:r>
              <a:rPr>
                <a:solidFill>
                  <a:srgbClr val="4070A0"/>
                </a:solidFill>
                <a:latin typeface="Courier"/>
              </a:rPr>
              <a:t>"end_of_year_status"</a:t>
            </a:r>
            <a:r>
              <a:rPr>
                <a:latin typeface="Courier"/>
              </a:rPr>
              <a:t>])</a:t>
            </a:r>
            <a:br/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(current.groupby(</a:t>
            </a:r>
            <a:r>
              <a:rPr>
                <a:solidFill>
                  <a:srgbClr val="4070A0"/>
                </a:solidFill>
                <a:latin typeface="Courier"/>
              </a:rPr>
              <a:t>"last_year"</a:t>
            </a:r>
            <a:r>
              <a:rPr>
                <a:latin typeface="Courier"/>
              </a:rPr>
              <a:t>)[</a:t>
            </a:r>
            <a:r>
              <a:rPr>
                <a:solidFill>
                  <a:srgbClr val="4070A0"/>
                </a:solidFill>
                <a:latin typeface="Courier"/>
              </a:rPr>
              <a:t>"over_age"</a:t>
            </a:r>
            <a:r>
              <a:rPr>
                <a:latin typeface="Courier"/>
              </a:rPr>
              <a:t>].agg([</a:t>
            </a:r>
            <a:r>
              <a:rPr>
                <a:solidFill>
                  <a:srgbClr val="4070A0"/>
                </a:solidFill>
                <a:latin typeface="Courier"/>
              </a:rPr>
              <a:t>"mean"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"size"</a:t>
            </a:r>
            <a:r>
              <a:rPr>
                <a:latin typeface="Courier"/>
              </a:rPr>
              <a:t>]).</a:t>
            </a:r>
            <a:r>
              <a:rPr>
                <a:solidFill>
                  <a:srgbClr val="008000"/>
                </a:solidFill>
                <a:latin typeface="Courier"/>
              </a:rPr>
              <a:t>round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It compounds with grade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enrolment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(age_years </a:t>
            </a:r>
            <a:r>
              <a:rPr>
                <a:solidFill>
                  <a:srgbClr val="4070A0"/>
                </a:solidFill>
                <a:latin typeface="Courier"/>
              </a:rPr>
              <a:t>&lt;=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select</a:t>
            </a:r>
            <a:r>
              <a:rPr>
                <a:latin typeface="Courier"/>
              </a:rPr>
              <a:t>(student_id, school_year, grade, age_years, end_of_year_status)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tidyr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pivot_wider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names_from =</a:t>
            </a:r>
            <a:r>
              <a:rPr>
                <a:latin typeface="Courier"/>
              </a:rPr>
              <a:t> school_year,</a:t>
            </a:r>
            <a:br/>
            <a:r>
              <a:rPr>
                <a:latin typeface="Courier"/>
              </a:rPr>
              <a:t>                     </a:t>
            </a:r>
            <a:r>
              <a:rPr>
                <a:solidFill>
                  <a:srgbClr val="7D9029"/>
                </a:solidFill>
                <a:latin typeface="Courier"/>
              </a:rPr>
              <a:t>values_from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(grade, age_years, end_of_year_status))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It compounds with grade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94.5% of the students who repeated in 2023 are over-age in 2024, against 30.6% of those who were promoted — Repetition…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Why it matters: the dropout link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year23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clean[clean[</a:t>
            </a:r>
            <a:r>
              <a:rPr>
                <a:solidFill>
                  <a:srgbClr val="4070A0"/>
                </a:solidFill>
                <a:latin typeface="Courier"/>
              </a:rPr>
              <a:t>"school_year"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2023</a:t>
            </a:r>
            <a:r>
              <a:rPr>
                <a:latin typeface="Courier"/>
              </a:rPr>
              <a:t>]</a:t>
            </a:r>
            <a:br/>
            <a:r>
              <a:rPr>
                <a:latin typeface="Courier"/>
              </a:rPr>
              <a:t>dropout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year23.groupby(</a:t>
            </a:r>
            <a:r>
              <a:rPr>
                <a:solidFill>
                  <a:srgbClr val="4070A0"/>
                </a:solidFill>
                <a:latin typeface="Courier"/>
              </a:rPr>
              <a:t>"over_age"</a:t>
            </a:r>
            <a:r>
              <a:rPr>
                <a:latin typeface="Courier"/>
              </a:rPr>
              <a:t>)[</a:t>
            </a:r>
            <a:r>
              <a:rPr>
                <a:solidFill>
                  <a:srgbClr val="4070A0"/>
                </a:solidFill>
                <a:latin typeface="Courier"/>
              </a:rPr>
              <a:t>"end_of_year_status"</a:t>
            </a:r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apply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lambda</a:t>
            </a:r>
            <a:r>
              <a:rPr>
                <a:latin typeface="Courier"/>
              </a:rPr>
              <a:t> s: (s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"dropped-out"</a:t>
            </a:r>
            <a:r>
              <a:rPr>
                <a:latin typeface="Courier"/>
              </a:rPr>
              <a:t>).mean()</a:t>
            </a:r>
            <a:br/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counts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year23.groupby(</a:t>
            </a:r>
            <a:r>
              <a:rPr>
                <a:solidFill>
                  <a:srgbClr val="4070A0"/>
                </a:solidFill>
                <a:latin typeface="Courier"/>
              </a:rPr>
              <a:t>"over_age"</a:t>
            </a:r>
            <a:r>
              <a:rPr>
                <a:latin typeface="Courier"/>
              </a:rPr>
              <a:t>).size()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(pd.DataFrame({</a:t>
            </a:r>
            <a:r>
              <a:rPr>
                <a:solidFill>
                  <a:srgbClr val="4070A0"/>
                </a:solidFill>
                <a:latin typeface="Courier"/>
              </a:rPr>
              <a:t>"dropout"</a:t>
            </a:r>
            <a:r>
              <a:rPr>
                <a:latin typeface="Courier"/>
              </a:rPr>
              <a:t>: (dropout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100</a:t>
            </a:r>
            <a:r>
              <a:rPr>
                <a:latin typeface="Courier"/>
              </a:rPr>
              <a:t>).</a:t>
            </a:r>
            <a:r>
              <a:rPr>
                <a:solidFill>
                  <a:srgbClr val="008000"/>
                </a:solidFill>
                <a:latin typeface="Courier"/>
              </a:rPr>
              <a:t>round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), </a:t>
            </a:r>
            <a:r>
              <a:rPr>
                <a:solidFill>
                  <a:srgbClr val="4070A0"/>
                </a:solidFill>
                <a:latin typeface="Courier"/>
              </a:rPr>
              <a:t>"n"</a:t>
            </a:r>
            <a:r>
              <a:rPr>
                <a:latin typeface="Courier"/>
              </a:rPr>
              <a:t>: counts}))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Why it matters: the dropout link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enrolment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(school_year </a:t>
            </a:r>
            <a:r>
              <a:rPr>
                <a:solidFill>
                  <a:srgbClr val="4070A0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2023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dropout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(end_of_year_status </a:t>
            </a:r>
            <a:r>
              <a:rPr>
                <a:solidFill>
                  <a:srgbClr val="4070A0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"dropped-out"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        </a:t>
            </a:r>
            <a:r>
              <a:rPr>
                <a:solidFill>
                  <a:srgbClr val="7D9029"/>
                </a:solidFill>
                <a:latin typeface="Courier"/>
              </a:rPr>
              <a:t>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</a:t>
            </a:r>
            <a:r>
              <a:rPr>
                <a:latin typeface="Courier"/>
              </a:rPr>
              <a:t>(),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over_age)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Why it matters: the dropout link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Dropped out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Over-age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478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19.5%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In-age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814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4.8%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Why it matters: the dropout link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Being behind quadruples the chance of leaving — and that is what closes the loop: a child repeats, becomes over-age,…</a:t>
            </a:r>
          </a:p>
          <a:p>
            <a:pPr lvl="0"/>
            <a:r>
              <a:rPr/>
              <a:t>So repetition is not a neutral intervention — It is offered as a second chance and it measurably raises the probability…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disaggregation that does not work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7020"/>
                </a:solidFill>
                <a:latin typeface="Courier"/>
              </a:rPr>
              <a:t>for</a:t>
            </a:r>
            <a:r>
              <a:rPr>
                <a:latin typeface="Courier"/>
              </a:rPr>
              <a:t> column </a:t>
            </a:r>
            <a:r>
              <a:rPr b="1">
                <a:solidFill>
                  <a:srgbClr val="007020"/>
                </a:solidFill>
                <a:latin typeface="Courier"/>
              </a:rPr>
              <a:t>in</a:t>
            </a:r>
            <a:r>
              <a:rPr>
                <a:latin typeface="Courier"/>
              </a:rPr>
              <a:t> (</a:t>
            </a:r>
            <a:r>
              <a:rPr>
                <a:solidFill>
                  <a:srgbClr val="4070A0"/>
                </a:solidFill>
                <a:latin typeface="Courier"/>
              </a:rPr>
              <a:t>"sex"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"disability_reported"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"displacement_status"</a:t>
            </a:r>
            <a:r>
              <a:rPr>
                <a:latin typeface="Courier"/>
              </a:rPr>
              <a:t>):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(primary.groupby(column, dropna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)[</a:t>
            </a:r>
            <a:r>
              <a:rPr>
                <a:solidFill>
                  <a:srgbClr val="4070A0"/>
                </a:solidFill>
                <a:latin typeface="Courier"/>
              </a:rPr>
              <a:t>"over_age"</a:t>
            </a:r>
            <a:r>
              <a:rPr>
                <a:latin typeface="Courier"/>
              </a:rPr>
              <a:t>].agg(</a:t>
            </a:r>
            <a:br/>
            <a:r>
              <a:rPr>
                <a:latin typeface="Courier"/>
              </a:rPr>
              <a:t>        [</a:t>
            </a:r>
            <a:r>
              <a:rPr>
                <a:solidFill>
                  <a:srgbClr val="4070A0"/>
                </a:solidFill>
                <a:latin typeface="Courier"/>
              </a:rPr>
              <a:t>"mean"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"size"</a:t>
            </a:r>
            <a:r>
              <a:rPr>
                <a:latin typeface="Courier"/>
              </a:rPr>
              <a:t>]).</a:t>
            </a:r>
            <a:r>
              <a:rPr>
                <a:solidFill>
                  <a:srgbClr val="008000"/>
                </a:solidFill>
                <a:latin typeface="Courier"/>
              </a:rPr>
              <a:t>round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), </a:t>
            </a:r>
            <a:r>
              <a:rPr>
                <a:solidFill>
                  <a:srgbClr val="4070A0"/>
                </a:solidFill>
                <a:latin typeface="Courier"/>
              </a:rPr>
              <a:t>"\n"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disaggregation that does not work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primary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over_age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(over_age), </a:t>
            </a:r>
            <a:r>
              <a:rPr>
                <a:solidFill>
                  <a:srgbClr val="7D9029"/>
                </a:solidFill>
                <a:latin typeface="Courier"/>
              </a:rPr>
              <a:t>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</a:t>
            </a:r>
            <a:r>
              <a:rPr>
                <a:latin typeface="Courier"/>
              </a:rPr>
              <a:t>(),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sex)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disaggregation that does not work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Over-age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n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Boys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39.2%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510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Girls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33.8%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542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Disability reported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33.7%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89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No disability reported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36.7%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963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disaggregation that does not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Five points between boys and girls, on 510 and 542 students — That is around the edge of what sampling variation…</a:t>
            </a:r>
          </a:p>
          <a:p>
            <a:pPr lvl="0"/>
            <a:r>
              <a:rPr/>
              <a:t>Disability shows three points the other way on 89 students — which is noise on a denominator that small</a:t>
            </a:r>
          </a:p>
          <a:p>
            <a:pPr lvl="0"/>
            <a:r>
              <a:rPr/>
              <a:t>A disaggregation that mostly shows nothing is a result — Over-age here is a system-level phenomenon driven by…</a:t>
            </a:r>
          </a:p>
        </p:txBody>
      </p:sp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Report the profile, not the headline —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Over-age enrolment, primary, 2024
  Overall                     36.4%   383 of 1,052 primary enrolees
  Grade 1                     17.0%   the late-entry floor
  Grade 6                     50.8%   after five years of repetition
  Repeated in 2023            94.5%   over-age in 2024, against 30.6% promoted
  Dropout, over-age           19.5%   against 4.8% in-age (2023 cohort)
  21 ages recorded in months at SCH04, corrected by division.
  Sex difference is 39.2% (boys) against 33.8% (girls); report with an
  interval or not at all.</a:t>
            </a:r>
          </a:p>
        </p:txBody>
      </p:sp>
    </p:spTree>
  </p:cSld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Report the profile, not the headline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grade profile is the deliverable — because 36.4% overall could mean uniform late entry or accumulating repetition,…</a:t>
            </a:r>
          </a:p>
        </p:txBody>
      </p:sp>
    </p:spTree>
  </p:cSld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comes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Every child in this lesson is enrolled.</a:t>
            </a:r>
          </a:p>
        </p:txBody>
      </p:sp>
    </p:spTree>
  </p:cSld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this goes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the full lesson, with runnable code</a:t>
            </a:r>
          </a:p>
          <a:p>
            <a:pPr lvl="0" indent="0" marL="0">
              <a:buNone/>
            </a:pPr>
            <a:r>
              <a:rPr>
                <a:hlinkClick r:id="rId2"/>
              </a:rPr>
              <a:t>https://data-analysis.cassion.dev/courses/education-programme-analysis/edu-02-the-over-age-student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Behind, and getting further behind</dc:title>
  <dc:creator>Pierre Robentz Cassion</dc:creator>
  <cp:keywords/>
  <dcterms:created xsi:type="dcterms:W3CDTF">2026-07-28T00:00:00Z</dcterms:created>
  <dcterms:modified xsi:type="dcterms:W3CDTF">2026-07-28T00:00:00Z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Lesson 2 of 8</vt:lpwstr>
  </property>
  <property fmtid="{D5CDD505-2E9C-101B-9397-08002B2CF9AE}" pid="3" name="subtitle">
    <vt:lpwstr>Over-age enrolment runs 17.0% in grade 1 and 50.8% in grade 6. It rises because repetition creates it — 94.5% of the children who repeated in 2023 are over-age in 2024 — and because being over-age quadruples the chance of leaving.</vt:lpwstr>
  </property>
</Properties>
</file>