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retard d’âge vaut 17,0 % en première année et 50,8 % en sixième. Il monte parce que le redoublement le crée — 94,5 % des enfants ayant redoublé en 2023 sont en retard d’âge en 2024 — et parce qu’être en retard quadruple le risque de partir.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élève est en retard d’âge lorsque son âge dépasse l’âge officiel, qui vaut ici le numéro de l’année plus cinq.</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 et une lignes portent un âge supérieur à 20 dans un registre du primaire. SCH04 enregistre une partie de ses effectifs en mois, si bien qu’un enfant de neuf ans apparaît à 112. Une moyenne les absorberait ; un contrôle d’étendue les trouve, et la correction est une division et non une suppression.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Faites le contrôle d’étendue avant l’indicateur, non après. Un âge de 112 est en retard pour toutes les années, si bien qu’un indicateur calculé sur la colonne brute est techniquement exact pour vingt et un enfants et faux sur ce qu’il signifie.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retard d’âge triple entre la première et la sixième année. Deux mécanismes produisent cette forme et ce ne sont pas le même problème. L’entrée tardive place un enfant au-dessus de l’âge dès la première année et l’y maintient. Elle apparaît comme le plancher de 17,0 %, et l’intervention est l’inscription précoce. Le redoublement crée le retard d’âge </a:t>
            </a:r>
            <a:r>
              <a:rPr i="1"/>
              <a:t>pendant</a:t>
            </a:r>
            <a:r>
              <a:rPr/>
              <a:t> la scolarité. Il apparaît comme la montée, et l’intervention est entièrement différente.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94,5 % des élèves ayant redoublé en 2023 sont en retard d’âge en 2024, contre 30,6 % de ceux qui ont été promus. Le redoublement ne corrèle pas avec le retard d’âge ; il le </a:t>
            </a:r>
            <a:r>
              <a:rPr i="1"/>
              <a:t>cause</a:t>
            </a:r>
            <a:r>
              <a:rPr/>
              <a:t>, avec un an de décalage, et le registre permet d’observer le mécanisme plutôt que de l’inférer. Notez que la comparaison doit se faire entre années. En 2023 un redoublant n’est pas encore en retard d’âge — il est dans son année à l’âge normal, et l’année supplémentaire apparaît en septembre suivant.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Être en retard quadruple le risque de partir, et c’est ce qui boucle la chaîne : un enfant redouble, prend du retard d’âge, et devient alors bien plus susceptible d’abandonner que ce que le redoublement visait à prévenir. Le redoublement n’est donc pas une intervention neutre. Il est présenté comme une seconde chance et il augmente de façon mesurable la probabilité de partir tout à fait. Ce constat s’obtient à partir de deux colonnes d’un registre, et c’est l’argument le plus fort que ce jeu de données soutient.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retard d’âge est inhabituel parmi les indicateurs éducatifs en ce que les ventilations évidentes montrent très peu.</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points entre garçons et filles, sur 510 et 542 élèves. C’est à la limite de ce que produit la variation d’échantillonnage, donc calculez l’intervalle avant d’écrire la phrase — la machinerie du cours sur les enquêtes, sur exactement le type d’écart qui se publie comme un constat et disparaît au passage suivant. Le handicap montre trois points en sens inverse sur 89 élèves, ce qui est du bruit sur un dénominateur aussi petit. Une désagrégation qui ne montre presque rien est un résultat. Le retard d’âge est ici un phénomène de système porté par le redoublement et l’entrée tardive, non une inéquité de groupe — et le dire est plus utile que de chasser un sous-groupe jusqu’à en trouver un.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profil par année est le livrable, car 36,4 % au total pourrait signifier une entrée tardive uniforme ou un redoublement qui s’accumule, et ces deux cas appellent des programmes différents.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enfants de cette leçon sont inscrits. Savoir s’ils sont en classe relève d’un autre registre et d’un autre nombre — et la leçon suivante en trouve deux, distants de vingt-six points, dans le même fichier.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education-programme-analysis/edu-02-the-over-age-stude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En retard, et de plus en plus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retard d’âge vaut 17,0 % en première année et 50,8 % en sixième. Il monte parce que le redoublement le crée — 94,5 % des enfants ayant redoublé en 2023 sont en retard d’âge en 2024 — et parce qu’être en retard quadruple le risque de partir.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définition, et le contrôle d’étendue qui doit venir avant</a:t>
            </a:r>
          </a:p>
          <a:p>
            <a:pPr lvl="0"/>
            <a:r>
              <a:rPr/>
              <a:t>Il se compose avec l’année d’études</a:t>
            </a:r>
          </a:p>
          <a:p>
            <a:pPr lvl="0"/>
            <a:r>
              <a:rPr/>
              <a:t>Pourquoi cela compte : le lien avec l’abandon</a:t>
            </a:r>
          </a:p>
          <a:p>
            <a:pPr lvl="0"/>
            <a:r>
              <a:rPr/>
              <a:t>La désagrégation qui ne donne rien</a:t>
            </a:r>
          </a:p>
          <a:p>
            <a:pPr lvl="0"/>
            <a:r>
              <a:rPr/>
              <a:t>Rapportez le profil, non le chiffre principal</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définition, et le contrôle d’étendue qui doit venir avant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solidFill>
                  <a:srgbClr val="008000"/>
                </a:solidFill>
                <a:latin typeface="Courier"/>
              </a:rPr>
              <a:t>print</a:t>
            </a:r>
            <a:r>
              <a:rPr>
                <a:latin typeface="Courier"/>
              </a:rPr>
              <a:t>(enrolment[</a:t>
            </a:r>
            <a:r>
              <a:rPr>
                <a:solidFill>
                  <a:srgbClr val="4070A0"/>
                </a:solidFill>
                <a:latin typeface="Courier"/>
              </a:rPr>
              <a:t>"age_years"</a:t>
            </a:r>
            <a:r>
              <a:rPr>
                <a:latin typeface="Courier"/>
              </a:rPr>
              <a:t>].describe().</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f"ages above 20: </a:t>
            </a:r>
            <a:r>
              <a:rPr>
                <a:solidFill>
                  <a:srgbClr val="4070A0"/>
                </a:solidFill>
                <a:latin typeface="Courier"/>
              </a:rPr>
              <a:t>{</a:t>
            </a:r>
            <a:r>
              <a:rPr>
                <a:latin typeface="Courier"/>
              </a:rPr>
              <a:t>(enrolment[</a:t>
            </a:r>
            <a:r>
              <a:rPr>
                <a:solidFill>
                  <a:srgbClr val="4070A0"/>
                </a:solidFill>
                <a:latin typeface="Courier"/>
              </a:rPr>
              <a:t>'age_years'</a:t>
            </a:r>
            <a:r>
              <a:rPr>
                <a:latin typeface="Courier"/>
              </a:rPr>
              <a:t>] </a:t>
            </a:r>
            <a:r>
              <a:rPr>
                <a:solidFill>
                  <a:srgbClr val="666666"/>
                </a:solidFill>
                <a:latin typeface="Courier"/>
              </a:rPr>
              <a:t>&gt;</a:t>
            </a:r>
            <a:r>
              <a:rPr>
                <a:latin typeface="Courier"/>
              </a:rPr>
              <a:t> </a:t>
            </a:r>
            <a:r>
              <a:rPr>
                <a:solidFill>
                  <a:srgbClr val="40A070"/>
                </a:solidFill>
                <a:latin typeface="Courier"/>
              </a:rPr>
              <a:t>20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définition, et le contrôle d’étendue qui doit venir avant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enrolment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min =</a:t>
            </a:r>
            <a:r>
              <a:rPr>
                <a:latin typeface="Courier"/>
              </a:rPr>
              <a:t> </a:t>
            </a:r>
            <a:r>
              <a:rPr>
                <a:solidFill>
                  <a:srgbClr val="06287E"/>
                </a:solidFill>
                <a:latin typeface="Courier"/>
              </a:rPr>
              <a:t>min</a:t>
            </a:r>
            <a:r>
              <a:rPr>
                <a:latin typeface="Courier"/>
              </a:rPr>
              <a:t>(age_years), </a:t>
            </a:r>
            <a:r>
              <a:rPr>
                <a:solidFill>
                  <a:srgbClr val="7D9029"/>
                </a:solidFill>
                <a:latin typeface="Courier"/>
              </a:rPr>
              <a:t>max =</a:t>
            </a:r>
            <a:r>
              <a:rPr>
                <a:latin typeface="Courier"/>
              </a:rPr>
              <a:t> </a:t>
            </a:r>
            <a:r>
              <a:rPr>
                <a:solidFill>
                  <a:srgbClr val="06287E"/>
                </a:solidFill>
                <a:latin typeface="Courier"/>
              </a:rPr>
              <a:t>max</a:t>
            </a:r>
            <a:r>
              <a:rPr>
                <a:latin typeface="Courier"/>
              </a:rPr>
              <a:t>(age_years),</a:t>
            </a:r>
            <a:br/>
            <a:r>
              <a:rPr>
                <a:latin typeface="Courier"/>
              </a:rPr>
              <a:t>                       </a:t>
            </a:r>
            <a:r>
              <a:rPr>
                <a:solidFill>
                  <a:srgbClr val="7D9029"/>
                </a:solidFill>
                <a:latin typeface="Courier"/>
              </a:rPr>
              <a:t>impossible =</a:t>
            </a:r>
            <a:r>
              <a:rPr>
                <a:latin typeface="Courier"/>
              </a:rPr>
              <a:t> </a:t>
            </a:r>
            <a:r>
              <a:rPr>
                <a:solidFill>
                  <a:srgbClr val="06287E"/>
                </a:solidFill>
                <a:latin typeface="Courier"/>
              </a:rPr>
              <a:t>sum</a:t>
            </a:r>
            <a:r>
              <a:rPr>
                <a:latin typeface="Courier"/>
              </a:rPr>
              <a:t>(age_years </a:t>
            </a:r>
            <a:r>
              <a:rPr>
                <a:solidFill>
                  <a:srgbClr val="4070A0"/>
                </a:solidFill>
                <a:latin typeface="Courier"/>
              </a:rPr>
              <a:t>&gt;</a:t>
            </a:r>
            <a:r>
              <a:rPr>
                <a:latin typeface="Courier"/>
              </a:rPr>
              <a:t> </a:t>
            </a:r>
            <a:r>
              <a:rPr>
                <a:solidFill>
                  <a:srgbClr val="40A070"/>
                </a:solidFill>
                <a:latin typeface="Courier"/>
              </a:rPr>
              <a:t>20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définition, et le contrôle d’étendue qui doit venir avant</a:t>
            </a:r>
          </a:p>
        </p:txBody>
      </p:sp>
      <p:sp>
        <p:nvSpPr>
          <p:cNvPr id="3" name="Content Placeholder 2"/>
          <p:cNvSpPr>
            <a:spLocks noGrp="1"/>
          </p:cNvSpPr>
          <p:nvPr>
            <p:ph idx="1"/>
          </p:nvPr>
        </p:nvSpPr>
        <p:spPr/>
        <p:txBody>
          <a:bodyPr/>
          <a:lstStyle/>
          <a:p>
            <a:pPr lvl="0"/>
            <a:r>
              <a:rPr/>
              <a:t>Vingt et une lignes portent un âge supérieur à 20 dans un registre du primaire — SCH04 enregistre une partie de ses…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définition, et le contrôle d’étendue qui doit venir avant — En Python</a:t>
            </a:r>
          </a:p>
        </p:txBody>
      </p:sp>
      <p:sp>
        <p:nvSpPr>
          <p:cNvPr id="3" name="Content Placeholder 2"/>
          <p:cNvSpPr>
            <a:spLocks noGrp="1"/>
          </p:cNvSpPr>
          <p:nvPr>
            <p:ph idx="1"/>
          </p:nvPr>
        </p:nvSpPr>
        <p:spPr/>
        <p:txBody>
          <a:bodyPr/>
          <a:lstStyle/>
          <a:p>
            <a:pPr lvl="0" indent="0">
              <a:buNone/>
            </a:pPr>
            <a:r>
              <a:rPr>
                <a:latin typeface="Courier"/>
              </a:rPr>
              <a:t>clean </a:t>
            </a:r>
            <a:r>
              <a:rPr>
                <a:solidFill>
                  <a:srgbClr val="666666"/>
                </a:solidFill>
                <a:latin typeface="Courier"/>
              </a:rPr>
              <a:t>=</a:t>
            </a:r>
            <a:r>
              <a:rPr>
                <a:latin typeface="Courier"/>
              </a:rPr>
              <a:t> enrolment[enrolment[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].copy()</a:t>
            </a:r>
            <a:br/>
            <a:r>
              <a:rPr>
                <a:latin typeface="Courier"/>
              </a:rPr>
              <a:t>clean[</a:t>
            </a:r>
            <a:r>
              <a:rPr>
                <a:solidFill>
                  <a:srgbClr val="4070A0"/>
                </a:solidFill>
                <a:latin typeface="Courier"/>
              </a:rPr>
              <a:t>"official_age"</a:t>
            </a:r>
            <a:r>
              <a:rPr>
                <a:latin typeface="Courier"/>
              </a:rPr>
              <a:t>] </a:t>
            </a:r>
            <a:r>
              <a:rPr>
                <a:solidFill>
                  <a:srgbClr val="666666"/>
                </a:solidFill>
                <a:latin typeface="Courier"/>
              </a:rPr>
              <a:t>=</a:t>
            </a:r>
            <a:r>
              <a:rPr>
                <a:latin typeface="Courier"/>
              </a:rPr>
              <a:t> clean[</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br/>
            <a:r>
              <a:rPr>
                <a:latin typeface="Courier"/>
              </a:rPr>
              <a:t>clean[</a:t>
            </a:r>
            <a:r>
              <a:rPr>
                <a:solidFill>
                  <a:srgbClr val="4070A0"/>
                </a:solidFill>
                <a:latin typeface="Courier"/>
              </a:rPr>
              <a:t>"over_age"</a:t>
            </a:r>
            <a:r>
              <a:rPr>
                <a:latin typeface="Courier"/>
              </a:rPr>
              <a:t>] </a:t>
            </a:r>
            <a:r>
              <a:rPr>
                <a:solidFill>
                  <a:srgbClr val="666666"/>
                </a:solidFill>
                <a:latin typeface="Courier"/>
              </a:rPr>
              <a:t>=</a:t>
            </a:r>
            <a:r>
              <a:rPr>
                <a:latin typeface="Courier"/>
              </a:rPr>
              <a:t> clean[</a:t>
            </a:r>
            <a:r>
              <a:rPr>
                <a:solidFill>
                  <a:srgbClr val="4070A0"/>
                </a:solidFill>
                <a:latin typeface="Courier"/>
              </a:rPr>
              <a:t>"age_years"</a:t>
            </a:r>
            <a:r>
              <a:rPr>
                <a:latin typeface="Courier"/>
              </a:rPr>
              <a:t>] </a:t>
            </a:r>
            <a:r>
              <a:rPr>
                <a:solidFill>
                  <a:srgbClr val="666666"/>
                </a:solidFill>
                <a:latin typeface="Courier"/>
              </a:rPr>
              <a:t>&gt;</a:t>
            </a:r>
            <a:r>
              <a:rPr>
                <a:latin typeface="Courier"/>
              </a:rPr>
              <a:t> clean[</a:t>
            </a:r>
            <a:r>
              <a:rPr>
                <a:solidFill>
                  <a:srgbClr val="4070A0"/>
                </a:solidFill>
                <a:latin typeface="Courier"/>
              </a:rPr>
              <a:t>"official_age"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définition, et le contrôle d’étendue qui doit venir avant — En R</a:t>
            </a:r>
          </a:p>
        </p:txBody>
      </p:sp>
      <p:sp>
        <p:nvSpPr>
          <p:cNvPr id="3" name="Content Placeholder 2"/>
          <p:cNvSpPr>
            <a:spLocks noGrp="1"/>
          </p:cNvSpPr>
          <p:nvPr>
            <p:ph idx="1"/>
          </p:nvPr>
        </p:nvSpPr>
        <p:spPr/>
        <p:txBody>
          <a:bodyPr/>
          <a:lstStyle/>
          <a:p>
            <a:pPr lvl="0" indent="0">
              <a:buNone/>
            </a:pPr>
            <a:r>
              <a:rPr>
                <a:latin typeface="Courier"/>
              </a:rPr>
              <a:t>enrolment </a:t>
            </a:r>
            <a:r>
              <a:rPr>
                <a:solidFill>
                  <a:srgbClr val="4070A0"/>
                </a:solidFill>
                <a:latin typeface="Courier"/>
              </a:rPr>
              <a:t>|&gt;</a:t>
            </a:r>
            <a:r>
              <a:rPr>
                <a:latin typeface="Courier"/>
              </a:rPr>
              <a:t> </a:t>
            </a:r>
            <a:r>
              <a:rPr>
                <a:solidFill>
                  <a:srgbClr val="06287E"/>
                </a:solidFill>
                <a:latin typeface="Courier"/>
              </a:rPr>
              <a:t>filter</a:t>
            </a:r>
            <a:r>
              <a:rPr>
                <a:latin typeface="Courier"/>
              </a:rPr>
              <a:t>(age_years </a:t>
            </a:r>
            <a:r>
              <a:rPr>
                <a:solidFill>
                  <a:srgbClr val="4070A0"/>
                </a:solidFill>
                <a:latin typeface="Courier"/>
              </a:rPr>
              <a:t>&lt;=</a:t>
            </a:r>
            <a:r>
              <a:rPr>
                <a:latin typeface="Courier"/>
              </a:rPr>
              <a:t> </a:t>
            </a:r>
            <a:r>
              <a:rPr>
                <a:solidFill>
                  <a:srgbClr val="40A070"/>
                </a:solidFill>
                <a:latin typeface="Courier"/>
              </a:rPr>
              <a:t>20</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official_age =</a:t>
            </a:r>
            <a:r>
              <a:rPr>
                <a:latin typeface="Courier"/>
              </a:rPr>
              <a:t> grade </a:t>
            </a:r>
            <a:r>
              <a:rPr>
                <a:solidFill>
                  <a:srgbClr val="4070A0"/>
                </a:solidFill>
                <a:latin typeface="Courier"/>
              </a:rPr>
              <a:t>+</a:t>
            </a:r>
            <a:r>
              <a:rPr>
                <a:latin typeface="Courier"/>
              </a:rPr>
              <a:t> </a:t>
            </a:r>
            <a:r>
              <a:rPr>
                <a:solidFill>
                  <a:srgbClr val="40A070"/>
                </a:solidFill>
                <a:latin typeface="Courier"/>
              </a:rPr>
              <a:t>5</a:t>
            </a:r>
            <a:r>
              <a:rPr>
                <a:latin typeface="Courier"/>
              </a:rPr>
              <a:t>, </a:t>
            </a:r>
            <a:r>
              <a:rPr>
                <a:solidFill>
                  <a:srgbClr val="7D9029"/>
                </a:solidFill>
                <a:latin typeface="Courier"/>
              </a:rPr>
              <a:t>over_age =</a:t>
            </a:r>
            <a:r>
              <a:rPr>
                <a:latin typeface="Courier"/>
              </a:rPr>
              <a:t> age_years </a:t>
            </a:r>
            <a:r>
              <a:rPr>
                <a:solidFill>
                  <a:srgbClr val="4070A0"/>
                </a:solidFill>
                <a:latin typeface="Courier"/>
              </a:rPr>
              <a:t>&gt;</a:t>
            </a:r>
            <a:r>
              <a:rPr>
                <a:latin typeface="Courier"/>
              </a:rPr>
              <a:t> official_age)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définition, et le contrôle d’étendue qui doit venir avant</a:t>
            </a:r>
          </a:p>
        </p:txBody>
      </p:sp>
      <p:sp>
        <p:nvSpPr>
          <p:cNvPr id="3" name="Content Placeholder 2"/>
          <p:cNvSpPr>
            <a:spLocks noGrp="1"/>
          </p:cNvSpPr>
          <p:nvPr>
            <p:ph idx="1"/>
          </p:nvPr>
        </p:nvSpPr>
        <p:spPr/>
        <p:txBody>
          <a:bodyPr/>
          <a:lstStyle/>
          <a:p>
            <a:pPr lvl="0"/>
            <a:r>
              <a:rPr/>
              <a:t>Faites le contrôle d’étendue avant l’indicateur, non après — Un âge de 112 est en retard pour toutes les années, si…</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Il se compose avec l’année d’études — En Python</a:t>
            </a:r>
          </a:p>
        </p:txBody>
      </p:sp>
      <p:sp>
        <p:nvSpPr>
          <p:cNvPr id="3" name="Content Placeholder 2"/>
          <p:cNvSpPr>
            <a:spLocks noGrp="1"/>
          </p:cNvSpPr>
          <p:nvPr>
            <p:ph idx="1"/>
          </p:nvPr>
        </p:nvSpPr>
        <p:spPr/>
        <p:txBody>
          <a:bodyPr/>
          <a:lstStyle/>
          <a:p>
            <a:pPr lvl="0" indent="0">
              <a:buNone/>
            </a:pPr>
            <a:r>
              <a:rPr>
                <a:latin typeface="Courier"/>
              </a:rPr>
              <a:t>primary </a:t>
            </a:r>
            <a:r>
              <a:rPr>
                <a:solidFill>
                  <a:srgbClr val="666666"/>
                </a:solidFill>
                <a:latin typeface="Courier"/>
              </a:rPr>
              <a:t>=</a:t>
            </a:r>
            <a:r>
              <a:rPr>
                <a:latin typeface="Courier"/>
              </a:rPr>
              <a:t> clean[(clean[</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 </a:t>
            </a:r>
            <a:r>
              <a:rPr>
                <a:solidFill>
                  <a:srgbClr val="666666"/>
                </a:solidFill>
                <a:latin typeface="Courier"/>
              </a:rPr>
              <a:t>&amp;</a:t>
            </a:r>
            <a:r>
              <a:rPr>
                <a:latin typeface="Courier"/>
              </a:rPr>
              <a:t> clean[</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a:t>
            </a:r>
            <a:br/>
            <a:r>
              <a:rPr>
                <a:latin typeface="Courier"/>
              </a:rPr>
              <a:t>by_grade </a:t>
            </a:r>
            <a:r>
              <a:rPr>
                <a:solidFill>
                  <a:srgbClr val="666666"/>
                </a:solidFill>
                <a:latin typeface="Courier"/>
              </a:rPr>
              <a:t>=</a:t>
            </a:r>
            <a:r>
              <a:rPr>
                <a:latin typeface="Courier"/>
              </a:rPr>
              <a:t> primary.groupby(</a:t>
            </a:r>
            <a:r>
              <a:rPr>
                <a:solidFill>
                  <a:srgbClr val="4070A0"/>
                </a:solidFill>
                <a:latin typeface="Courier"/>
              </a:rPr>
              <a:t>"grade"</a:t>
            </a:r>
            <a:r>
              <a:rPr>
                <a:latin typeface="Courier"/>
              </a:rPr>
              <a:t>).agg(</a:t>
            </a:r>
            <a:br/>
            <a:r>
              <a:rPr>
                <a:latin typeface="Courier"/>
              </a:rPr>
              <a:t>    students</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"size"</a:t>
            </a:r>
            <a:r>
              <a:rPr>
                <a:latin typeface="Courier"/>
              </a:rPr>
              <a:t>),</a:t>
            </a:r>
            <a:br/>
            <a:r>
              <a:rPr>
                <a:latin typeface="Courier"/>
              </a:rPr>
              <a:t>    over_age</a:t>
            </a:r>
            <a:r>
              <a:rPr>
                <a:solidFill>
                  <a:srgbClr val="666666"/>
                </a:solidFill>
                <a:latin typeface="Courier"/>
              </a:rPr>
              <a:t>=</a:t>
            </a:r>
            <a:r>
              <a:rPr>
                <a:latin typeface="Courier"/>
              </a:rPr>
              <a:t>(</a:t>
            </a:r>
            <a:r>
              <a:rPr>
                <a:solidFill>
                  <a:srgbClr val="4070A0"/>
                </a:solidFill>
                <a:latin typeface="Courier"/>
              </a:rPr>
              <a:t>"over_age"</a:t>
            </a:r>
            <a:r>
              <a:rPr>
                <a:latin typeface="Courier"/>
              </a:rPr>
              <a:t>, </a:t>
            </a:r>
            <a:r>
              <a:rPr>
                <a:solidFill>
                  <a:srgbClr val="4070A0"/>
                </a:solidFill>
                <a:latin typeface="Courier"/>
              </a:rPr>
              <a:t>"mean"</a:t>
            </a:r>
            <a:r>
              <a:rPr>
                <a:latin typeface="Courier"/>
              </a:rPr>
              <a:t>),</a:t>
            </a:r>
            <a:br/>
            <a:r>
              <a:rPr>
                <a:latin typeface="Courier"/>
              </a:rPr>
              <a:t>)</a:t>
            </a:r>
            <a:br/>
            <a:r>
              <a:rPr>
                <a:solidFill>
                  <a:srgbClr val="008000"/>
                </a:solidFill>
                <a:latin typeface="Courier"/>
              </a:rPr>
              <a:t>print</a:t>
            </a:r>
            <a:r>
              <a:rPr>
                <a:latin typeface="Courier"/>
              </a:rPr>
              <a:t>((by_grade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Il se compose avec l’année d’études — En R</a:t>
            </a:r>
          </a:p>
        </p:txBody>
      </p:sp>
      <p:sp>
        <p:nvSpPr>
          <p:cNvPr id="3" name="Content Placeholder 2"/>
          <p:cNvSpPr>
            <a:spLocks noGrp="1"/>
          </p:cNvSpPr>
          <p:nvPr>
            <p:ph idx="1"/>
          </p:nvPr>
        </p:nvSpPr>
        <p:spPr/>
        <p:txBody>
          <a:bodyPr/>
          <a:lstStyle/>
          <a:p>
            <a:pPr lvl="0" indent="0">
              <a:buNone/>
            </a:pPr>
            <a:r>
              <a:rPr>
                <a:latin typeface="Courier"/>
              </a:rPr>
              <a:t>primary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over_age =</a:t>
            </a:r>
            <a:r>
              <a:rPr>
                <a:latin typeface="Courier"/>
              </a:rPr>
              <a:t> </a:t>
            </a:r>
            <a:r>
              <a:rPr>
                <a:solidFill>
                  <a:srgbClr val="06287E"/>
                </a:solidFill>
                <a:latin typeface="Courier"/>
              </a:rPr>
              <a:t>mean</a:t>
            </a:r>
            <a:r>
              <a:rPr>
                <a:latin typeface="Courier"/>
              </a:rPr>
              <a:t>(over_age), </a:t>
            </a:r>
            <a:r>
              <a:rPr>
                <a:solidFill>
                  <a:srgbClr val="7D9029"/>
                </a:solidFill>
                <a:latin typeface="Courier"/>
              </a:rPr>
              <a:t>.by =</a:t>
            </a:r>
            <a:r>
              <a:rPr>
                <a:latin typeface="Courier"/>
              </a:rPr>
              <a:t> grade)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Il se compose avec l’année d’études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Année</a:t>
                      </a:r>
                    </a:p>
                  </a:txBody>
                  <a:tcPr/>
                </a:tc>
                <a:tc>
                  <a:txBody>
                    <a:bodyPr/>
                    <a:lstStyle/>
                    <a:p>
                      <a:pPr lvl="0" indent="0" marL="0">
                        <a:buNone/>
                      </a:pPr>
                      <a:r>
                        <a:rPr/>
                        <a:t>Âge officiel</a:t>
                      </a:r>
                    </a:p>
                  </a:txBody>
                  <a:tcPr/>
                </a:tc>
                <a:tc>
                  <a:txBody>
                    <a:bodyPr/>
                    <a:lstStyle/>
                    <a:p>
                      <a:pPr lvl="0" indent="0" marL="0">
                        <a:buNone/>
                      </a:pPr>
                      <a:r>
                        <a:rPr/>
                        <a:t>Élèves</a:t>
                      </a:r>
                    </a:p>
                  </a:txBody>
                  <a:tcPr/>
                </a:tc>
                <a:tc>
                  <a:txBody>
                    <a:bodyPr/>
                    <a:lstStyle/>
                    <a:p>
                      <a:pPr lvl="0" indent="0" marL="0">
                        <a:buNone/>
                      </a:pPr>
                      <a:r>
                        <a:rPr/>
                        <a:t>En retard d’âge</a:t>
                      </a:r>
                    </a:p>
                  </a:txBody>
                  <a:tcPr/>
                </a:tc>
              </a:tr>
              <a:tr h="0">
                <a:tc>
                  <a:txBody>
                    <a:bodyPr/>
                    <a:lstStyle/>
                    <a:p>
                      <a:pPr lvl="0" indent="0" marL="0">
                        <a:buNone/>
                      </a:pPr>
                      <a:r>
                        <a:rPr/>
                        <a:t>1</a:t>
                      </a:r>
                    </a:p>
                  </a:txBody>
                </a:tc>
                <a:tc>
                  <a:txBody>
                    <a:bodyPr/>
                    <a:lstStyle/>
                    <a:p>
                      <a:pPr lvl="0" indent="0" marL="0">
                        <a:buNone/>
                      </a:pPr>
                      <a:r>
                        <a:rPr/>
                        <a:t>6</a:t>
                      </a:r>
                    </a:p>
                  </a:txBody>
                </a:tc>
                <a:tc>
                  <a:txBody>
                    <a:bodyPr/>
                    <a:lstStyle/>
                    <a:p>
                      <a:pPr lvl="0" indent="0" marL="0">
                        <a:buNone/>
                      </a:pPr>
                      <a:r>
                        <a:rPr/>
                        <a:t>53</a:t>
                      </a:r>
                    </a:p>
                  </a:txBody>
                </a:tc>
                <a:tc>
                  <a:txBody>
                    <a:bodyPr/>
                    <a:lstStyle/>
                    <a:p>
                      <a:pPr lvl="0" indent="0" marL="0">
                        <a:buNone/>
                      </a:pPr>
                      <a:r>
                        <a:rPr b="1"/>
                        <a:t>17,0 %</a:t>
                      </a:r>
                    </a:p>
                  </a:txBody>
                </a:tc>
              </a:tr>
              <a:tr h="0">
                <a:tc>
                  <a:txBody>
                    <a:bodyPr/>
                    <a:lstStyle/>
                    <a:p>
                      <a:pPr lvl="0" indent="0" marL="0">
                        <a:buNone/>
                      </a:pPr>
                      <a:r>
                        <a:rPr/>
                        <a:t>2</a:t>
                      </a:r>
                    </a:p>
                  </a:txBody>
                </a:tc>
                <a:tc>
                  <a:txBody>
                    <a:bodyPr/>
                    <a:lstStyle/>
                    <a:p>
                      <a:pPr lvl="0" indent="0" marL="0">
                        <a:buNone/>
                      </a:pPr>
                      <a:r>
                        <a:rPr/>
                        <a:t>7</a:t>
                      </a:r>
                    </a:p>
                  </a:txBody>
                </a:tc>
                <a:tc>
                  <a:txBody>
                    <a:bodyPr/>
                    <a:lstStyle/>
                    <a:p>
                      <a:pPr lvl="0" indent="0" marL="0">
                        <a:buNone/>
                      </a:pPr>
                      <a:r>
                        <a:rPr/>
                        <a:t>153</a:t>
                      </a:r>
                    </a:p>
                  </a:txBody>
                </a:tc>
                <a:tc>
                  <a:txBody>
                    <a:bodyPr/>
                    <a:lstStyle/>
                    <a:p>
                      <a:pPr lvl="0" indent="0" marL="0">
                        <a:buNone/>
                      </a:pPr>
                      <a:r>
                        <a:rPr/>
                        <a:t>25,5 %</a:t>
                      </a:r>
                    </a:p>
                  </a:txBody>
                </a:tc>
              </a:tr>
              <a:tr h="0">
                <a:tc>
                  <a:txBody>
                    <a:bodyPr/>
                    <a:lstStyle/>
                    <a:p>
                      <a:pPr lvl="0" indent="0" marL="0">
                        <a:buNone/>
                      </a:pPr>
                      <a:r>
                        <a:rPr/>
                        <a:t>3</a:t>
                      </a:r>
                    </a:p>
                  </a:txBody>
                </a:tc>
                <a:tc>
                  <a:txBody>
                    <a:bodyPr/>
                    <a:lstStyle/>
                    <a:p>
                      <a:pPr lvl="0" indent="0" marL="0">
                        <a:buNone/>
                      </a:pPr>
                      <a:r>
                        <a:rPr/>
                        <a:t>8</a:t>
                      </a:r>
                    </a:p>
                  </a:txBody>
                </a:tc>
                <a:tc>
                  <a:txBody>
                    <a:bodyPr/>
                    <a:lstStyle/>
                    <a:p>
                      <a:pPr lvl="0" indent="0" marL="0">
                        <a:buNone/>
                      </a:pPr>
                      <a:r>
                        <a:rPr/>
                        <a:t>247</a:t>
                      </a:r>
                    </a:p>
                  </a:txBody>
                </a:tc>
                <a:tc>
                  <a:txBody>
                    <a:bodyPr/>
                    <a:lstStyle/>
                    <a:p>
                      <a:pPr lvl="0" indent="0" marL="0">
                        <a:buNone/>
                      </a:pPr>
                      <a:r>
                        <a:rPr/>
                        <a:t>29,6 %</a:t>
                      </a:r>
                    </a:p>
                  </a:txBody>
                </a:tc>
              </a:tr>
              <a:tr h="0">
                <a:tc>
                  <a:txBody>
                    <a:bodyPr/>
                    <a:lstStyle/>
                    <a:p>
                      <a:pPr lvl="0" indent="0" marL="0">
                        <a:buNone/>
                      </a:pPr>
                      <a:r>
                        <a:rPr/>
                        <a:t>4</a:t>
                      </a:r>
                    </a:p>
                  </a:txBody>
                </a:tc>
                <a:tc>
                  <a:txBody>
                    <a:bodyPr/>
                    <a:lstStyle/>
                    <a:p>
                      <a:pPr lvl="0" indent="0" marL="0">
                        <a:buNone/>
                      </a:pPr>
                      <a:r>
                        <a:rPr/>
                        <a:t>9</a:t>
                      </a:r>
                    </a:p>
                  </a:txBody>
                </a:tc>
                <a:tc>
                  <a:txBody>
                    <a:bodyPr/>
                    <a:lstStyle/>
                    <a:p>
                      <a:pPr lvl="0" indent="0" marL="0">
                        <a:buNone/>
                      </a:pPr>
                      <a:r>
                        <a:rPr/>
                        <a:t>258</a:t>
                      </a:r>
                    </a:p>
                  </a:txBody>
                </a:tc>
                <a:tc>
                  <a:txBody>
                    <a:bodyPr/>
                    <a:lstStyle/>
                    <a:p>
                      <a:pPr lvl="0" indent="0" marL="0">
                        <a:buNone/>
                      </a:pPr>
                      <a:r>
                        <a:rPr/>
                        <a:t>36,8 %</a:t>
                      </a:r>
                    </a:p>
                  </a:txBody>
                </a:tc>
              </a:tr>
              <a:tr h="0">
                <a:tc>
                  <a:txBody>
                    <a:bodyPr/>
                    <a:lstStyle/>
                    <a:p>
                      <a:pPr lvl="0" indent="0" marL="0">
                        <a:buNone/>
                      </a:pPr>
                      <a:r>
                        <a:rPr/>
                        <a:t>5</a:t>
                      </a:r>
                    </a:p>
                  </a:txBody>
                </a:tc>
                <a:tc>
                  <a:txBody>
                    <a:bodyPr/>
                    <a:lstStyle/>
                    <a:p>
                      <a:pPr lvl="0" indent="0" marL="0">
                        <a:buNone/>
                      </a:pPr>
                      <a:r>
                        <a:rPr/>
                        <a:t>10</a:t>
                      </a:r>
                    </a:p>
                  </a:txBody>
                </a:tc>
                <a:tc>
                  <a:txBody>
                    <a:bodyPr/>
                    <a:lstStyle/>
                    <a:p>
                      <a:pPr lvl="0" indent="0" marL="0">
                        <a:buNone/>
                      </a:pPr>
                      <a:r>
                        <a:rPr/>
                        <a:t>209</a:t>
                      </a:r>
                    </a:p>
                  </a:txBody>
                </a:tc>
                <a:tc>
                  <a:txBody>
                    <a:bodyPr/>
                    <a:lstStyle/>
                    <a:p>
                      <a:pPr lvl="0" indent="0" marL="0">
                        <a:buNone/>
                      </a:pPr>
                      <a:r>
                        <a:rPr/>
                        <a:t>47,8 %</a:t>
                      </a:r>
                    </a:p>
                  </a:txBody>
                </a:tc>
              </a:tr>
              <a:tr h="0">
                <a:tc>
                  <a:txBody>
                    <a:bodyPr/>
                    <a:lstStyle/>
                    <a:p>
                      <a:pPr lvl="0" indent="0" marL="0">
                        <a:buNone/>
                      </a:pPr>
                      <a:r>
                        <a:rPr/>
                        <a:t>6</a:t>
                      </a:r>
                    </a:p>
                  </a:txBody>
                </a:tc>
                <a:tc>
                  <a:txBody>
                    <a:bodyPr/>
                    <a:lstStyle/>
                    <a:p>
                      <a:pPr lvl="0" indent="0" marL="0">
                        <a:buNone/>
                      </a:pPr>
                      <a:r>
                        <a:rPr/>
                        <a:t>11</a:t>
                      </a:r>
                    </a:p>
                  </a:txBody>
                </a:tc>
                <a:tc>
                  <a:txBody>
                    <a:bodyPr/>
                    <a:lstStyle/>
                    <a:p>
                      <a:pPr lvl="0" indent="0" marL="0">
                        <a:buNone/>
                      </a:pPr>
                      <a:r>
                        <a:rPr/>
                        <a:t>132</a:t>
                      </a:r>
                    </a:p>
                  </a:txBody>
                </a:tc>
                <a:tc>
                  <a:txBody>
                    <a:bodyPr/>
                    <a:lstStyle/>
                    <a:p>
                      <a:pPr lvl="0" indent="0" marL="0">
                        <a:buNone/>
                      </a:pPr>
                      <a:r>
                        <a:rPr b="1"/>
                        <a:t>50,8 %</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Il se compose avec l’année d’études</a:t>
            </a:r>
          </a:p>
        </p:txBody>
      </p:sp>
      <p:sp>
        <p:nvSpPr>
          <p:cNvPr id="3" name="Content Placeholder 2"/>
          <p:cNvSpPr>
            <a:spLocks noGrp="1"/>
          </p:cNvSpPr>
          <p:nvPr>
            <p:ph idx="1"/>
          </p:nvPr>
        </p:nvSpPr>
        <p:spPr/>
        <p:txBody>
          <a:bodyPr/>
          <a:lstStyle/>
          <a:p>
            <a:pPr lvl="0"/>
            <a:r>
              <a:rPr/>
              <a:t>Le retard d’âge triple entre la première et la sixième année — Deux mécanismes produisent cette forme et ce ne sont pas…</a:t>
            </a:r>
          </a:p>
          <a:p>
            <a:pPr lvl="0"/>
            <a:r>
              <a:rPr/>
              <a:t>L’entrée tardive — place un enfant au-dessus de l’âge dès la première année et l’y maintient</a:t>
            </a:r>
          </a:p>
          <a:p>
            <a:pPr lvl="0"/>
            <a:r>
              <a:rPr/>
              <a:t>Le redoublement — crée le retard d’âge </a:t>
            </a:r>
            <a:r>
              <a:rPr i="1"/>
              <a:t>pendant</a:t>
            </a:r>
            <a:r>
              <a:rPr/>
              <a:t> la scolarité</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Il se compose avec l’année d’études — En Python</a:t>
            </a:r>
          </a:p>
        </p:txBody>
      </p:sp>
      <p:sp>
        <p:nvSpPr>
          <p:cNvPr id="3" name="Content Placeholder 2"/>
          <p:cNvSpPr>
            <a:spLocks noGrp="1"/>
          </p:cNvSpPr>
          <p:nvPr>
            <p:ph idx="1"/>
          </p:nvPr>
        </p:nvSpPr>
        <p:spPr/>
        <p:txBody>
          <a:bodyPr/>
          <a:lstStyle/>
          <a:p>
            <a:pPr lvl="0" indent="0">
              <a:buNone/>
            </a:pPr>
            <a:r>
              <a:rPr>
                <a:latin typeface="Courier"/>
              </a:rPr>
              <a:t>previous </a:t>
            </a:r>
            <a:r>
              <a:rPr>
                <a:solidFill>
                  <a:srgbClr val="666666"/>
                </a:solidFill>
                <a:latin typeface="Courier"/>
              </a:rPr>
              <a:t>=</a:t>
            </a:r>
            <a:r>
              <a:rPr>
                <a:latin typeface="Courier"/>
              </a:rPr>
              <a:t> clean[clean[</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2023</a:t>
            </a:r>
            <a:r>
              <a:rPr>
                <a:latin typeface="Courier"/>
              </a:rPr>
              <a:t>].set_index(</a:t>
            </a:r>
            <a:r>
              <a:rPr>
                <a:solidFill>
                  <a:srgbClr val="4070A0"/>
                </a:solidFill>
                <a:latin typeface="Courier"/>
              </a:rPr>
              <a:t>"student_id"</a:t>
            </a:r>
            <a:r>
              <a:rPr>
                <a:latin typeface="Courier"/>
              </a:rPr>
              <a:t>)</a:t>
            </a:r>
            <a:br/>
            <a:r>
              <a:rPr>
                <a:latin typeface="Courier"/>
              </a:rPr>
              <a:t>current </a:t>
            </a:r>
            <a:r>
              <a:rPr>
                <a:solidFill>
                  <a:srgbClr val="666666"/>
                </a:solidFill>
                <a:latin typeface="Courier"/>
              </a:rPr>
              <a:t>=</a:t>
            </a:r>
            <a:r>
              <a:rPr>
                <a:latin typeface="Courier"/>
              </a:rPr>
              <a:t> clean[clean[</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].copy()</a:t>
            </a:r>
            <a:br/>
            <a:r>
              <a:rPr>
                <a:latin typeface="Courier"/>
              </a:rPr>
              <a:t>current[</a:t>
            </a:r>
            <a:r>
              <a:rPr>
                <a:solidFill>
                  <a:srgbClr val="4070A0"/>
                </a:solidFill>
                <a:latin typeface="Courier"/>
              </a:rPr>
              <a:t>"last_year"</a:t>
            </a:r>
            <a:r>
              <a:rPr>
                <a:latin typeface="Courier"/>
              </a:rPr>
              <a:t>] </a:t>
            </a:r>
            <a:r>
              <a:rPr>
                <a:solidFill>
                  <a:srgbClr val="666666"/>
                </a:solidFill>
                <a:latin typeface="Courier"/>
              </a:rPr>
              <a:t>=</a:t>
            </a:r>
            <a:r>
              <a:rPr>
                <a:latin typeface="Courier"/>
              </a:rPr>
              <a:t> current[</a:t>
            </a:r>
            <a:r>
              <a:rPr>
                <a:solidFill>
                  <a:srgbClr val="4070A0"/>
                </a:solidFill>
                <a:latin typeface="Courier"/>
              </a:rPr>
              <a:t>"student_id"</a:t>
            </a:r>
            <a:r>
              <a:rPr>
                <a:latin typeface="Courier"/>
              </a:rPr>
              <a:t>].</a:t>
            </a:r>
            <a:r>
              <a:rPr>
                <a:solidFill>
                  <a:srgbClr val="008000"/>
                </a:solidFill>
                <a:latin typeface="Courier"/>
              </a:rPr>
              <a:t>map</a:t>
            </a:r>
            <a:r>
              <a:rPr>
                <a:latin typeface="Courier"/>
              </a:rPr>
              <a:t>(previous[</a:t>
            </a:r>
            <a:r>
              <a:rPr>
                <a:solidFill>
                  <a:srgbClr val="4070A0"/>
                </a:solidFill>
                <a:latin typeface="Courier"/>
              </a:rPr>
              <a:t>"end_of_year_status"</a:t>
            </a:r>
            <a:r>
              <a:rPr>
                <a:latin typeface="Courier"/>
              </a:rPr>
              <a:t>])</a:t>
            </a:r>
            <a:br/>
            <a:br/>
            <a:r>
              <a:rPr>
                <a:solidFill>
                  <a:srgbClr val="008000"/>
                </a:solidFill>
                <a:latin typeface="Courier"/>
              </a:rPr>
              <a:t>print</a:t>
            </a:r>
            <a:r>
              <a:rPr>
                <a:latin typeface="Courier"/>
              </a:rPr>
              <a:t>(current.groupby(</a:t>
            </a:r>
            <a:r>
              <a:rPr>
                <a:solidFill>
                  <a:srgbClr val="4070A0"/>
                </a:solidFill>
                <a:latin typeface="Courier"/>
              </a:rPr>
              <a:t>"last_year"</a:t>
            </a:r>
            <a:r>
              <a:rPr>
                <a:latin typeface="Courier"/>
              </a:rPr>
              <a:t>)[</a:t>
            </a:r>
            <a:r>
              <a:rPr>
                <a:solidFill>
                  <a:srgbClr val="4070A0"/>
                </a:solidFill>
                <a:latin typeface="Courier"/>
              </a:rPr>
              <a:t>"over_age"</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Il se compose avec l’année d’études — En R</a:t>
            </a:r>
          </a:p>
        </p:txBody>
      </p:sp>
      <p:sp>
        <p:nvSpPr>
          <p:cNvPr id="3" name="Content Placeholder 2"/>
          <p:cNvSpPr>
            <a:spLocks noGrp="1"/>
          </p:cNvSpPr>
          <p:nvPr>
            <p:ph idx="1"/>
          </p:nvPr>
        </p:nvSpPr>
        <p:spPr/>
        <p:txBody>
          <a:bodyPr/>
          <a:lstStyle/>
          <a:p>
            <a:pPr lvl="0" indent="0">
              <a:buNone/>
            </a:pPr>
            <a:r>
              <a:rPr>
                <a:latin typeface="Courier"/>
              </a:rPr>
              <a:t>enrolment </a:t>
            </a:r>
            <a:r>
              <a:rPr>
                <a:solidFill>
                  <a:srgbClr val="4070A0"/>
                </a:solidFill>
                <a:latin typeface="Courier"/>
              </a:rPr>
              <a:t>|&gt;</a:t>
            </a:r>
            <a:br/>
            <a:r>
              <a:rPr>
                <a:latin typeface="Courier"/>
              </a:rPr>
              <a:t>  </a:t>
            </a:r>
            <a:r>
              <a:rPr>
                <a:solidFill>
                  <a:srgbClr val="06287E"/>
                </a:solidFill>
                <a:latin typeface="Courier"/>
              </a:rPr>
              <a:t>filter</a:t>
            </a:r>
            <a:r>
              <a:rPr>
                <a:latin typeface="Courier"/>
              </a:rPr>
              <a:t>(age_years </a:t>
            </a:r>
            <a:r>
              <a:rPr>
                <a:solidFill>
                  <a:srgbClr val="4070A0"/>
                </a:solidFill>
                <a:latin typeface="Courier"/>
              </a:rPr>
              <a:t>&lt;=</a:t>
            </a:r>
            <a:r>
              <a:rPr>
                <a:latin typeface="Courier"/>
              </a:rPr>
              <a:t> </a:t>
            </a:r>
            <a:r>
              <a:rPr>
                <a:solidFill>
                  <a:srgbClr val="40A070"/>
                </a:solidFill>
                <a:latin typeface="Courier"/>
              </a:rPr>
              <a:t>20</a:t>
            </a:r>
            <a:r>
              <a:rPr>
                <a:latin typeface="Courier"/>
              </a:rPr>
              <a:t>) </a:t>
            </a:r>
            <a:r>
              <a:rPr>
                <a:solidFill>
                  <a:srgbClr val="4070A0"/>
                </a:solidFill>
                <a:latin typeface="Courier"/>
              </a:rPr>
              <a:t>|&gt;</a:t>
            </a:r>
            <a:br/>
            <a:r>
              <a:rPr>
                <a:latin typeface="Courier"/>
              </a:rPr>
              <a:t>  </a:t>
            </a:r>
            <a:r>
              <a:rPr>
                <a:solidFill>
                  <a:srgbClr val="06287E"/>
                </a:solidFill>
                <a:latin typeface="Courier"/>
              </a:rPr>
              <a:t>select</a:t>
            </a:r>
            <a:r>
              <a:rPr>
                <a:latin typeface="Courier"/>
              </a:rPr>
              <a:t>(student_id, school_year, grade, age_years, end_of_year_status)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school_year,</a:t>
            </a:r>
            <a:br/>
            <a:r>
              <a:rPr>
                <a:latin typeface="Courier"/>
              </a:rPr>
              <a:t>                     </a:t>
            </a:r>
            <a:r>
              <a:rPr>
                <a:solidFill>
                  <a:srgbClr val="7D9029"/>
                </a:solidFill>
                <a:latin typeface="Courier"/>
              </a:rPr>
              <a:t>values_from =</a:t>
            </a:r>
            <a:r>
              <a:rPr>
                <a:latin typeface="Courier"/>
              </a:rPr>
              <a:t> </a:t>
            </a:r>
            <a:r>
              <a:rPr>
                <a:solidFill>
                  <a:srgbClr val="06287E"/>
                </a:solidFill>
                <a:latin typeface="Courier"/>
              </a:rPr>
              <a:t>c</a:t>
            </a:r>
            <a:r>
              <a:rPr>
                <a:latin typeface="Courier"/>
              </a:rPr>
              <a:t>(grade, age_years, end_of_year_status))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Il se compose avec l’année d’études</a:t>
            </a:r>
          </a:p>
        </p:txBody>
      </p:sp>
      <p:sp>
        <p:nvSpPr>
          <p:cNvPr id="3" name="Content Placeholder 2"/>
          <p:cNvSpPr>
            <a:spLocks noGrp="1"/>
          </p:cNvSpPr>
          <p:nvPr>
            <p:ph idx="1"/>
          </p:nvPr>
        </p:nvSpPr>
        <p:spPr/>
        <p:txBody>
          <a:bodyPr/>
          <a:lstStyle/>
          <a:p>
            <a:pPr lvl="0"/>
            <a:r>
              <a:rPr/>
              <a:t>94,5 % des élèves ayant redoublé en 2023 sont en retard d’âge en 2024, contre 30,6 % de ceux qui ont été promus — Le…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cela compte : le lien avec l’abandon — En Python</a:t>
            </a:r>
          </a:p>
        </p:txBody>
      </p:sp>
      <p:sp>
        <p:nvSpPr>
          <p:cNvPr id="3" name="Content Placeholder 2"/>
          <p:cNvSpPr>
            <a:spLocks noGrp="1"/>
          </p:cNvSpPr>
          <p:nvPr>
            <p:ph idx="1"/>
          </p:nvPr>
        </p:nvSpPr>
        <p:spPr/>
        <p:txBody>
          <a:bodyPr/>
          <a:lstStyle/>
          <a:p>
            <a:pPr lvl="0" indent="0">
              <a:buNone/>
            </a:pPr>
            <a:r>
              <a:rPr>
                <a:latin typeface="Courier"/>
              </a:rPr>
              <a:t>year23 </a:t>
            </a:r>
            <a:r>
              <a:rPr>
                <a:solidFill>
                  <a:srgbClr val="666666"/>
                </a:solidFill>
                <a:latin typeface="Courier"/>
              </a:rPr>
              <a:t>=</a:t>
            </a:r>
            <a:r>
              <a:rPr>
                <a:latin typeface="Courier"/>
              </a:rPr>
              <a:t> clean[clean[</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2023</a:t>
            </a:r>
            <a:r>
              <a:rPr>
                <a:latin typeface="Courier"/>
              </a:rPr>
              <a:t>]</a:t>
            </a:r>
            <a:br/>
            <a:r>
              <a:rPr>
                <a:latin typeface="Courier"/>
              </a:rPr>
              <a:t>dropout </a:t>
            </a:r>
            <a:r>
              <a:rPr>
                <a:solidFill>
                  <a:srgbClr val="666666"/>
                </a:solidFill>
                <a:latin typeface="Courier"/>
              </a:rPr>
              <a:t>=</a:t>
            </a:r>
            <a:r>
              <a:rPr>
                <a:latin typeface="Courier"/>
              </a:rPr>
              <a:t> year23.groupby(</a:t>
            </a:r>
            <a:r>
              <a:rPr>
                <a:solidFill>
                  <a:srgbClr val="4070A0"/>
                </a:solidFill>
                <a:latin typeface="Courier"/>
              </a:rPr>
              <a:t>"over_age"</a:t>
            </a:r>
            <a:r>
              <a:rPr>
                <a:latin typeface="Courier"/>
              </a:rPr>
              <a:t>)[</a:t>
            </a:r>
            <a:r>
              <a:rPr>
                <a:solidFill>
                  <a:srgbClr val="4070A0"/>
                </a:solidFill>
                <a:latin typeface="Courier"/>
              </a:rPr>
              <a:t>"end_of_year_status"</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"dropped-out"</a:t>
            </a:r>
            <a:r>
              <a:rPr>
                <a:latin typeface="Courier"/>
              </a:rPr>
              <a:t>).mean()</a:t>
            </a:r>
            <a:br/>
            <a:r>
              <a:rPr>
                <a:latin typeface="Courier"/>
              </a:rPr>
              <a:t>)</a:t>
            </a:r>
            <a:br/>
            <a:r>
              <a:rPr>
                <a:latin typeface="Courier"/>
              </a:rPr>
              <a:t>counts </a:t>
            </a:r>
            <a:r>
              <a:rPr>
                <a:solidFill>
                  <a:srgbClr val="666666"/>
                </a:solidFill>
                <a:latin typeface="Courier"/>
              </a:rPr>
              <a:t>=</a:t>
            </a:r>
            <a:r>
              <a:rPr>
                <a:latin typeface="Courier"/>
              </a:rPr>
              <a:t> year23.groupby(</a:t>
            </a:r>
            <a:r>
              <a:rPr>
                <a:solidFill>
                  <a:srgbClr val="4070A0"/>
                </a:solidFill>
                <a:latin typeface="Courier"/>
              </a:rPr>
              <a:t>"over_age"</a:t>
            </a:r>
            <a:r>
              <a:rPr>
                <a:latin typeface="Courier"/>
              </a:rPr>
              <a:t>).size()</a:t>
            </a:r>
            <a:br/>
            <a:r>
              <a:rPr>
                <a:solidFill>
                  <a:srgbClr val="008000"/>
                </a:solidFill>
                <a:latin typeface="Courier"/>
              </a:rPr>
              <a:t>print</a:t>
            </a:r>
            <a:r>
              <a:rPr>
                <a:latin typeface="Courier"/>
              </a:rPr>
              <a:t>(pd.DataFrame({</a:t>
            </a:r>
            <a:r>
              <a:rPr>
                <a:solidFill>
                  <a:srgbClr val="4070A0"/>
                </a:solidFill>
                <a:latin typeface="Courier"/>
              </a:rPr>
              <a:t>"dropout"</a:t>
            </a:r>
            <a:r>
              <a:rPr>
                <a:latin typeface="Courier"/>
              </a:rPr>
              <a:t>: (dropout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 </a:t>
            </a:r>
            <a:r>
              <a:rPr>
                <a:solidFill>
                  <a:srgbClr val="4070A0"/>
                </a:solidFill>
                <a:latin typeface="Courier"/>
              </a:rPr>
              <a:t>"n"</a:t>
            </a:r>
            <a:r>
              <a:rPr>
                <a:latin typeface="Courier"/>
              </a:rPr>
              <a:t>: counts}))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cela compte : le lien avec l’abandon — En R</a:t>
            </a:r>
          </a:p>
        </p:txBody>
      </p:sp>
      <p:sp>
        <p:nvSpPr>
          <p:cNvPr id="3" name="Content Placeholder 2"/>
          <p:cNvSpPr>
            <a:spLocks noGrp="1"/>
          </p:cNvSpPr>
          <p:nvPr>
            <p:ph idx="1"/>
          </p:nvPr>
        </p:nvSpPr>
        <p:spPr/>
        <p:txBody>
          <a:bodyPr/>
          <a:lstStyle/>
          <a:p>
            <a:pPr lvl="0" indent="0">
              <a:buNone/>
            </a:pPr>
            <a:r>
              <a:rPr>
                <a:latin typeface="Courier"/>
              </a:rPr>
              <a:t>enrolment </a:t>
            </a:r>
            <a:r>
              <a:rPr>
                <a:solidFill>
                  <a:srgbClr val="4070A0"/>
                </a:solidFill>
                <a:latin typeface="Courier"/>
              </a:rPr>
              <a:t>|&gt;</a:t>
            </a:r>
            <a:r>
              <a:rPr>
                <a:latin typeface="Courier"/>
              </a:rPr>
              <a:t> </a:t>
            </a:r>
            <a:r>
              <a:rPr>
                <a:solidFill>
                  <a:srgbClr val="06287E"/>
                </a:solidFill>
                <a:latin typeface="Courier"/>
              </a:rPr>
              <a:t>filter</a:t>
            </a:r>
            <a:r>
              <a:rPr>
                <a:latin typeface="Courier"/>
              </a:rPr>
              <a:t>(school_year </a:t>
            </a:r>
            <a:r>
              <a:rPr>
                <a:solidFill>
                  <a:srgbClr val="4070A0"/>
                </a:solidFill>
                <a:latin typeface="Courier"/>
              </a:rPr>
              <a:t>==</a:t>
            </a:r>
            <a:r>
              <a:rPr>
                <a:latin typeface="Courier"/>
              </a:rPr>
              <a:t> </a:t>
            </a:r>
            <a:r>
              <a:rPr>
                <a:solidFill>
                  <a:srgbClr val="40A070"/>
                </a:solidFill>
                <a:latin typeface="Courier"/>
              </a:rPr>
              <a:t>2023</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dropout =</a:t>
            </a:r>
            <a:r>
              <a:rPr>
                <a:latin typeface="Courier"/>
              </a:rPr>
              <a:t> </a:t>
            </a:r>
            <a:r>
              <a:rPr>
                <a:solidFill>
                  <a:srgbClr val="06287E"/>
                </a:solidFill>
                <a:latin typeface="Courier"/>
              </a:rPr>
              <a:t>mean</a:t>
            </a:r>
            <a:r>
              <a:rPr>
                <a:latin typeface="Courier"/>
              </a:rPr>
              <a:t>(end_of_year_status </a:t>
            </a:r>
            <a:r>
              <a:rPr>
                <a:solidFill>
                  <a:srgbClr val="4070A0"/>
                </a:solidFill>
                <a:latin typeface="Courier"/>
              </a:rPr>
              <a:t>==</a:t>
            </a:r>
            <a:r>
              <a:rPr>
                <a:latin typeface="Courier"/>
              </a:rPr>
              <a:t> </a:t>
            </a:r>
            <a:r>
              <a:rPr>
                <a:solidFill>
                  <a:srgbClr val="4070A0"/>
                </a:solidFill>
                <a:latin typeface="Courier"/>
              </a:rPr>
              <a:t>"dropped-out"</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over_age)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cela compte : le lien avec l’abandon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Élèves</a:t>
                      </a:r>
                    </a:p>
                  </a:txBody>
                  <a:tcPr/>
                </a:tc>
                <a:tc>
                  <a:txBody>
                    <a:bodyPr/>
                    <a:lstStyle/>
                    <a:p>
                      <a:pPr lvl="0" indent="0" marL="0">
                        <a:buNone/>
                      </a:pPr>
                      <a:r>
                        <a:rPr/>
                        <a:t>Ont abandonné</a:t>
                      </a:r>
                    </a:p>
                  </a:txBody>
                  <a:tcPr/>
                </a:tc>
              </a:tr>
              <a:tr h="0">
                <a:tc>
                  <a:txBody>
                    <a:bodyPr/>
                    <a:lstStyle/>
                    <a:p>
                      <a:pPr lvl="0" indent="0" marL="0">
                        <a:buNone/>
                      </a:pPr>
                      <a:r>
                        <a:rPr b="1"/>
                        <a:t>En retard d’âge</a:t>
                      </a:r>
                    </a:p>
                  </a:txBody>
                </a:tc>
                <a:tc>
                  <a:txBody>
                    <a:bodyPr/>
                    <a:lstStyle/>
                    <a:p>
                      <a:pPr lvl="0" indent="0" marL="0">
                        <a:buNone/>
                      </a:pPr>
                      <a:r>
                        <a:rPr/>
                        <a:t>478</a:t>
                      </a:r>
                    </a:p>
                  </a:txBody>
                </a:tc>
                <a:tc>
                  <a:txBody>
                    <a:bodyPr/>
                    <a:lstStyle/>
                    <a:p>
                      <a:pPr lvl="0" indent="0" marL="0">
                        <a:buNone/>
                      </a:pPr>
                      <a:r>
                        <a:rPr b="1"/>
                        <a:t>19,5 %</a:t>
                      </a:r>
                    </a:p>
                  </a:txBody>
                </a:tc>
              </a:tr>
              <a:tr h="0">
                <a:tc>
                  <a:txBody>
                    <a:bodyPr/>
                    <a:lstStyle/>
                    <a:p>
                      <a:pPr lvl="0" indent="0" marL="0">
                        <a:buNone/>
                      </a:pPr>
                      <a:r>
                        <a:rPr/>
                        <a:t>À l’âge attendu</a:t>
                      </a:r>
                    </a:p>
                  </a:txBody>
                </a:tc>
                <a:tc>
                  <a:txBody>
                    <a:bodyPr/>
                    <a:lstStyle/>
                    <a:p>
                      <a:pPr lvl="0" indent="0" marL="0">
                        <a:buNone/>
                      </a:pPr>
                      <a:r>
                        <a:rPr/>
                        <a:t>814</a:t>
                      </a:r>
                    </a:p>
                  </a:txBody>
                </a:tc>
                <a:tc>
                  <a:txBody>
                    <a:bodyPr/>
                    <a:lstStyle/>
                    <a:p>
                      <a:pPr lvl="0" indent="0" marL="0">
                        <a:buNone/>
                      </a:pPr>
                      <a:r>
                        <a:rPr/>
                        <a:t>4,8 %</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cela compte : le lien avec l’abandon</a:t>
            </a:r>
          </a:p>
        </p:txBody>
      </p:sp>
      <p:sp>
        <p:nvSpPr>
          <p:cNvPr id="3" name="Content Placeholder 2"/>
          <p:cNvSpPr>
            <a:spLocks noGrp="1"/>
          </p:cNvSpPr>
          <p:nvPr>
            <p:ph idx="1"/>
          </p:nvPr>
        </p:nvSpPr>
        <p:spPr/>
        <p:txBody>
          <a:bodyPr/>
          <a:lstStyle/>
          <a:p>
            <a:pPr lvl="0"/>
            <a:r>
              <a:rPr/>
              <a:t>Être en retard quadruple le risque de partir — et c’est ce qui boucle la chaîne : un enfant redouble, prend du retard…</a:t>
            </a:r>
          </a:p>
          <a:p>
            <a:pPr lvl="0"/>
            <a:r>
              <a:rPr/>
              <a:t>Le redoublement n’est donc pas une intervention neutre — Il est présenté comme une seconde chance et il augmente de…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désagrégation qui ne donne rien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4070A0"/>
                </a:solidFill>
                <a:latin typeface="Courier"/>
              </a:rPr>
              <a:t>"sex"</a:t>
            </a:r>
            <a:r>
              <a:rPr>
                <a:latin typeface="Courier"/>
              </a:rPr>
              <a:t>, </a:t>
            </a:r>
            <a:r>
              <a:rPr>
                <a:solidFill>
                  <a:srgbClr val="4070A0"/>
                </a:solidFill>
                <a:latin typeface="Courier"/>
              </a:rPr>
              <a:t>"disability_reported"</a:t>
            </a:r>
            <a:r>
              <a:rPr>
                <a:latin typeface="Courier"/>
              </a:rPr>
              <a:t>, </a:t>
            </a:r>
            <a:r>
              <a:rPr>
                <a:solidFill>
                  <a:srgbClr val="4070A0"/>
                </a:solidFill>
                <a:latin typeface="Courier"/>
              </a:rPr>
              <a:t>"displacement_status"</a:t>
            </a:r>
            <a:r>
              <a:rPr>
                <a:latin typeface="Courier"/>
              </a:rPr>
              <a:t>):</a:t>
            </a:r>
            <a:br/>
            <a:r>
              <a:rPr>
                <a:latin typeface="Courier"/>
              </a:rPr>
              <a:t>    </a:t>
            </a:r>
            <a:r>
              <a:rPr>
                <a:solidFill>
                  <a:srgbClr val="008000"/>
                </a:solidFill>
                <a:latin typeface="Courier"/>
              </a:rPr>
              <a:t>print</a:t>
            </a:r>
            <a:r>
              <a:rPr>
                <a:latin typeface="Courier"/>
              </a:rPr>
              <a:t>(primary.groupby(column, dropna</a:t>
            </a:r>
            <a:r>
              <a:rPr>
                <a:solidFill>
                  <a:srgbClr val="666666"/>
                </a:solidFill>
                <a:latin typeface="Courier"/>
              </a:rPr>
              <a:t>=</a:t>
            </a:r>
            <a:r>
              <a:rPr>
                <a:solidFill>
                  <a:srgbClr val="19177C"/>
                </a:solidFill>
                <a:latin typeface="Courier"/>
              </a:rPr>
              <a:t>False</a:t>
            </a:r>
            <a:r>
              <a:rPr>
                <a:latin typeface="Courier"/>
              </a:rPr>
              <a:t>)[</a:t>
            </a:r>
            <a:r>
              <a:rPr>
                <a:solidFill>
                  <a:srgbClr val="4070A0"/>
                </a:solidFill>
                <a:latin typeface="Courier"/>
              </a:rPr>
              <a:t>"over_age"</a:t>
            </a:r>
            <a:r>
              <a:rPr>
                <a:latin typeface="Courier"/>
              </a:rPr>
              <a:t>].agg(</a:t>
            </a:r>
            <a:br/>
            <a:r>
              <a:rPr>
                <a:latin typeface="Courier"/>
              </a:rPr>
              <a:t>        [</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 </a:t>
            </a:r>
            <a:r>
              <a:rPr>
                <a:solidFill>
                  <a:srgbClr val="4070A0"/>
                </a:solidFill>
                <a:latin typeface="Courier"/>
              </a:rPr>
              <a:t>"\n"</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désagrégation qui ne donne rien — En R</a:t>
            </a:r>
          </a:p>
        </p:txBody>
      </p:sp>
      <p:sp>
        <p:nvSpPr>
          <p:cNvPr id="3" name="Content Placeholder 2"/>
          <p:cNvSpPr>
            <a:spLocks noGrp="1"/>
          </p:cNvSpPr>
          <p:nvPr>
            <p:ph idx="1"/>
          </p:nvPr>
        </p:nvSpPr>
        <p:spPr/>
        <p:txBody>
          <a:bodyPr/>
          <a:lstStyle/>
          <a:p>
            <a:pPr lvl="0" indent="0">
              <a:buNone/>
            </a:pPr>
            <a:r>
              <a:rPr>
                <a:latin typeface="Courier"/>
              </a:rPr>
              <a:t>primary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over_age =</a:t>
            </a:r>
            <a:r>
              <a:rPr>
                <a:latin typeface="Courier"/>
              </a:rPr>
              <a:t> </a:t>
            </a:r>
            <a:r>
              <a:rPr>
                <a:solidFill>
                  <a:srgbClr val="06287E"/>
                </a:solidFill>
                <a:latin typeface="Courier"/>
              </a:rPr>
              <a:t>mean</a:t>
            </a:r>
            <a:r>
              <a:rPr>
                <a:latin typeface="Courier"/>
              </a:rPr>
              <a:t>(over_age),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sex)</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désagrégation qui ne donne rien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Ventilation</a:t>
                      </a:r>
                    </a:p>
                  </a:txBody>
                  <a:tcPr/>
                </a:tc>
                <a:tc>
                  <a:txBody>
                    <a:bodyPr/>
                    <a:lstStyle/>
                    <a:p>
                      <a:pPr lvl="0" indent="0" marL="0">
                        <a:buNone/>
                      </a:pPr>
                      <a:r>
                        <a:rPr/>
                        <a:t>En retard d’âge</a:t>
                      </a:r>
                    </a:p>
                  </a:txBody>
                  <a:tcPr/>
                </a:tc>
                <a:tc>
                  <a:txBody>
                    <a:bodyPr/>
                    <a:lstStyle/>
                    <a:p>
                      <a:pPr lvl="0" indent="0" marL="0">
                        <a:buNone/>
                      </a:pPr>
                      <a:r>
                        <a:rPr/>
                        <a:t>n</a:t>
                      </a:r>
                    </a:p>
                  </a:txBody>
                  <a:tcPr/>
                </a:tc>
              </a:tr>
              <a:tr h="0">
                <a:tc>
                  <a:txBody>
                    <a:bodyPr/>
                    <a:lstStyle/>
                    <a:p>
                      <a:pPr lvl="0" indent="0" marL="0">
                        <a:buNone/>
                      </a:pPr>
                      <a:r>
                        <a:rPr/>
                        <a:t>Garçons</a:t>
                      </a:r>
                    </a:p>
                  </a:txBody>
                </a:tc>
                <a:tc>
                  <a:txBody>
                    <a:bodyPr/>
                    <a:lstStyle/>
                    <a:p>
                      <a:pPr lvl="0" indent="0" marL="0">
                        <a:buNone/>
                      </a:pPr>
                      <a:r>
                        <a:rPr/>
                        <a:t>39,2 %</a:t>
                      </a:r>
                    </a:p>
                  </a:txBody>
                </a:tc>
                <a:tc>
                  <a:txBody>
                    <a:bodyPr/>
                    <a:lstStyle/>
                    <a:p>
                      <a:pPr lvl="0" indent="0" marL="0">
                        <a:buNone/>
                      </a:pPr>
                      <a:r>
                        <a:rPr/>
                        <a:t>510</a:t>
                      </a:r>
                    </a:p>
                  </a:txBody>
                </a:tc>
              </a:tr>
              <a:tr h="0">
                <a:tc>
                  <a:txBody>
                    <a:bodyPr/>
                    <a:lstStyle/>
                    <a:p>
                      <a:pPr lvl="0" indent="0" marL="0">
                        <a:buNone/>
                      </a:pPr>
                      <a:r>
                        <a:rPr/>
                        <a:t>Filles</a:t>
                      </a:r>
                    </a:p>
                  </a:txBody>
                </a:tc>
                <a:tc>
                  <a:txBody>
                    <a:bodyPr/>
                    <a:lstStyle/>
                    <a:p>
                      <a:pPr lvl="0" indent="0" marL="0">
                        <a:buNone/>
                      </a:pPr>
                      <a:r>
                        <a:rPr/>
                        <a:t>33,8 %</a:t>
                      </a:r>
                    </a:p>
                  </a:txBody>
                </a:tc>
                <a:tc>
                  <a:txBody>
                    <a:bodyPr/>
                    <a:lstStyle/>
                    <a:p>
                      <a:pPr lvl="0" indent="0" marL="0">
                        <a:buNone/>
                      </a:pPr>
                      <a:r>
                        <a:rPr/>
                        <a:t>542</a:t>
                      </a:r>
                    </a:p>
                  </a:txBody>
                </a:tc>
              </a:tr>
              <a:tr h="0">
                <a:tc>
                  <a:txBody>
                    <a:bodyPr/>
                    <a:lstStyle/>
                    <a:p>
                      <a:pPr lvl="0" indent="0" marL="0">
                        <a:buNone/>
                      </a:pPr>
                      <a:r>
                        <a:rPr/>
                        <a:t>Handicap signalé</a:t>
                      </a:r>
                    </a:p>
                  </a:txBody>
                </a:tc>
                <a:tc>
                  <a:txBody>
                    <a:bodyPr/>
                    <a:lstStyle/>
                    <a:p>
                      <a:pPr lvl="0" indent="0" marL="0">
                        <a:buNone/>
                      </a:pPr>
                      <a:r>
                        <a:rPr/>
                        <a:t>33,7 %</a:t>
                      </a:r>
                    </a:p>
                  </a:txBody>
                </a:tc>
                <a:tc>
                  <a:txBody>
                    <a:bodyPr/>
                    <a:lstStyle/>
                    <a:p>
                      <a:pPr lvl="0" indent="0" marL="0">
                        <a:buNone/>
                      </a:pPr>
                      <a:r>
                        <a:rPr/>
                        <a:t>89</a:t>
                      </a:r>
                    </a:p>
                  </a:txBody>
                </a:tc>
              </a:tr>
              <a:tr h="0">
                <a:tc>
                  <a:txBody>
                    <a:bodyPr/>
                    <a:lstStyle/>
                    <a:p>
                      <a:pPr lvl="0" indent="0" marL="0">
                        <a:buNone/>
                      </a:pPr>
                      <a:r>
                        <a:rPr/>
                        <a:t>Sans handicap signalé</a:t>
                      </a:r>
                    </a:p>
                  </a:txBody>
                </a:tc>
                <a:tc>
                  <a:txBody>
                    <a:bodyPr/>
                    <a:lstStyle/>
                    <a:p>
                      <a:pPr lvl="0" indent="0" marL="0">
                        <a:buNone/>
                      </a:pPr>
                      <a:r>
                        <a:rPr/>
                        <a:t>36,7 %</a:t>
                      </a:r>
                    </a:p>
                  </a:txBody>
                </a:tc>
                <a:tc>
                  <a:txBody>
                    <a:bodyPr/>
                    <a:lstStyle/>
                    <a:p>
                      <a:pPr lvl="0" indent="0" marL="0">
                        <a:buNone/>
                      </a:pPr>
                      <a:r>
                        <a:rPr/>
                        <a:t>963</a:t>
                      </a:r>
                    </a:p>
                  </a:txBody>
                </a:tc>
              </a:tr>
            </a:tbl>
          </a:graphicData>
        </a:graphic>
      </p:graphicFrame>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désagrégation qui ne donne rien</a:t>
            </a:r>
          </a:p>
        </p:txBody>
      </p:sp>
      <p:sp>
        <p:nvSpPr>
          <p:cNvPr id="3" name="Content Placeholder 2"/>
          <p:cNvSpPr>
            <a:spLocks noGrp="1"/>
          </p:cNvSpPr>
          <p:nvPr>
            <p:ph idx="1"/>
          </p:nvPr>
        </p:nvSpPr>
        <p:spPr/>
        <p:txBody>
          <a:bodyPr/>
          <a:lstStyle/>
          <a:p>
            <a:pPr lvl="0"/>
            <a:r>
              <a:rPr/>
              <a:t>Cinq points entre garçons et filles, sur 510 et 542 élèves — C’est à la limite de ce que produit la variation…</a:t>
            </a:r>
          </a:p>
          <a:p>
            <a:pPr lvl="0"/>
            <a:r>
              <a:rPr/>
              <a:t>Le handicap montre trois points en sens inverse sur 89 élèves — ce qui est du bruit sur un dénominateur aussi petit</a:t>
            </a:r>
          </a:p>
          <a:p>
            <a:pPr lvl="0"/>
            <a:r>
              <a:rPr/>
              <a:t>Une désagrégation qui ne montre presque rien est un résultat — Le retard d’âge est ici un phénomène de système porté…</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 profil, non le chiffre principal — Exemple</a:t>
            </a:r>
          </a:p>
        </p:txBody>
      </p:sp>
      <p:sp>
        <p:nvSpPr>
          <p:cNvPr id="3" name="Content Placeholder 2"/>
          <p:cNvSpPr>
            <a:spLocks noGrp="1"/>
          </p:cNvSpPr>
          <p:nvPr>
            <p:ph idx="1"/>
          </p:nvPr>
        </p:nvSpPr>
        <p:spPr/>
        <p:txBody>
          <a:bodyPr/>
          <a:lstStyle/>
          <a:p>
            <a:pPr lvl="0" indent="0">
              <a:buNone/>
            </a:pPr>
            <a:r>
              <a:rPr>
                <a:latin typeface="Courier"/>
              </a:rPr>
              <a:t>Over-age enrolment, primary, 2024
  Overall                     36.4%   383 of 1,052 primary enrolees
  Grade 1                     17.0%   the late-entry floor
  Grade 6                     50.8%   after five years of repetition
  Repeated in 2023            94.5%   over-age in 2024, against 30.6% promoted
  Dropout, over-age           19.5%   against 4.8% in-age (2023 cohort)
  21 ages recorded in months at SCH04, corrected by division.
  Sex difference is 39.2% (boys) against 33.8% (girls); report with an
  interval or not at all.</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 profil, non le chiffre principal</a:t>
            </a:r>
          </a:p>
        </p:txBody>
      </p:sp>
      <p:sp>
        <p:nvSpPr>
          <p:cNvPr id="3" name="Content Placeholder 2"/>
          <p:cNvSpPr>
            <a:spLocks noGrp="1"/>
          </p:cNvSpPr>
          <p:nvPr>
            <p:ph idx="1"/>
          </p:nvPr>
        </p:nvSpPr>
        <p:spPr/>
        <p:txBody>
          <a:bodyPr/>
          <a:lstStyle/>
          <a:p>
            <a:pPr lvl="0"/>
            <a:r>
              <a:rPr/>
              <a:t>Le profil par année est le livrable — car 36,4 % au total pourrait signifier une entrée tardive uniforme ou un…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Tous les enfants de cette leçon sont inscrits.</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https://data-analysis.cassion.dev/fr/cours/education-programme-analysis/edu-02-the-over-age-student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retard, et de plus en plus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Le retard d’âge vaut 17,0 % en première année et 50,8 % en sixième. Il monte parce que le redoublement le crée — 94,5 % des enfants ayant redoublé en 2023 sont en retard d’âge en 2024 — et parce qu’être en retard quadruple le risque de partir.</vt:lpwstr>
  </property>
</Properties>
</file>