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notesMaster" Target="notesMasters/notesMaster1.xml" /><Relationship Id="rId30" Type="http://schemas.openxmlformats.org/officeDocument/2006/relationships/viewProps" Target="viewProps.xml" /><Relationship Id="rId2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2" Type="http://schemas.openxmlformats.org/officeDocument/2006/relationships/tableStyles" Target="tableStyles.xml" /><Relationship Id="rId31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Average daily attendance is 88.4%. The share of students attending at least 90% of their marked days is 62.1%. Both come from the same 70,245 rows, and the twenty-six points between them are the children a mean cannot see.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</a:t>
            </a:r>
            <a:r>
              <a:rPr>
                <a:latin typeface="Courier"/>
              </a:rPr>
              <a:t>present</a:t>
            </a:r>
            <a:r>
              <a:rPr/>
              <a:t> column has five values, not two. SCH09 recorded </a:t>
            </a:r>
            <a:r>
              <a:rPr>
                <a:latin typeface="Courier"/>
              </a:rPr>
              <a:t>Y</a:t>
            </a:r>
            <a:r>
              <a:rPr/>
              <a:t> and </a:t>
            </a:r>
            <a:r>
              <a:rPr>
                <a:latin typeface="Courier"/>
              </a:rPr>
              <a:t>N</a:t>
            </a:r>
            <a:r>
              <a:rPr/>
              <a:t> instead of </a:t>
            </a:r>
            <a:r>
              <a:rPr>
                <a:latin typeface="Courier"/>
              </a:rPr>
              <a:t>true</a:t>
            </a:r>
            <a:r>
              <a:rPr/>
              <a:t> and </a:t>
            </a:r>
            <a:r>
              <a:rPr>
                <a:latin typeface="Courier"/>
              </a:rPr>
              <a:t>false</a:t>
            </a:r>
            <a:r>
              <a:rPr/>
              <a:t> on 873 of its rows, and 271 days were never marked either way. A boolean cast turns those 873 real observations into missing values and silently thins one school out of the denominator.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Now the same file answers two different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88.4%. Every mark counts once, so a student present 60 days out of 60 and one present 30 out of 60 contribute in proportion to how often they were marked. This is the number a ministry reports and a system-level indicator should be. It answers </a:t>
            </a:r>
            <a:r>
              <a:rPr i="1"/>
              <a:t>how full is the classroom on an average day</a:t>
            </a:r>
            <a:r>
              <a:rPr/>
              <a:t>, which is the right question for staffing, feeding and textbook planning.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62.1% at the 90% threshold, against an average daily attendance of 88.4%. The two numbers are twenty-six points apart and neither is wrong. A mean over marks describes the system; a proportion over students describes children. A school where every child misses one day in eight and a school where seven children in eight attend perfectly while one never comes have the same average daily attendance and completely different problems.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 both, and lead with the one that matches the decision.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That last row is the one to internalise. An intervention that brings the worst attenders from 40% to 60% moves average daily attendance barely at all and moves the proportion above 90% not at all — and would be recorded as a failure by either number alone.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90% threshold is a convention, not a standard, and it does most of the work in that 62.1%. Move it to 85% and the figure becomes 78.9%.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At 95% it is 39.8% and at 75% it is 90.5%. Publish the threshold beside the number, every time. Two reports quoting “the proportion of students regularly attending” at different thresholds produce incomparable figures that both look official — the same failure as the two Food Consumption Score threshold sets, in a different sector.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by_student</a:t>
            </a:r>
            <a:r>
              <a:rPr/>
              <a:t> above was filtered to students with at least twenty marked days. That is a choice and it has to be declared. Without it, a student who enrolled in the last week of term and attended three days out of three appears as a 100% attender, and a student marked twice appears in the tail. With it, you have excluded exactly the late-arriving and early-leaving students, who are the ones an attendance programme most wants to see.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Here the two are nearly identical, so the choice does not move the answer. In a register covering a full year it would move it a great deal, and the habit of declaring it is what makes the figure portable.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Both numbers in this lesson divide by days that were marked. The next lesson is about the days that are not in the file at all — fifteen of them, at two schools, which turn a strike into a dropout emergency if you let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education-programme-analysis/edu-03-two-attendance-numbers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88% attendance, 62% of students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Average daily attendance is 88.4%. The share of students attending at least 90% of their marked days is 62.1%. Both come from the same 70,245 rows, and the twenty-six points between them are the children a mean cannot see.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3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One register, two questions</a:t>
            </a:r>
          </a:p>
          <a:p>
            <a:pPr lvl="0"/>
            <a:r>
              <a:rPr/>
              <a:t>Average daily attendance</a:t>
            </a:r>
          </a:p>
          <a:p>
            <a:pPr lvl="0"/>
            <a:r>
              <a:rPr/>
              <a:t>The proportion regularly attending</a:t>
            </a:r>
          </a:p>
          <a:p>
            <a:pPr lvl="0"/>
            <a:r>
              <a:rPr/>
              <a:t>Which one a programme is judged on</a:t>
            </a:r>
          </a:p>
          <a:p>
            <a:pPr lvl="0"/>
            <a:r>
              <a:rPr/>
              <a:t>State the threshold, and where it came from</a:t>
            </a:r>
          </a:p>
          <a:p>
            <a:pPr lvl="0"/>
            <a:r>
              <a:rPr/>
              <a:t>The denominator decision nobody makes explicitly</a:t>
            </a:r>
          </a:p>
          <a:p>
            <a:pPr lvl="0"/>
            <a:r>
              <a:rPr/>
              <a:t>Report the pair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One register, two questions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attendance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"school-attendance-2024.v1.csv"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(attendance)</a:t>
            </a:r>
            <a:r>
              <a:rPr>
                <a:solidFill>
                  <a:srgbClr val="4070A0"/>
                </a:solidFill>
                <a:latin typeface="Courier"/>
              </a:rPr>
              <a:t>:,}</a:t>
            </a:r>
            <a:r>
              <a:rPr>
                <a:solidFill>
                  <a:srgbClr val="BB6688"/>
                </a:solidFill>
                <a:latin typeface="Courier"/>
              </a:rPr>
              <a:t> rows,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attendance[</a:t>
            </a:r>
            <a:r>
              <a:rPr>
                <a:solidFill>
                  <a:srgbClr val="4070A0"/>
                </a:solidFill>
                <a:latin typeface="Courier"/>
              </a:rPr>
              <a:t>'student_id'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nunique()</a:t>
            </a:r>
            <a:r>
              <a:rPr>
                <a:solidFill>
                  <a:srgbClr val="4070A0"/>
                </a:solidFill>
                <a:latin typeface="Courier"/>
              </a:rPr>
              <a:t>:,}</a:t>
            </a:r>
            <a:r>
              <a:rPr>
                <a:solidFill>
                  <a:srgbClr val="BB6688"/>
                </a:solidFill>
                <a:latin typeface="Courier"/>
              </a:rPr>
              <a:t> students"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(attendance[</a:t>
            </a:r>
            <a:r>
              <a:rPr>
                <a:solidFill>
                  <a:srgbClr val="4070A0"/>
                </a:solidFill>
                <a:latin typeface="Courier"/>
              </a:rPr>
              <a:t>"present"</a:t>
            </a:r>
            <a:r>
              <a:rPr>
                <a:latin typeface="Courier"/>
              </a:rPr>
              <a:t>].value_counts(dropna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One register, two questions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(dplyr)</a:t>
            </a:r>
            <a:br/>
            <a:r>
              <a:rPr>
                <a:latin typeface="Courier"/>
              </a:rPr>
              <a:t>attendance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(present)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One register, two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</a:t>
            </a:r>
            <a:r>
              <a:rPr>
                <a:latin typeface="Courier"/>
              </a:rPr>
              <a:t>present</a:t>
            </a:r>
            <a:r>
              <a:rPr/>
              <a:t> column has five values, not two — SCH09 recorded </a:t>
            </a:r>
            <a:r>
              <a:rPr>
                <a:latin typeface="Courier"/>
              </a:rPr>
              <a:t>Y</a:t>
            </a:r>
            <a:r>
              <a:rPr/>
              <a:t> and </a:t>
            </a:r>
            <a:r>
              <a:rPr>
                <a:latin typeface="Courier"/>
              </a:rPr>
              <a:t>N</a:t>
            </a:r>
            <a:r>
              <a:rPr/>
              <a:t> instead of </a:t>
            </a:r>
            <a:r>
              <a:rPr>
                <a:latin typeface="Courier"/>
              </a:rPr>
              <a:t>true</a:t>
            </a:r>
            <a:r>
              <a:rPr/>
              <a:t> and </a:t>
            </a:r>
            <a:r>
              <a:rPr>
                <a:latin typeface="Courier"/>
              </a:rPr>
              <a:t>false</a:t>
            </a:r>
            <a:r>
              <a:rPr/>
              <a:t> on 873 of its…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One register, two questions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MARKS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"Y"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"false"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}</a:t>
            </a:r>
            <a:br/>
            <a:r>
              <a:rPr>
                <a:latin typeface="Courier"/>
              </a:rPr>
              <a:t>marked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attendance[attendance[</a:t>
            </a:r>
            <a:r>
              <a:rPr>
                <a:solidFill>
                  <a:srgbClr val="4070A0"/>
                </a:solidFill>
                <a:latin typeface="Courier"/>
              </a:rPr>
              <a:t>"present"</a:t>
            </a:r>
            <a:r>
              <a:rPr>
                <a:latin typeface="Courier"/>
              </a:rPr>
              <a:t>].isin(MARKS)].copy()</a:t>
            </a:r>
            <a:br/>
            <a:r>
              <a:rPr>
                <a:latin typeface="Courier"/>
              </a:rPr>
              <a:t>marked[</a:t>
            </a:r>
            <a:r>
              <a:rPr>
                <a:solidFill>
                  <a:srgbClr val="4070A0"/>
                </a:solidFill>
                <a:latin typeface="Courier"/>
              </a:rPr>
              <a:t>"attended"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marked[</a:t>
            </a:r>
            <a:r>
              <a:rPr>
                <a:solidFill>
                  <a:srgbClr val="4070A0"/>
                </a:solidFill>
                <a:latin typeface="Courier"/>
              </a:rPr>
              <a:t>"present"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map</a:t>
            </a:r>
            <a:r>
              <a:rPr>
                <a:latin typeface="Courier"/>
              </a:rPr>
              <a:t>(MARKS)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f"usable marks: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(marked)</a:t>
            </a:r>
            <a:r>
              <a:rPr>
                <a:solidFill>
                  <a:srgbClr val="4070A0"/>
                </a:solidFill>
                <a:latin typeface="Courier"/>
              </a:rPr>
              <a:t>:,}</a:t>
            </a:r>
            <a:r>
              <a:rPr>
                <a:solidFill>
                  <a:srgbClr val="BB6688"/>
                </a:solidFill>
                <a:latin typeface="Courier"/>
              </a:rPr>
              <a:t> of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(attendance)</a:t>
            </a:r>
            <a:r>
              <a:rPr>
                <a:solidFill>
                  <a:srgbClr val="4070A0"/>
                </a:solidFill>
                <a:latin typeface="Courier"/>
              </a:rPr>
              <a:t>:,}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One register, two questions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attendance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attended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case_when</a:t>
            </a:r>
            <a:r>
              <a:rPr>
                <a:latin typeface="Courier"/>
              </a:rPr>
              <a:t>(present </a:t>
            </a:r>
            <a:r>
              <a:rPr>
                <a:solidFill>
                  <a:srgbClr val="4070A0"/>
                </a:solidFill>
                <a:latin typeface="Courier"/>
              </a:rPr>
              <a:t>%in%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"Y"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            present </a:t>
            </a:r>
            <a:r>
              <a:rPr>
                <a:solidFill>
                  <a:srgbClr val="4070A0"/>
                </a:solidFill>
                <a:latin typeface="Courier"/>
              </a:rPr>
              <a:t>%in%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"false"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(attended))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Average daily attendance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ada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marked[</a:t>
            </a:r>
            <a:r>
              <a:rPr>
                <a:solidFill>
                  <a:srgbClr val="4070A0"/>
                </a:solidFill>
                <a:latin typeface="Courier"/>
              </a:rPr>
              <a:t>"attended"</a:t>
            </a:r>
            <a:r>
              <a:rPr>
                <a:latin typeface="Courier"/>
              </a:rPr>
              <a:t>].mean()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f"average daily attendance: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ada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Average daily attendance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marked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ada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(attended))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Average daily attendance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88.4% — Every mark counts once, so a student present 60 days out of 60 and one present 30 out of 60 contribute in…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proportion regularly attending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by_student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marked.groupby(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)[</a:t>
            </a:r>
            <a:r>
              <a:rPr>
                <a:solidFill>
                  <a:srgbClr val="4070A0"/>
                </a:solidFill>
                <a:latin typeface="Courier"/>
              </a:rPr>
              <a:t>"attended"</a:t>
            </a:r>
            <a:r>
              <a:rPr>
                <a:latin typeface="Courier"/>
              </a:rPr>
              <a:t>].agg([</a:t>
            </a:r>
            <a:r>
              <a:rPr>
                <a:solidFill>
                  <a:srgbClr val="4070A0"/>
                </a:solidFill>
                <a:latin typeface="Courier"/>
              </a:rPr>
              <a:t>"mean"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])</a:t>
            </a:r>
            <a:br/>
            <a:r>
              <a:rPr>
                <a:latin typeface="Courier"/>
              </a:rPr>
              <a:t>eligible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by_student[by_student[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&gt;=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</a:t>
            </a:r>
            <a:r>
              <a:rPr>
                <a:latin typeface="Courier"/>
              </a:rPr>
              <a:t>]</a:t>
            </a:r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threshold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40A070"/>
                </a:solidFill>
                <a:latin typeface="Courier"/>
              </a:rPr>
              <a:t>0.80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0.85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0.90</a:t>
            </a:r>
            <a:r>
              <a:rPr>
                <a:latin typeface="Courier"/>
              </a:rPr>
              <a:t>):</a:t>
            </a:r>
            <a:br/>
            <a:r>
              <a:rPr>
                <a:latin typeface="Courier"/>
              </a:rPr>
              <a:t>    share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(eligible[</a:t>
            </a:r>
            <a:r>
              <a:rPr>
                <a:solidFill>
                  <a:srgbClr val="4070A0"/>
                </a:solidFill>
                <a:latin typeface="Courier"/>
              </a:rPr>
              <a:t>"mean"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&gt;=</a:t>
            </a:r>
            <a:r>
              <a:rPr>
                <a:latin typeface="Courier"/>
              </a:rPr>
              <a:t> threshold).mean()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f"attending at least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threshold</a:t>
            </a:r>
            <a:r>
              <a:rPr>
                <a:solidFill>
                  <a:srgbClr val="4070A0"/>
                </a:solidFill>
                <a:latin typeface="Courier"/>
              </a:rPr>
              <a:t>:.0%}</a:t>
            </a:r>
            <a:r>
              <a:rPr>
                <a:solidFill>
                  <a:srgbClr val="BB6688"/>
                </a:solidFill>
                <a:latin typeface="Courier"/>
              </a:rPr>
              <a:t> of marked days: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share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proportion regularly attending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marked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rate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(attended), </a:t>
            </a:r>
            <a:r>
              <a:rPr>
                <a:solidFill>
                  <a:srgbClr val="7D9029"/>
                </a:solidFill>
                <a:latin typeface="Courier"/>
              </a:rPr>
              <a:t>days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student_id)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(days </a:t>
            </a:r>
            <a:r>
              <a:rPr>
                <a:solidFill>
                  <a:srgbClr val="4070A0"/>
                </a:solidFill>
                <a:latin typeface="Courier"/>
              </a:rPr>
              <a:t>&gt;=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across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everything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(rate </a:t>
            </a:r>
            <a:r>
              <a:rPr>
                <a:solidFill>
                  <a:srgbClr val="4070A0"/>
                </a:solidFill>
                <a:latin typeface="Courier"/>
              </a:rPr>
              <a:t>&gt;=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0.9</a:t>
            </a:r>
            <a:r>
              <a:rPr>
                <a:latin typeface="Courier"/>
              </a:rPr>
              <a:t>)))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proportion regularly attending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Threshold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Students meeting it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At least 80% of days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87.3%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At least 85%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78.9%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At least 90%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62.1%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proportion regularly attending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62.1% at the 90% threshold, against an average daily attendance of 88.4% — The two numbers are twenty-six points apart…</a:t>
            </a:r>
          </a:p>
          <a:p>
            <a:pPr lvl="0"/>
            <a:r>
              <a:rPr/>
              <a:t>A mean over marks describes the system; a proportion over students describes children — A school where every child…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Which one a programme is judged 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Report both, and lead with the one that matches the decision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Which one a programme is judged 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The decision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The number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How many meals, desks, textbooks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Average daily attendance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Which children need a follow-up visit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Proportion below the threshold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Whether an intervention worked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Both, because they can move in opposite directions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Which one a programme is judged on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struggling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eligible[eligible[</a:t>
            </a:r>
            <a:r>
              <a:rPr>
                <a:solidFill>
                  <a:srgbClr val="4070A0"/>
                </a:solidFill>
                <a:latin typeface="Courier"/>
              </a:rPr>
              <a:t>"mean"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0.75</a:t>
            </a:r>
            <a:r>
              <a:rPr>
                <a:latin typeface="Courier"/>
              </a:rPr>
              <a:t>]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f"students below 75%: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(struggling)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"</a:t>
            </a:r>
            <a:br/>
            <a:r>
              <a:rPr>
                <a:latin typeface="Courier"/>
              </a:rPr>
              <a:t>      </a:t>
            </a:r>
            <a:r>
              <a:rPr>
                <a:solidFill>
                  <a:srgbClr val="BB6688"/>
                </a:solidFill>
                <a:latin typeface="Courier"/>
              </a:rPr>
              <a:t>f"(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(struggling)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(eligible)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)"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f"their marks as a share of all marks: "</a:t>
            </a:r>
            <a:br/>
            <a:r>
              <a:rPr>
                <a:latin typeface="Courier"/>
              </a:rPr>
              <a:t>      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struggling[</a:t>
            </a:r>
            <a:r>
              <a:rPr>
                <a:solidFill>
                  <a:srgbClr val="4070A0"/>
                </a:solidFill>
                <a:latin typeface="Courier"/>
              </a:rPr>
              <a:t>'size'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eligible[</a:t>
            </a:r>
            <a:r>
              <a:rPr>
                <a:solidFill>
                  <a:srgbClr val="4070A0"/>
                </a:solidFill>
                <a:latin typeface="Courier"/>
              </a:rPr>
              <a:t>'size'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Which one a programme is judged on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The students furthest behind are a small share of the rows and the whole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 of the problem.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State the threshold, and where it came from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sensitivity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t</a:t>
            </a:r>
            <a:r>
              <a:rPr>
                <a:solidFill>
                  <a:srgbClr val="4070A0"/>
                </a:solidFill>
                <a:latin typeface="Courier"/>
              </a:rPr>
              <a:t>:.0%}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(eligible[</a:t>
            </a:r>
            <a:r>
              <a:rPr>
                <a:solidFill>
                  <a:srgbClr val="4070A0"/>
                </a:solidFill>
                <a:latin typeface="Courier"/>
              </a:rPr>
              <a:t>'mean'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&gt;=</a:t>
            </a:r>
            <a:r>
              <a:rPr>
                <a:latin typeface="Courier"/>
              </a:rPr>
              <a:t> t)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br/>
            <a:r>
              <a:rPr>
                <a:latin typeface="Courier"/>
              </a:rPr>
              <a:t>               </a:t>
            </a:r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t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40A070"/>
                </a:solidFill>
                <a:latin typeface="Courier"/>
              </a:rPr>
              <a:t>0.75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0.80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0.85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0.90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0.95</a:t>
            </a:r>
            <a:r>
              <a:rPr>
                <a:latin typeface="Courier"/>
              </a:rPr>
              <a:t>)}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(sensitivity)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State the threshold, and where it came from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Print the curve, not the point.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decision nobody makes explicitly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Without it — a student who enrolled in the last week of term and attended three days out of three appears as a 100%…</a:t>
            </a:r>
          </a:p>
          <a:p>
            <a:pPr lvl="0"/>
            <a:r>
              <a:rPr/>
              <a:t>With it — you have excluded exactly the late-arriving and early-leaving students, who are the ones an attendance…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decision nobody makes explicitly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f"students with any marks:     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(by_student)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f"students with 20 or more:    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(eligible)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decision nobody makes explicitly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Two denominators, both defensible, and the report says which.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 the pair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Attendance, February to April 2024
  Average daily attendance         88.4%   69,974 usable marks
  Students attending 90%+ of days  62.1%   1,200 students with 20+ marks
  Students attending 85%+          78.9%
  Students below 75%                9.5%   114 students, the follow-up list
  SCH09 recorded 873 marks as Y/N rather than true/false; recoded, not
  dropped. 271 days were never marked and are excluded from both figures.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Both numbers in this lesson divide by days that were marked.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https://data-analysis.cassion.dev/courses/education-programme-analysis/edu-03-two-attendance-numbers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88% attendance, 62% of students</dc:title>
  <dc:creator>Pierre Robentz Cassion</dc:creator>
  <cp:keywords/>
  <dcterms:created xsi:type="dcterms:W3CDTF">2026-07-28T00:00:00Z</dcterms:created>
  <dcterms:modified xsi:type="dcterms:W3CDTF">2026-07-28T00:00:00Z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3 of 8</vt:lpwstr>
  </property>
  <property fmtid="{D5CDD505-2E9C-101B-9397-08002B2CF9AE}" pid="3" name="subtitle">
    <vt:lpwstr>Average daily attendance is 88.4%. The share of students attending at least 90% of their marked days is 62.1%. Both come from the same 70,245 rows, and the twenty-six points between them are the children a mean cannot see.</vt:lpwstr>
  </property>
</Properties>
</file>