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L’assiduité moyenne quotidienne vaut 88,4 %. La part des élèves présents au moins 90 % de leurs jours pointés vaut 62,1 %. Les deux viennent des mêmes 70 245 lignes, et les vingt-six points d’écart sont les enfants qu’une moyenne ne voit pas.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colonne </a:t>
            </a:r>
            <a:r>
              <a:rPr>
                <a:latin typeface="Courier"/>
              </a:rPr>
              <a:t>present</a:t>
            </a:r>
            <a:r>
              <a:rPr/>
              <a:t> a cinq valeurs, non deux. SCH09 a saisi </a:t>
            </a:r>
            <a:r>
              <a:rPr>
                <a:latin typeface="Courier"/>
              </a:rPr>
              <a:t>Y</a:t>
            </a:r>
            <a:r>
              <a:rPr/>
              <a:t> et </a:t>
            </a:r>
            <a:r>
              <a:rPr>
                <a:latin typeface="Courier"/>
              </a:rPr>
              <a:t>N</a:t>
            </a:r>
            <a:r>
              <a:rPr/>
              <a:t> au lieu de </a:t>
            </a:r>
            <a:r>
              <a:rPr>
                <a:latin typeface="Courier"/>
              </a:rPr>
              <a:t>true</a:t>
            </a:r>
            <a:r>
              <a:rPr/>
              <a:t> et </a:t>
            </a:r>
            <a:r>
              <a:rPr>
                <a:latin typeface="Courier"/>
              </a:rPr>
              <a:t>false</a:t>
            </a:r>
            <a:r>
              <a:rPr/>
              <a:t> sur 873 de ses lignes, et 271 jours n’ont jamais été pointés dans un sens ni dans l’autre. Une conversion booléenne transforme ces 873 observations réelles en valeurs manquantes et retire discrètement une école du dénominateur.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même fichier répond maintenant à deux questions différentes.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88,4 %. Chaque pointage compte une fois, si bien qu’un élève présent 60 jours sur 60 et un élève présent 30 sur 60 contribuent à proportion de leur nombre de pointages. C’est le nombre qu’un ministère rapporte et ce qu’un indicateur de système doit être. Il répond à </a:t>
            </a:r>
            <a:r>
              <a:rPr i="1"/>
              <a:t>à quel point la classe est remplie un jour moyen</a:t>
            </a:r>
            <a:r>
              <a:rPr/>
              <a:t>, ce qui est la bonne question pour les effectifs, la cantine et les manuels.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62,1 % au seuil de 90 %, contre une assiduité moyenne quotidienne de 88,4 %. Les deux nombres sont écartés de vingt-six points et aucun n’est faux. Une moyenne sur des pointages décrit le système ; une proportion sur des élèves décrit des enfants. Une école où chaque enfant manque un jour sur huit et une école où sept enfants sur huit sont présents parfaitement tandis qu’un ne vient jamais ont la même assiduité moyenne quotidienne et des problèmes entièrement différents.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Rapportez les deux, et mettez en tête celui qui correspond à la décision.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Cette dernière ligne est celle qu’il faut intérioriser. Une intervention qui fait passer les plus mauvais assidus de 40 % à 60 % ne déplace presque pas l’assiduité moyenne quotidienne et ne déplace pas du tout la proportion au-dessus de 90 % — et serait enregistrée comme un échec par l’un ou l’autre nombre pris seul.</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seuil de 90 % est une convention, non un standard, et il fait l’essentiel du travail dans ces 62,1 %. Portez-le à 85 % et le chiffre devient 78,9 %.</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À 95 % il vaut 39,8 % et à 75 % il vaut 90,5 %. Publiez le seuil à côté du nombre, à chaque fois. Deux rapports citant « la proportion d’élèves assidus » à des seuils différents produisent des chiffres incomparables qui ont tous deux l’air officiel — le même défaut que les deux jeux de seuils du score de consommation alimentaire, dans un autre secteur.</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by_student</a:t>
            </a:r>
            <a:r>
              <a:rPr/>
              <a:t> ci-dessus a été filtré aux élèves ayant au moins vingt jours pointés. C’est un choix et il doit être déclaré. Sans lui, un élève inscrit la dernière semaine du trimestre et présent trois jours sur trois apparaît comme assidu à 100 %, et un élève pointé deux fois apparaît dans la queue de distribution. Avec lui, vous avez exclu précisément les élèves arrivés tard et partis tôt, qui sont ceux qu’un programme d’assiduité veut le plus voir.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Ici les deux sont presque identiques, si bien que le choix ne déplace pas la réponse. Dans un registre couvrant une année entière il la déplacerait beaucoup, et l’habitude de le déclarer est ce qui rend le chiffre transportable.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nombres de cette leçon divisent par des jours qui ont été pointés. La leçon suivante porte sur les jours qui ne sont pas du tout dans le fichier — quinze, dans deux écoles, qui transforment une grève en urgence d’abandon si on les laisse faire.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education-programme-analysis/edu-03-two-attendance-numbe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88 % de présence, 62 % des élèves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L’assiduité moyenne quotidienne vaut 88,4 %. La part des élèves présents au moins 90 % de leurs jours pointés vaut 62,1 %. Les deux viennent des mêmes 70 245 lignes, et les vingt-six points d’écart sont les enfants qu’une moyenne ne voit pas.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 registre, deux questions</a:t>
            </a:r>
          </a:p>
          <a:p>
            <a:pPr lvl="0"/>
            <a:r>
              <a:rPr/>
              <a:t>L’assiduité moyenne quotidienne</a:t>
            </a:r>
          </a:p>
          <a:p>
            <a:pPr lvl="0"/>
            <a:r>
              <a:rPr/>
              <a:t>La proportion d’élèves assidus</a:t>
            </a:r>
          </a:p>
          <a:p>
            <a:pPr lvl="0"/>
            <a:r>
              <a:rPr/>
              <a:t>Sur lequel un programme est jugé</a:t>
            </a:r>
          </a:p>
          <a:p>
            <a:pPr lvl="0"/>
            <a:r>
              <a:rPr/>
              <a:t>Énoncez le seuil, et d’où il vient</a:t>
            </a:r>
          </a:p>
          <a:p>
            <a:pPr lvl="0"/>
            <a:r>
              <a:rPr/>
              <a:t>La décision de dénominateur que personne ne prend explicitement</a:t>
            </a:r>
          </a:p>
          <a:p>
            <a:pPr lvl="0"/>
            <a:r>
              <a:rPr/>
              <a:t>Rapportez la paire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registre, deux questions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(attendance)</a:t>
            </a:r>
            <a:r>
              <a:rPr>
                <a:solidFill>
                  <a:srgbClr val="4070A0"/>
                </a:solidFill>
                <a:latin typeface="Courier"/>
              </a:rPr>
              <a:t>:,}</a:t>
            </a:r>
            <a:r>
              <a:rPr>
                <a:solidFill>
                  <a:srgbClr val="BB6688"/>
                </a:solidFill>
                <a:latin typeface="Courier"/>
              </a:rPr>
              <a:t> rows, </a:t>
            </a:r>
            <a:r>
              <a:rPr>
                <a:solidFill>
                  <a:srgbClr val="4070A0"/>
                </a:solidFill>
                <a:latin typeface="Courier"/>
              </a:rPr>
              <a:t>{</a:t>
            </a:r>
            <a:r>
              <a:rPr>
                <a:latin typeface="Courier"/>
              </a:rPr>
              <a:t>attendance[</a:t>
            </a:r>
            <a:r>
              <a:rPr>
                <a:solidFill>
                  <a:srgbClr val="4070A0"/>
                </a:solidFill>
                <a:latin typeface="Courier"/>
              </a:rPr>
              <a:t>'student_id'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students"</a:t>
            </a:r>
            <a:r>
              <a:rPr>
                <a:latin typeface="Courier"/>
              </a:rPr>
              <a:t>)</a:t>
            </a:r>
            <a:br/>
            <a:r>
              <a:rPr>
                <a:solidFill>
                  <a:srgbClr val="008000"/>
                </a:solidFill>
                <a:latin typeface="Courier"/>
              </a:rPr>
              <a:t>print</a:t>
            </a:r>
            <a:r>
              <a:rPr>
                <a:latin typeface="Courier"/>
              </a:rPr>
              <a:t>(attendance[</a:t>
            </a:r>
            <a:r>
              <a:rPr>
                <a:solidFill>
                  <a:srgbClr val="4070A0"/>
                </a:solidFill>
                <a:latin typeface="Courier"/>
              </a:rPr>
              <a:t>"present"</a:t>
            </a:r>
            <a:r>
              <a:rPr>
                <a:latin typeface="Courier"/>
              </a:rPr>
              <a:t>].value_counts(dropna</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registre, deux questions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latin typeface="Courier"/>
              </a:rPr>
              <a:t>attendance </a:t>
            </a:r>
            <a:r>
              <a:rPr>
                <a:solidFill>
                  <a:srgbClr val="4070A0"/>
                </a:solidFill>
                <a:latin typeface="Courier"/>
              </a:rPr>
              <a:t>|&gt;</a:t>
            </a:r>
            <a:r>
              <a:rPr>
                <a:latin typeface="Courier"/>
              </a:rPr>
              <a:t> </a:t>
            </a:r>
            <a:r>
              <a:rPr>
                <a:solidFill>
                  <a:srgbClr val="06287E"/>
                </a:solidFill>
                <a:latin typeface="Courier"/>
              </a:rPr>
              <a:t>count</a:t>
            </a:r>
            <a:r>
              <a:rPr>
                <a:latin typeface="Courier"/>
              </a:rPr>
              <a:t>(present)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registre, deux questions</a:t>
            </a:r>
          </a:p>
        </p:txBody>
      </p:sp>
      <p:sp>
        <p:nvSpPr>
          <p:cNvPr id="3" name="Content Placeholder 2"/>
          <p:cNvSpPr>
            <a:spLocks noGrp="1"/>
          </p:cNvSpPr>
          <p:nvPr>
            <p:ph idx="1"/>
          </p:nvPr>
        </p:nvSpPr>
        <p:spPr/>
        <p:txBody>
          <a:bodyPr/>
          <a:lstStyle/>
          <a:p>
            <a:pPr lvl="0"/>
            <a:r>
              <a:rPr/>
              <a:t>La colonne </a:t>
            </a:r>
            <a:r>
              <a:rPr>
                <a:latin typeface="Courier"/>
              </a:rPr>
              <a:t>present</a:t>
            </a:r>
            <a:r>
              <a:rPr/>
              <a:t> a cinq valeurs, non deux — SCH09 a saisi </a:t>
            </a:r>
            <a:r>
              <a:rPr>
                <a:latin typeface="Courier"/>
              </a:rPr>
              <a:t>Y</a:t>
            </a:r>
            <a:r>
              <a:rPr/>
              <a:t> et </a:t>
            </a:r>
            <a:r>
              <a:rPr>
                <a:latin typeface="Courier"/>
              </a:rPr>
              <a:t>N</a:t>
            </a:r>
            <a:r>
              <a:rPr/>
              <a:t> au lieu de </a:t>
            </a:r>
            <a:r>
              <a:rPr>
                <a:latin typeface="Courier"/>
              </a:rPr>
              <a:t>true</a:t>
            </a:r>
            <a:r>
              <a:rPr/>
              <a:t> et </a:t>
            </a:r>
            <a:r>
              <a:rPr>
                <a:latin typeface="Courier"/>
              </a:rPr>
              <a:t>false</a:t>
            </a:r>
            <a:r>
              <a:rPr/>
              <a:t> sur 873 de ses…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registre, deux questions — En Python</a:t>
            </a:r>
          </a:p>
        </p:txBody>
      </p:sp>
      <p:sp>
        <p:nvSpPr>
          <p:cNvPr id="3" name="Content Placeholder 2"/>
          <p:cNvSpPr>
            <a:spLocks noGrp="1"/>
          </p:cNvSpPr>
          <p:nvPr>
            <p:ph idx="1"/>
          </p:nvPr>
        </p:nvSpPr>
        <p:spPr/>
        <p:txBody>
          <a:bodyPr/>
          <a:lstStyle/>
          <a:p>
            <a:pPr lvl="0" indent="0">
              <a:buNone/>
            </a:pPr>
            <a:r>
              <a:rPr>
                <a:latin typeface="Courier"/>
              </a:rPr>
              <a:t>MARKS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marked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].isin(MARKS)].copy()</a:t>
            </a:r>
            <a:br/>
            <a:r>
              <a:rPr>
                <a:latin typeface="Courier"/>
              </a:rPr>
              <a:t>marked[</a:t>
            </a:r>
            <a:r>
              <a:rPr>
                <a:solidFill>
                  <a:srgbClr val="4070A0"/>
                </a:solidFill>
                <a:latin typeface="Courier"/>
              </a:rPr>
              <a:t>"attended"</a:t>
            </a:r>
            <a:r>
              <a:rPr>
                <a:latin typeface="Courier"/>
              </a:rPr>
              <a:t>] </a:t>
            </a:r>
            <a:r>
              <a:rPr>
                <a:solidFill>
                  <a:srgbClr val="666666"/>
                </a:solidFill>
                <a:latin typeface="Courier"/>
              </a:rPr>
              <a:t>=</a:t>
            </a:r>
            <a:r>
              <a:rPr>
                <a:latin typeface="Courier"/>
              </a:rPr>
              <a:t> marked[</a:t>
            </a:r>
            <a:r>
              <a:rPr>
                <a:solidFill>
                  <a:srgbClr val="4070A0"/>
                </a:solidFill>
                <a:latin typeface="Courier"/>
              </a:rPr>
              <a:t>"present"</a:t>
            </a:r>
            <a:r>
              <a:rPr>
                <a:latin typeface="Courier"/>
              </a:rPr>
              <a:t>].</a:t>
            </a:r>
            <a:r>
              <a:rPr>
                <a:solidFill>
                  <a:srgbClr val="008000"/>
                </a:solidFill>
                <a:latin typeface="Courier"/>
              </a:rPr>
              <a:t>map</a:t>
            </a:r>
            <a:r>
              <a:rPr>
                <a:latin typeface="Courier"/>
              </a:rPr>
              <a:t>(MARKS)</a:t>
            </a:r>
            <a:br/>
            <a:r>
              <a:rPr>
                <a:solidFill>
                  <a:srgbClr val="008000"/>
                </a:solidFill>
                <a:latin typeface="Courier"/>
              </a:rPr>
              <a:t>print</a:t>
            </a:r>
            <a:r>
              <a:rPr>
                <a:latin typeface="Courier"/>
              </a:rPr>
              <a:t>(</a:t>
            </a:r>
            <a:r>
              <a:rPr>
                <a:solidFill>
                  <a:srgbClr val="BB6688"/>
                </a:solidFill>
                <a:latin typeface="Courier"/>
              </a:rPr>
              <a:t>f"usable marks: </a:t>
            </a:r>
            <a:r>
              <a:rPr>
                <a:solidFill>
                  <a:srgbClr val="4070A0"/>
                </a:solidFill>
                <a:latin typeface="Courier"/>
              </a:rPr>
              <a:t>{</a:t>
            </a:r>
            <a:r>
              <a:rPr>
                <a:solidFill>
                  <a:srgbClr val="008000"/>
                </a:solidFill>
                <a:latin typeface="Courier"/>
              </a:rPr>
              <a:t>len</a:t>
            </a:r>
            <a:r>
              <a:rPr>
                <a:latin typeface="Courier"/>
              </a:rPr>
              <a:t>(marked)</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(attendance)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registre, deux questions — En R</a:t>
            </a:r>
          </a:p>
        </p:txBody>
      </p:sp>
      <p:sp>
        <p:nvSpPr>
          <p:cNvPr id="3" name="Content Placeholder 2"/>
          <p:cNvSpPr>
            <a:spLocks noGrp="1"/>
          </p:cNvSpPr>
          <p:nvPr>
            <p:ph idx="1"/>
          </p:nvPr>
        </p:nvSpPr>
        <p:spPr/>
        <p:txBody>
          <a:bodyPr/>
          <a:lstStyle/>
          <a:p>
            <a:pPr lvl="0" indent="0">
              <a:buNone/>
            </a:pPr>
            <a:r>
              <a:rPr>
                <a:latin typeface="Courier"/>
              </a:rPr>
              <a:t>attendance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attended =</a:t>
            </a:r>
            <a:r>
              <a:rPr>
                <a:latin typeface="Courier"/>
              </a:rPr>
              <a:t> </a:t>
            </a:r>
            <a:r>
              <a:rPr>
                <a:solidFill>
                  <a:srgbClr val="06287E"/>
                </a:solidFill>
                <a:latin typeface="Courier"/>
              </a:rPr>
              <a:t>case_when</a:t>
            </a:r>
            <a:r>
              <a:rPr>
                <a:latin typeface="Courier"/>
              </a:rPr>
              <a:t>(present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"Y"</a:t>
            </a:r>
            <a:r>
              <a:rPr>
                <a:latin typeface="Courier"/>
              </a:rPr>
              <a:t>) </a:t>
            </a:r>
            <a:r>
              <a:rPr>
                <a:solidFill>
                  <a:srgbClr val="4070A0"/>
                </a:solidFill>
                <a:latin typeface="Courier"/>
              </a:rPr>
              <a:t>~</a:t>
            </a:r>
            <a:r>
              <a:rPr>
                <a:latin typeface="Courier"/>
              </a:rPr>
              <a:t> </a:t>
            </a:r>
            <a:r>
              <a:rPr>
                <a:solidFill>
                  <a:srgbClr val="880000"/>
                </a:solidFill>
                <a:latin typeface="Courier"/>
              </a:rPr>
              <a:t>TRUE</a:t>
            </a:r>
            <a:r>
              <a:rPr>
                <a:latin typeface="Courier"/>
              </a:rPr>
              <a:t>,</a:t>
            </a:r>
            <a:br/>
            <a:r>
              <a:rPr>
                <a:latin typeface="Courier"/>
              </a:rPr>
              <a:t>                              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"false"</a:t>
            </a:r>
            <a:r>
              <a:rPr>
                <a:latin typeface="Courier"/>
              </a:rPr>
              <a:t>, </a:t>
            </a:r>
            <a:r>
              <a:rPr>
                <a:solidFill>
                  <a:srgbClr val="4070A0"/>
                </a:solidFill>
                <a:latin typeface="Courier"/>
              </a:rPr>
              <a:t>"N"</a:t>
            </a:r>
            <a:r>
              <a:rPr>
                <a:latin typeface="Courier"/>
              </a:rPr>
              <a:t>) </a:t>
            </a:r>
            <a:r>
              <a:rPr>
                <a:solidFill>
                  <a:srgbClr val="4070A0"/>
                </a:solidFill>
                <a:latin typeface="Courier"/>
              </a:rPr>
              <a:t>~</a:t>
            </a:r>
            <a:r>
              <a:rPr>
                <a:latin typeface="Courier"/>
              </a:rPr>
              <a:t> </a:t>
            </a:r>
            <a:r>
              <a:rPr>
                <a:solidFill>
                  <a:srgbClr val="880000"/>
                </a:solidFill>
                <a:latin typeface="Courier"/>
              </a:rPr>
              <a:t>FALSE</a:t>
            </a:r>
            <a:r>
              <a:rPr>
                <a:latin typeface="Courier"/>
              </a:rPr>
              <a: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(attended))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L’assiduité moyenne quotidienne — En Python</a:t>
            </a:r>
          </a:p>
        </p:txBody>
      </p:sp>
      <p:sp>
        <p:nvSpPr>
          <p:cNvPr id="3" name="Content Placeholder 2"/>
          <p:cNvSpPr>
            <a:spLocks noGrp="1"/>
          </p:cNvSpPr>
          <p:nvPr>
            <p:ph idx="1"/>
          </p:nvPr>
        </p:nvSpPr>
        <p:spPr/>
        <p:txBody>
          <a:bodyPr/>
          <a:lstStyle/>
          <a:p>
            <a:pPr lvl="0" indent="0">
              <a:buNone/>
            </a:pPr>
            <a:r>
              <a:rPr>
                <a:latin typeface="Courier"/>
              </a:rPr>
              <a:t>ada </a:t>
            </a:r>
            <a:r>
              <a:rPr>
                <a:solidFill>
                  <a:srgbClr val="666666"/>
                </a:solidFill>
                <a:latin typeface="Courier"/>
              </a:rPr>
              <a:t>=</a:t>
            </a:r>
            <a:r>
              <a:rPr>
                <a:latin typeface="Courier"/>
              </a:rPr>
              <a:t> marked[</a:t>
            </a:r>
            <a:r>
              <a:rPr>
                <a:solidFill>
                  <a:srgbClr val="4070A0"/>
                </a:solidFill>
                <a:latin typeface="Courier"/>
              </a:rPr>
              <a:t>"attended"</a:t>
            </a:r>
            <a:r>
              <a:rPr>
                <a:latin typeface="Courier"/>
              </a:rPr>
              <a:t>].mean()</a:t>
            </a:r>
            <a:br/>
            <a:r>
              <a:rPr>
                <a:solidFill>
                  <a:srgbClr val="008000"/>
                </a:solidFill>
                <a:latin typeface="Courier"/>
              </a:rPr>
              <a:t>print</a:t>
            </a:r>
            <a:r>
              <a:rPr>
                <a:latin typeface="Courier"/>
              </a:rPr>
              <a:t>(</a:t>
            </a:r>
            <a:r>
              <a:rPr>
                <a:solidFill>
                  <a:srgbClr val="BB6688"/>
                </a:solidFill>
                <a:latin typeface="Courier"/>
              </a:rPr>
              <a:t>f"average daily attendance: </a:t>
            </a:r>
            <a:r>
              <a:rPr>
                <a:solidFill>
                  <a:srgbClr val="4070A0"/>
                </a:solidFill>
                <a:latin typeface="Courier"/>
              </a:rPr>
              <a:t>{</a:t>
            </a:r>
            <a:r>
              <a:rPr>
                <a:latin typeface="Courier"/>
              </a:rPr>
              <a:t>ada</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L’assiduité moyenne quotidienne — En R</a:t>
            </a:r>
          </a:p>
        </p:txBody>
      </p:sp>
      <p:sp>
        <p:nvSpPr>
          <p:cNvPr id="3" name="Content Placeholder 2"/>
          <p:cNvSpPr>
            <a:spLocks noGrp="1"/>
          </p:cNvSpPr>
          <p:nvPr>
            <p:ph idx="1"/>
          </p:nvPr>
        </p:nvSpPr>
        <p:spPr/>
        <p:txBody>
          <a:bodyPr/>
          <a:lstStyle/>
          <a:p>
            <a:pPr lvl="0" indent="0">
              <a:buNone/>
            </a:pPr>
            <a:r>
              <a:rPr>
                <a:latin typeface="Courier"/>
              </a:rPr>
              <a:t>marked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ada =</a:t>
            </a:r>
            <a:r>
              <a:rPr>
                <a:latin typeface="Courier"/>
              </a:rPr>
              <a:t> </a:t>
            </a:r>
            <a:r>
              <a:rPr>
                <a:solidFill>
                  <a:srgbClr val="06287E"/>
                </a:solidFill>
                <a:latin typeface="Courier"/>
              </a:rPr>
              <a:t>mean</a:t>
            </a:r>
            <a:r>
              <a:rPr>
                <a:latin typeface="Courier"/>
              </a:rPr>
              <a:t>(attended))</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L’assiduité moyenne quotidienne</a:t>
            </a:r>
          </a:p>
        </p:txBody>
      </p:sp>
      <p:sp>
        <p:nvSpPr>
          <p:cNvPr id="3" name="Content Placeholder 2"/>
          <p:cNvSpPr>
            <a:spLocks noGrp="1"/>
          </p:cNvSpPr>
          <p:nvPr>
            <p:ph idx="1"/>
          </p:nvPr>
        </p:nvSpPr>
        <p:spPr/>
        <p:txBody>
          <a:bodyPr/>
          <a:lstStyle/>
          <a:p>
            <a:pPr lvl="0"/>
            <a:r>
              <a:rPr/>
              <a:t>88,4 % — Chaque pointage compte une fois, si bien qu’un élève présent 60 jours sur 60 et un élève présent 30 sur 60…</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proportion d’élèves assidus — En Python</a:t>
            </a:r>
          </a:p>
        </p:txBody>
      </p:sp>
      <p:sp>
        <p:nvSpPr>
          <p:cNvPr id="3" name="Content Placeholder 2"/>
          <p:cNvSpPr>
            <a:spLocks noGrp="1"/>
          </p:cNvSpPr>
          <p:nvPr>
            <p:ph idx="1"/>
          </p:nvPr>
        </p:nvSpPr>
        <p:spPr/>
        <p:txBody>
          <a:bodyPr/>
          <a:lstStyle/>
          <a:p>
            <a:pPr lvl="0" indent="0">
              <a:buNone/>
            </a:pPr>
            <a:r>
              <a:rPr>
                <a:latin typeface="Courier"/>
              </a:rPr>
              <a:t>by_student </a:t>
            </a:r>
            <a:r>
              <a:rPr>
                <a:solidFill>
                  <a:srgbClr val="666666"/>
                </a:solidFill>
                <a:latin typeface="Courier"/>
              </a:rPr>
              <a:t>=</a:t>
            </a:r>
            <a:r>
              <a:rPr>
                <a:latin typeface="Courier"/>
              </a:rPr>
              <a:t> marked.groupby(</a:t>
            </a:r>
            <a:r>
              <a:rPr>
                <a:solidFill>
                  <a:srgbClr val="4070A0"/>
                </a:solidFill>
                <a:latin typeface="Courier"/>
              </a:rPr>
              <a:t>"student_id"</a:t>
            </a:r>
            <a:r>
              <a:rPr>
                <a:latin typeface="Courier"/>
              </a:rPr>
              <a:t>)[</a:t>
            </a:r>
            <a:r>
              <a:rPr>
                <a:solidFill>
                  <a:srgbClr val="4070A0"/>
                </a:solidFill>
                <a:latin typeface="Courier"/>
              </a:rPr>
              <a:t>"attended"</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br/>
            <a:r>
              <a:rPr>
                <a:latin typeface="Courier"/>
              </a:rPr>
              <a:t>eligible </a:t>
            </a:r>
            <a:r>
              <a:rPr>
                <a:solidFill>
                  <a:srgbClr val="666666"/>
                </a:solidFill>
                <a:latin typeface="Courier"/>
              </a:rPr>
              <a:t>=</a:t>
            </a:r>
            <a:r>
              <a:rPr>
                <a:latin typeface="Courier"/>
              </a:rPr>
              <a:t> by_student[by_student[</a:t>
            </a:r>
            <a:r>
              <a:rPr>
                <a:solidFill>
                  <a:srgbClr val="4070A0"/>
                </a:solidFill>
                <a:latin typeface="Courier"/>
              </a:rPr>
              <a:t>"size"</a:t>
            </a:r>
            <a:r>
              <a:rPr>
                <a:latin typeface="Courier"/>
              </a:rPr>
              <a:t>] </a:t>
            </a:r>
            <a:r>
              <a:rPr>
                <a:solidFill>
                  <a:srgbClr val="666666"/>
                </a:solidFill>
                <a:latin typeface="Courier"/>
              </a:rPr>
              <a:t>&gt;=</a:t>
            </a:r>
            <a:r>
              <a:rPr>
                <a:latin typeface="Courier"/>
              </a:rPr>
              <a:t> </a:t>
            </a:r>
            <a:r>
              <a:rPr>
                <a:solidFill>
                  <a:srgbClr val="40A070"/>
                </a:solidFill>
                <a:latin typeface="Courier"/>
              </a:rPr>
              <a:t>20</a:t>
            </a:r>
            <a:r>
              <a:rPr>
                <a:latin typeface="Courier"/>
              </a:rPr>
              <a:t>]</a:t>
            </a:r>
            <a:br/>
            <a:br/>
            <a:r>
              <a:rPr b="1">
                <a:solidFill>
                  <a:srgbClr val="007020"/>
                </a:solidFill>
                <a:latin typeface="Courier"/>
              </a:rPr>
              <a:t>for</a:t>
            </a:r>
            <a:r>
              <a:rPr>
                <a:latin typeface="Courier"/>
              </a:rPr>
              <a:t> threshold </a:t>
            </a:r>
            <a:r>
              <a:rPr b="1">
                <a:solidFill>
                  <a:srgbClr val="007020"/>
                </a:solidFill>
                <a:latin typeface="Courier"/>
              </a:rPr>
              <a:t>in</a:t>
            </a:r>
            <a:r>
              <a:rPr>
                <a:latin typeface="Courier"/>
              </a:rPr>
              <a:t> (</a:t>
            </a:r>
            <a:r>
              <a:rPr>
                <a:solidFill>
                  <a:srgbClr val="40A070"/>
                </a:solidFill>
                <a:latin typeface="Courier"/>
              </a:rPr>
              <a:t>0.80</a:t>
            </a:r>
            <a:r>
              <a:rPr>
                <a:latin typeface="Courier"/>
              </a:rPr>
              <a:t>, </a:t>
            </a:r>
            <a:r>
              <a:rPr>
                <a:solidFill>
                  <a:srgbClr val="40A070"/>
                </a:solidFill>
                <a:latin typeface="Courier"/>
              </a:rPr>
              <a:t>0.85</a:t>
            </a:r>
            <a:r>
              <a:rPr>
                <a:latin typeface="Courier"/>
              </a:rPr>
              <a:t>, </a:t>
            </a:r>
            <a:r>
              <a:rPr>
                <a:solidFill>
                  <a:srgbClr val="40A070"/>
                </a:solidFill>
                <a:latin typeface="Courier"/>
              </a:rPr>
              <a:t>0.90</a:t>
            </a:r>
            <a:r>
              <a:rPr>
                <a:latin typeface="Courier"/>
              </a:rPr>
              <a:t>):</a:t>
            </a:r>
            <a:br/>
            <a:r>
              <a:rPr>
                <a:latin typeface="Courier"/>
              </a:rPr>
              <a:t>    share </a:t>
            </a:r>
            <a:r>
              <a:rPr>
                <a:solidFill>
                  <a:srgbClr val="666666"/>
                </a:solidFill>
                <a:latin typeface="Courier"/>
              </a:rPr>
              <a:t>=</a:t>
            </a:r>
            <a:r>
              <a:rPr>
                <a:latin typeface="Courier"/>
              </a:rPr>
              <a:t> (eligible[</a:t>
            </a:r>
            <a:r>
              <a:rPr>
                <a:solidFill>
                  <a:srgbClr val="4070A0"/>
                </a:solidFill>
                <a:latin typeface="Courier"/>
              </a:rPr>
              <a:t>"mean"</a:t>
            </a:r>
            <a:r>
              <a:rPr>
                <a:latin typeface="Courier"/>
              </a:rPr>
              <a:t>] </a:t>
            </a:r>
            <a:r>
              <a:rPr>
                <a:solidFill>
                  <a:srgbClr val="666666"/>
                </a:solidFill>
                <a:latin typeface="Courier"/>
              </a:rPr>
              <a:t>&gt;=</a:t>
            </a:r>
            <a:r>
              <a:rPr>
                <a:latin typeface="Courier"/>
              </a:rPr>
              <a:t> threshold).mean()</a:t>
            </a:r>
            <a:br/>
            <a:r>
              <a:rPr>
                <a:latin typeface="Courier"/>
              </a:rPr>
              <a:t>    </a:t>
            </a:r>
            <a:r>
              <a:rPr>
                <a:solidFill>
                  <a:srgbClr val="008000"/>
                </a:solidFill>
                <a:latin typeface="Courier"/>
              </a:rPr>
              <a:t>print</a:t>
            </a:r>
            <a:r>
              <a:rPr>
                <a:latin typeface="Courier"/>
              </a:rPr>
              <a:t>(</a:t>
            </a:r>
            <a:r>
              <a:rPr>
                <a:solidFill>
                  <a:srgbClr val="BB6688"/>
                </a:solidFill>
                <a:latin typeface="Courier"/>
              </a:rPr>
              <a:t>f"attending at least </a:t>
            </a:r>
            <a:r>
              <a:rPr>
                <a:solidFill>
                  <a:srgbClr val="4070A0"/>
                </a:solidFill>
                <a:latin typeface="Courier"/>
              </a:rPr>
              <a:t>{</a:t>
            </a:r>
            <a:r>
              <a:rPr>
                <a:latin typeface="Courier"/>
              </a:rPr>
              <a:t>threshold</a:t>
            </a:r>
            <a:r>
              <a:rPr>
                <a:solidFill>
                  <a:srgbClr val="4070A0"/>
                </a:solidFill>
                <a:latin typeface="Courier"/>
              </a:rPr>
              <a:t>:.0%}</a:t>
            </a:r>
            <a:r>
              <a:rPr>
                <a:solidFill>
                  <a:srgbClr val="BB6688"/>
                </a:solidFill>
                <a:latin typeface="Courier"/>
              </a:rPr>
              <a:t> of marked days: </a:t>
            </a:r>
            <a:r>
              <a:rPr>
                <a:solidFill>
                  <a:srgbClr val="4070A0"/>
                </a:solidFill>
                <a:latin typeface="Courier"/>
              </a:rPr>
              <a:t>{</a:t>
            </a:r>
            <a:r>
              <a:rPr>
                <a:latin typeface="Courier"/>
              </a:rPr>
              <a:t>share</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proportion d’élèves assidus — En R</a:t>
            </a:r>
          </a:p>
        </p:txBody>
      </p:sp>
      <p:sp>
        <p:nvSpPr>
          <p:cNvPr id="3" name="Content Placeholder 2"/>
          <p:cNvSpPr>
            <a:spLocks noGrp="1"/>
          </p:cNvSpPr>
          <p:nvPr>
            <p:ph idx="1"/>
          </p:nvPr>
        </p:nvSpPr>
        <p:spPr/>
        <p:txBody>
          <a:bodyPr/>
          <a:lstStyle/>
          <a:p>
            <a:pPr lvl="0" indent="0">
              <a:buNone/>
            </a:pPr>
            <a:r>
              <a:rPr>
                <a:latin typeface="Courier"/>
              </a:rPr>
              <a:t>marked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(attended), </a:t>
            </a:r>
            <a:r>
              <a:rPr>
                <a:solidFill>
                  <a:srgbClr val="7D9029"/>
                </a:solidFill>
                <a:latin typeface="Courier"/>
              </a:rPr>
              <a:t>days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student_id) </a:t>
            </a:r>
            <a:r>
              <a:rPr>
                <a:solidFill>
                  <a:srgbClr val="4070A0"/>
                </a:solidFill>
                <a:latin typeface="Courier"/>
              </a:rPr>
              <a:t>|&gt;</a:t>
            </a:r>
            <a:br/>
            <a:r>
              <a:rPr>
                <a:latin typeface="Courier"/>
              </a:rPr>
              <a:t>  </a:t>
            </a:r>
            <a:r>
              <a:rPr>
                <a:solidFill>
                  <a:srgbClr val="06287E"/>
                </a:solidFill>
                <a:latin typeface="Courier"/>
              </a:rPr>
              <a:t>filter</a:t>
            </a:r>
            <a:r>
              <a:rPr>
                <a:latin typeface="Courier"/>
              </a:rPr>
              <a:t>(days </a:t>
            </a:r>
            <a:r>
              <a:rPr>
                <a:solidFill>
                  <a:srgbClr val="4070A0"/>
                </a:solidFill>
                <a:latin typeface="Courier"/>
              </a:rPr>
              <a:t>&gt;=</a:t>
            </a:r>
            <a:r>
              <a:rPr>
                <a:latin typeface="Courier"/>
              </a:rPr>
              <a:t> </a:t>
            </a:r>
            <a:r>
              <a:rPr>
                <a:solidFill>
                  <a:srgbClr val="40A070"/>
                </a:solidFill>
                <a:latin typeface="Courier"/>
              </a:rPr>
              <a:t>20</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everything</a:t>
            </a:r>
            <a:r>
              <a:rPr>
                <a:latin typeface="Courier"/>
              </a:rPr>
              <a:t>(), </a:t>
            </a:r>
            <a:r>
              <a:rPr>
                <a:solidFill>
                  <a:srgbClr val="4070A0"/>
                </a:solidFill>
                <a:latin typeface="Courier"/>
              </a:rPr>
              <a:t>~</a:t>
            </a:r>
            <a:r>
              <a:rPr>
                <a:latin typeface="Courier"/>
              </a:rPr>
              <a:t> </a:t>
            </a:r>
            <a:r>
              <a:rPr>
                <a:solidFill>
                  <a:srgbClr val="06287E"/>
                </a:solidFill>
                <a:latin typeface="Courier"/>
              </a:rPr>
              <a:t>mean</a:t>
            </a:r>
            <a:r>
              <a:rPr>
                <a:latin typeface="Courier"/>
              </a:rPr>
              <a:t>(rate </a:t>
            </a:r>
            <a:r>
              <a:rPr>
                <a:solidFill>
                  <a:srgbClr val="4070A0"/>
                </a:solidFill>
                <a:latin typeface="Courier"/>
              </a:rPr>
              <a:t>&gt;=</a:t>
            </a:r>
            <a:r>
              <a:rPr>
                <a:latin typeface="Courier"/>
              </a:rPr>
              <a:t> </a:t>
            </a:r>
            <a:r>
              <a:rPr>
                <a:solidFill>
                  <a:srgbClr val="40A070"/>
                </a:solidFill>
                <a:latin typeface="Courier"/>
              </a:rPr>
              <a:t>0.9</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proportion d’élèves assidus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Seuil</a:t>
                      </a:r>
                    </a:p>
                  </a:txBody>
                  <a:tcPr/>
                </a:tc>
                <a:tc>
                  <a:txBody>
                    <a:bodyPr/>
                    <a:lstStyle/>
                    <a:p>
                      <a:pPr lvl="0" indent="0" marL="0">
                        <a:buNone/>
                      </a:pPr>
                      <a:r>
                        <a:rPr/>
                        <a:t>Élèves l’atteignant</a:t>
                      </a:r>
                    </a:p>
                  </a:txBody>
                  <a:tcPr/>
                </a:tc>
              </a:tr>
              <a:tr h="0">
                <a:tc>
                  <a:txBody>
                    <a:bodyPr/>
                    <a:lstStyle/>
                    <a:p>
                      <a:pPr lvl="0" indent="0" marL="0">
                        <a:buNone/>
                      </a:pPr>
                      <a:r>
                        <a:rPr/>
                        <a:t>Au moins 80 % des jours</a:t>
                      </a:r>
                    </a:p>
                  </a:txBody>
                </a:tc>
                <a:tc>
                  <a:txBody>
                    <a:bodyPr/>
                    <a:lstStyle/>
                    <a:p>
                      <a:pPr lvl="0" indent="0" marL="0">
                        <a:buNone/>
                      </a:pPr>
                      <a:r>
                        <a:rPr/>
                        <a:t>87,3 %</a:t>
                      </a:r>
                    </a:p>
                  </a:txBody>
                </a:tc>
              </a:tr>
              <a:tr h="0">
                <a:tc>
                  <a:txBody>
                    <a:bodyPr/>
                    <a:lstStyle/>
                    <a:p>
                      <a:pPr lvl="0" indent="0" marL="0">
                        <a:buNone/>
                      </a:pPr>
                      <a:r>
                        <a:rPr/>
                        <a:t>Au moins 85 %</a:t>
                      </a:r>
                    </a:p>
                  </a:txBody>
                </a:tc>
                <a:tc>
                  <a:txBody>
                    <a:bodyPr/>
                    <a:lstStyle/>
                    <a:p>
                      <a:pPr lvl="0" indent="0" marL="0">
                        <a:buNone/>
                      </a:pPr>
                      <a:r>
                        <a:rPr/>
                        <a:t>78,9 %</a:t>
                      </a:r>
                    </a:p>
                  </a:txBody>
                </a:tc>
              </a:tr>
              <a:tr h="0">
                <a:tc>
                  <a:txBody>
                    <a:bodyPr/>
                    <a:lstStyle/>
                    <a:p>
                      <a:pPr lvl="0" indent="0" marL="0">
                        <a:buNone/>
                      </a:pPr>
                      <a:r>
                        <a:rPr b="1"/>
                        <a:t>Au moins 90 %</a:t>
                      </a:r>
                    </a:p>
                  </a:txBody>
                </a:tc>
                <a:tc>
                  <a:txBody>
                    <a:bodyPr/>
                    <a:lstStyle/>
                    <a:p>
                      <a:pPr lvl="0" indent="0" marL="0">
                        <a:buNone/>
                      </a:pPr>
                      <a:r>
                        <a:rPr b="1"/>
                        <a:t>62,1 %</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proportion d’élèves assidus</a:t>
            </a:r>
          </a:p>
        </p:txBody>
      </p:sp>
      <p:sp>
        <p:nvSpPr>
          <p:cNvPr id="3" name="Content Placeholder 2"/>
          <p:cNvSpPr>
            <a:spLocks noGrp="1"/>
          </p:cNvSpPr>
          <p:nvPr>
            <p:ph idx="1"/>
          </p:nvPr>
        </p:nvSpPr>
        <p:spPr/>
        <p:txBody>
          <a:bodyPr/>
          <a:lstStyle/>
          <a:p>
            <a:pPr lvl="0"/>
            <a:r>
              <a:rPr/>
              <a:t>62,1 % au seuil de 90 %, contre une assiduité moyenne quotidienne de 88,4 % — Les deux nombres sont écartés de…</a:t>
            </a:r>
          </a:p>
          <a:p>
            <a:pPr lvl="0"/>
            <a:r>
              <a:rPr/>
              <a:t>Une moyenne sur des pointages décrit le système ; une proportion sur des élèves décrit des enfants — Une école où…</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Sur lequel un programme est jugé</a:t>
            </a:r>
          </a:p>
        </p:txBody>
      </p:sp>
      <p:sp>
        <p:nvSpPr>
          <p:cNvPr id="3" name="Content Placeholder 2"/>
          <p:cNvSpPr>
            <a:spLocks noGrp="1"/>
          </p:cNvSpPr>
          <p:nvPr>
            <p:ph idx="1"/>
          </p:nvPr>
        </p:nvSpPr>
        <p:spPr/>
        <p:txBody>
          <a:bodyPr/>
          <a:lstStyle/>
          <a:p>
            <a:pPr lvl="0"/>
            <a:r>
              <a:rPr/>
              <a:t>Rapportez les deux, et mettez en tête celui qui correspond à la décision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Sur lequel un programme est jugé</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La décision</a:t>
                      </a:r>
                    </a:p>
                  </a:txBody>
                  <a:tcPr/>
                </a:tc>
                <a:tc>
                  <a:txBody>
                    <a:bodyPr/>
                    <a:lstStyle/>
                    <a:p>
                      <a:pPr lvl="0" indent="0" marL="0">
                        <a:buNone/>
                      </a:pPr>
                      <a:r>
                        <a:rPr/>
                        <a:t>Le nombre</a:t>
                      </a:r>
                    </a:p>
                  </a:txBody>
                  <a:tcPr/>
                </a:tc>
              </a:tr>
              <a:tr h="0">
                <a:tc>
                  <a:txBody>
                    <a:bodyPr/>
                    <a:lstStyle/>
                    <a:p>
                      <a:pPr lvl="0" indent="0" marL="0">
                        <a:buNone/>
                      </a:pPr>
                      <a:r>
                        <a:rPr/>
                        <a:t>Combien de repas, de pupitres, de manuels</a:t>
                      </a:r>
                    </a:p>
                  </a:txBody>
                </a:tc>
                <a:tc>
                  <a:txBody>
                    <a:bodyPr/>
                    <a:lstStyle/>
                    <a:p>
                      <a:pPr lvl="0" indent="0" marL="0">
                        <a:buNone/>
                      </a:pPr>
                      <a:r>
                        <a:rPr/>
                        <a:t>Assiduité moyenne quotidienne</a:t>
                      </a:r>
                    </a:p>
                  </a:txBody>
                </a:tc>
              </a:tr>
              <a:tr h="0">
                <a:tc>
                  <a:txBody>
                    <a:bodyPr/>
                    <a:lstStyle/>
                    <a:p>
                      <a:pPr lvl="0" indent="0" marL="0">
                        <a:buNone/>
                      </a:pPr>
                      <a:r>
                        <a:rPr/>
                        <a:t>Quels enfants ont besoin d’une visite de suivi</a:t>
                      </a:r>
                    </a:p>
                  </a:txBody>
                </a:tc>
                <a:tc>
                  <a:txBody>
                    <a:bodyPr/>
                    <a:lstStyle/>
                    <a:p>
                      <a:pPr lvl="0" indent="0" marL="0">
                        <a:buNone/>
                      </a:pPr>
                      <a:r>
                        <a:rPr/>
                        <a:t>Proportion sous le seuil</a:t>
                      </a:r>
                    </a:p>
                  </a:txBody>
                </a:tc>
              </a:tr>
              <a:tr h="0">
                <a:tc>
                  <a:txBody>
                    <a:bodyPr/>
                    <a:lstStyle/>
                    <a:p>
                      <a:pPr lvl="0" indent="0" marL="0">
                        <a:buNone/>
                      </a:pPr>
                      <a:r>
                        <a:rPr/>
                        <a:t>Si une intervention a marché</a:t>
                      </a:r>
                    </a:p>
                  </a:txBody>
                </a:tc>
                <a:tc>
                  <a:txBody>
                    <a:bodyPr/>
                    <a:lstStyle/>
                    <a:p>
                      <a:pPr lvl="0" indent="0" marL="0">
                        <a:buNone/>
                      </a:pPr>
                      <a:r>
                        <a:rPr/>
                        <a:t>Les deux, car ils peuvent bouger en sens opposés</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Sur lequel un programme est jugé — En Python</a:t>
            </a:r>
          </a:p>
        </p:txBody>
      </p:sp>
      <p:sp>
        <p:nvSpPr>
          <p:cNvPr id="3" name="Content Placeholder 2"/>
          <p:cNvSpPr>
            <a:spLocks noGrp="1"/>
          </p:cNvSpPr>
          <p:nvPr>
            <p:ph idx="1"/>
          </p:nvPr>
        </p:nvSpPr>
        <p:spPr/>
        <p:txBody>
          <a:bodyPr/>
          <a:lstStyle/>
          <a:p>
            <a:pPr lvl="0" indent="0">
              <a:buNone/>
            </a:pPr>
            <a:r>
              <a:rPr>
                <a:latin typeface="Courier"/>
              </a:rPr>
              <a:t>struggling </a:t>
            </a:r>
            <a:r>
              <a:rPr>
                <a:solidFill>
                  <a:srgbClr val="666666"/>
                </a:solidFill>
                <a:latin typeface="Courier"/>
              </a:rPr>
              <a:t>=</a:t>
            </a:r>
            <a:r>
              <a:rPr>
                <a:latin typeface="Courier"/>
              </a:rPr>
              <a:t> eligible[eligible[</a:t>
            </a:r>
            <a:r>
              <a:rPr>
                <a:solidFill>
                  <a:srgbClr val="4070A0"/>
                </a:solidFill>
                <a:latin typeface="Courier"/>
              </a:rPr>
              <a:t>"mean"</a:t>
            </a:r>
            <a:r>
              <a:rPr>
                <a:latin typeface="Courier"/>
              </a:rPr>
              <a:t>] </a:t>
            </a:r>
            <a:r>
              <a:rPr>
                <a:solidFill>
                  <a:srgbClr val="666666"/>
                </a:solidFill>
                <a:latin typeface="Courier"/>
              </a:rPr>
              <a:t>&lt;</a:t>
            </a:r>
            <a:r>
              <a:rPr>
                <a:latin typeface="Courier"/>
              </a:rPr>
              <a:t> </a:t>
            </a:r>
            <a:r>
              <a:rPr>
                <a:solidFill>
                  <a:srgbClr val="40A070"/>
                </a:solidFill>
                <a:latin typeface="Courier"/>
              </a:rPr>
              <a:t>0.75</a:t>
            </a:r>
            <a:r>
              <a:rPr>
                <a:latin typeface="Courier"/>
              </a:rPr>
              <a:t>]</a:t>
            </a:r>
            <a:br/>
            <a:r>
              <a:rPr>
                <a:solidFill>
                  <a:srgbClr val="008000"/>
                </a:solidFill>
                <a:latin typeface="Courier"/>
              </a:rPr>
              <a:t>print</a:t>
            </a:r>
            <a:r>
              <a:rPr>
                <a:latin typeface="Courier"/>
              </a:rPr>
              <a:t>(</a:t>
            </a:r>
            <a:r>
              <a:rPr>
                <a:solidFill>
                  <a:srgbClr val="BB6688"/>
                </a:solidFill>
                <a:latin typeface="Courier"/>
              </a:rPr>
              <a:t>f"students below 75%: </a:t>
            </a:r>
            <a:r>
              <a:rPr>
                <a:solidFill>
                  <a:srgbClr val="4070A0"/>
                </a:solidFill>
                <a:latin typeface="Courier"/>
              </a:rPr>
              <a:t>{</a:t>
            </a:r>
            <a:r>
              <a:rPr>
                <a:solidFill>
                  <a:srgbClr val="008000"/>
                </a:solidFill>
                <a:latin typeface="Courier"/>
              </a:rPr>
              <a:t>len</a:t>
            </a:r>
            <a:r>
              <a:rPr>
                <a:latin typeface="Courier"/>
              </a:rPr>
              <a:t>(struggling)</a:t>
            </a:r>
            <a:r>
              <a:rPr>
                <a:solidFill>
                  <a:srgbClr val="4070A0"/>
                </a:solidFill>
                <a:latin typeface="Courier"/>
              </a:rPr>
              <a:t>}</a:t>
            </a:r>
            <a:r>
              <a:rPr>
                <a:solidFill>
                  <a:srgbClr val="BB6688"/>
                </a:solidFill>
                <a:latin typeface="Courier"/>
              </a:rPr>
              <a:t> "</a:t>
            </a:r>
            <a:br/>
            <a:r>
              <a:rPr>
                <a:latin typeface="Courier"/>
              </a:rPr>
              <a:t>      </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(struggling) </a:t>
            </a:r>
            <a:r>
              <a:rPr>
                <a:solidFill>
                  <a:srgbClr val="666666"/>
                </a:solidFill>
                <a:latin typeface="Courier"/>
              </a:rPr>
              <a:t>/</a:t>
            </a:r>
            <a:r>
              <a:rPr>
                <a:latin typeface="Courier"/>
              </a:rPr>
              <a:t> </a:t>
            </a:r>
            <a:r>
              <a:rPr>
                <a:solidFill>
                  <a:srgbClr val="008000"/>
                </a:solidFill>
                <a:latin typeface="Courier"/>
              </a:rPr>
              <a:t>len</a:t>
            </a:r>
            <a:r>
              <a:rPr>
                <a:latin typeface="Courier"/>
              </a:rPr>
              <a:t>(eligible)</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f"their marks as a share of all marks: "</a:t>
            </a:r>
            <a:br/>
            <a:r>
              <a:rPr>
                <a:latin typeface="Courier"/>
              </a:rPr>
              <a:t>      </a:t>
            </a:r>
            <a:r>
              <a:rPr>
                <a:solidFill>
                  <a:srgbClr val="BB6688"/>
                </a:solidFill>
                <a:latin typeface="Courier"/>
              </a:rPr>
              <a:t>f"</a:t>
            </a:r>
            <a:r>
              <a:rPr>
                <a:solidFill>
                  <a:srgbClr val="4070A0"/>
                </a:solidFill>
                <a:latin typeface="Courier"/>
              </a:rPr>
              <a:t>{</a:t>
            </a:r>
            <a:r>
              <a:rPr>
                <a:latin typeface="Courier"/>
              </a:rPr>
              <a:t>struggling[</a:t>
            </a:r>
            <a:r>
              <a:rPr>
                <a:solidFill>
                  <a:srgbClr val="4070A0"/>
                </a:solidFill>
                <a:latin typeface="Courier"/>
              </a:rPr>
              <a:t>'size'</a:t>
            </a:r>
            <a:r>
              <a:rPr>
                <a:latin typeface="Courier"/>
              </a:rPr>
              <a:t>]</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eligible[</a:t>
            </a:r>
            <a:r>
              <a:rPr>
                <a:solidFill>
                  <a:srgbClr val="4070A0"/>
                </a:solidFill>
                <a:latin typeface="Courier"/>
              </a:rPr>
              <a:t>'size'</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Sur lequel un programme est jugé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students furthest behind are a small share of the rows and the whole</a:t>
            </a:r>
            <a:br/>
            <a:r>
              <a:rPr i="1">
                <a:solidFill>
                  <a:srgbClr val="60A0B0"/>
                </a:solidFill>
                <a:latin typeface="Courier"/>
              </a:rPr>
              <a:t># of the problem.</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Énoncez le seuil, et d’où il vient — En Python</a:t>
            </a:r>
          </a:p>
        </p:txBody>
      </p:sp>
      <p:sp>
        <p:nvSpPr>
          <p:cNvPr id="3" name="Content Placeholder 2"/>
          <p:cNvSpPr>
            <a:spLocks noGrp="1"/>
          </p:cNvSpPr>
          <p:nvPr>
            <p:ph idx="1"/>
          </p:nvPr>
        </p:nvSpPr>
        <p:spPr/>
        <p:txBody>
          <a:bodyPr/>
          <a:lstStyle/>
          <a:p>
            <a:pPr lvl="0" indent="0">
              <a:buNone/>
            </a:pPr>
            <a:r>
              <a:rPr>
                <a:latin typeface="Courier"/>
              </a:rPr>
              <a:t>sensitivity </a:t>
            </a:r>
            <a:r>
              <a:rPr>
                <a:solidFill>
                  <a:srgbClr val="666666"/>
                </a:solidFill>
                <a:latin typeface="Courier"/>
              </a:rPr>
              <a:t>=</a:t>
            </a:r>
            <a:r>
              <a:rPr>
                <a:latin typeface="Courier"/>
              </a:rPr>
              <a:t> {</a:t>
            </a:r>
            <a:r>
              <a:rPr>
                <a:solidFill>
                  <a:srgbClr val="BB6688"/>
                </a:solidFill>
                <a:latin typeface="Courier"/>
              </a:rPr>
              <a:t>f"</a:t>
            </a:r>
            <a:r>
              <a:rPr>
                <a:solidFill>
                  <a:srgbClr val="4070A0"/>
                </a:solidFill>
                <a:latin typeface="Courier"/>
              </a:rPr>
              <a:t>{</a:t>
            </a:r>
            <a:r>
              <a:rPr>
                <a:latin typeface="Courier"/>
              </a:rPr>
              <a:t>t</a:t>
            </a:r>
            <a:r>
              <a:rPr>
                <a:solidFill>
                  <a:srgbClr val="4070A0"/>
                </a:solidFill>
                <a:latin typeface="Courier"/>
              </a:rPr>
              <a:t>:.0%}</a:t>
            </a:r>
            <a:r>
              <a:rPr>
                <a:solidFill>
                  <a:srgbClr val="BB6688"/>
                </a:solidFill>
                <a:latin typeface="Courier"/>
              </a:rPr>
              <a:t>"</a:t>
            </a:r>
            <a:r>
              <a:rPr>
                <a:latin typeface="Courier"/>
              </a:rPr>
              <a:t>: </a:t>
            </a:r>
            <a:r>
              <a:rPr>
                <a:solidFill>
                  <a:srgbClr val="BB6688"/>
                </a:solidFill>
                <a:latin typeface="Courier"/>
              </a:rPr>
              <a:t>f"</a:t>
            </a:r>
            <a:r>
              <a:rPr>
                <a:solidFill>
                  <a:srgbClr val="4070A0"/>
                </a:solidFill>
                <a:latin typeface="Courier"/>
              </a:rPr>
              <a:t>{</a:t>
            </a:r>
            <a:r>
              <a:rPr>
                <a:latin typeface="Courier"/>
              </a:rPr>
              <a:t>(eligible[</a:t>
            </a:r>
            <a:r>
              <a:rPr>
                <a:solidFill>
                  <a:srgbClr val="4070A0"/>
                </a:solidFill>
                <a:latin typeface="Courier"/>
              </a:rPr>
              <a:t>'mean'</a:t>
            </a:r>
            <a:r>
              <a:rPr>
                <a:latin typeface="Courier"/>
              </a:rPr>
              <a:t>] </a:t>
            </a:r>
            <a:r>
              <a:rPr>
                <a:solidFill>
                  <a:srgbClr val="666666"/>
                </a:solidFill>
                <a:latin typeface="Courier"/>
              </a:rPr>
              <a:t>&gt;=</a:t>
            </a:r>
            <a:r>
              <a:rPr>
                <a:latin typeface="Courier"/>
              </a:rPr>
              <a:t> 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br/>
            <a:r>
              <a:rPr>
                <a:latin typeface="Courier"/>
              </a:rPr>
              <a:t>               </a:t>
            </a:r>
            <a:r>
              <a:rPr b="1">
                <a:solidFill>
                  <a:srgbClr val="007020"/>
                </a:solidFill>
                <a:latin typeface="Courier"/>
              </a:rPr>
              <a:t>for</a:t>
            </a:r>
            <a:r>
              <a:rPr>
                <a:latin typeface="Courier"/>
              </a:rPr>
              <a:t> t </a:t>
            </a:r>
            <a:r>
              <a:rPr b="1">
                <a:solidFill>
                  <a:srgbClr val="007020"/>
                </a:solidFill>
                <a:latin typeface="Courier"/>
              </a:rPr>
              <a:t>in</a:t>
            </a:r>
            <a:r>
              <a:rPr>
                <a:latin typeface="Courier"/>
              </a:rPr>
              <a:t> (</a:t>
            </a:r>
            <a:r>
              <a:rPr>
                <a:solidFill>
                  <a:srgbClr val="40A070"/>
                </a:solidFill>
                <a:latin typeface="Courier"/>
              </a:rPr>
              <a:t>0.75</a:t>
            </a:r>
            <a:r>
              <a:rPr>
                <a:latin typeface="Courier"/>
              </a:rPr>
              <a:t>, </a:t>
            </a:r>
            <a:r>
              <a:rPr>
                <a:solidFill>
                  <a:srgbClr val="40A070"/>
                </a:solidFill>
                <a:latin typeface="Courier"/>
              </a:rPr>
              <a:t>0.80</a:t>
            </a:r>
            <a:r>
              <a:rPr>
                <a:latin typeface="Courier"/>
              </a:rPr>
              <a:t>, </a:t>
            </a:r>
            <a:r>
              <a:rPr>
                <a:solidFill>
                  <a:srgbClr val="40A070"/>
                </a:solidFill>
                <a:latin typeface="Courier"/>
              </a:rPr>
              <a:t>0.85</a:t>
            </a:r>
            <a:r>
              <a:rPr>
                <a:latin typeface="Courier"/>
              </a:rPr>
              <a:t>, </a:t>
            </a:r>
            <a:r>
              <a:rPr>
                <a:solidFill>
                  <a:srgbClr val="40A070"/>
                </a:solidFill>
                <a:latin typeface="Courier"/>
              </a:rPr>
              <a:t>0.90</a:t>
            </a:r>
            <a:r>
              <a:rPr>
                <a:latin typeface="Courier"/>
              </a:rPr>
              <a:t>, </a:t>
            </a:r>
            <a:r>
              <a:rPr>
                <a:solidFill>
                  <a:srgbClr val="40A070"/>
                </a:solidFill>
                <a:latin typeface="Courier"/>
              </a:rPr>
              <a:t>0.95</a:t>
            </a:r>
            <a:r>
              <a:rPr>
                <a:latin typeface="Courier"/>
              </a:rPr>
              <a:t>)}</a:t>
            </a:r>
            <a:br/>
            <a:r>
              <a:rPr>
                <a:solidFill>
                  <a:srgbClr val="008000"/>
                </a:solidFill>
                <a:latin typeface="Courier"/>
              </a:rPr>
              <a:t>print</a:t>
            </a:r>
            <a:r>
              <a:rPr>
                <a:latin typeface="Courier"/>
              </a:rPr>
              <a:t>(sensitivity)</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Énoncez le seuil, et d’où il vient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Print the curve, not the point.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décision de dénominateur que personne ne prend explicitement</a:t>
            </a:r>
          </a:p>
        </p:txBody>
      </p:sp>
      <p:sp>
        <p:nvSpPr>
          <p:cNvPr id="3" name="Content Placeholder 2"/>
          <p:cNvSpPr>
            <a:spLocks noGrp="1"/>
          </p:cNvSpPr>
          <p:nvPr>
            <p:ph idx="1"/>
          </p:nvPr>
        </p:nvSpPr>
        <p:spPr/>
        <p:txBody>
          <a:bodyPr/>
          <a:lstStyle/>
          <a:p>
            <a:pPr lvl="0"/>
            <a:r>
              <a:rPr/>
              <a:t>Sans lui — un élève inscrit la dernière semaine du trimestre et présent trois jours sur trois apparaît comme assidu à…</a:t>
            </a:r>
          </a:p>
          <a:p>
            <a:pPr lvl="0"/>
            <a:r>
              <a:rPr/>
              <a:t>Avec lui — vous avez exclu précisément les élèves arrivés tard et partis tôt, qui sont ceux qu’un programme d’assiduité…</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décision de dénominateur que personne ne prend explicitement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f"students with any marks:      </a:t>
            </a:r>
            <a:r>
              <a:rPr>
                <a:solidFill>
                  <a:srgbClr val="4070A0"/>
                </a:solidFill>
                <a:latin typeface="Courier"/>
              </a:rPr>
              <a:t>{</a:t>
            </a:r>
            <a:r>
              <a:rPr>
                <a:solidFill>
                  <a:srgbClr val="008000"/>
                </a:solidFill>
                <a:latin typeface="Courier"/>
              </a:rPr>
              <a:t>len</a:t>
            </a:r>
            <a:r>
              <a:rPr>
                <a:latin typeface="Courier"/>
              </a:rPr>
              <a:t>(by_student)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f"students with 20 or more:     </a:t>
            </a:r>
            <a:r>
              <a:rPr>
                <a:solidFill>
                  <a:srgbClr val="4070A0"/>
                </a:solidFill>
                <a:latin typeface="Courier"/>
              </a:rPr>
              <a:t>{</a:t>
            </a:r>
            <a:r>
              <a:rPr>
                <a:solidFill>
                  <a:srgbClr val="008000"/>
                </a:solidFill>
                <a:latin typeface="Courier"/>
              </a:rPr>
              <a:t>len</a:t>
            </a:r>
            <a:r>
              <a:rPr>
                <a:latin typeface="Courier"/>
              </a:rPr>
              <a:t>(eligible)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décision de dénominateur que personne ne prend explicitement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denominators, both defensible, and the report says which.</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 la paire — Exemple</a:t>
            </a:r>
          </a:p>
        </p:txBody>
      </p:sp>
      <p:sp>
        <p:nvSpPr>
          <p:cNvPr id="3" name="Content Placeholder 2"/>
          <p:cNvSpPr>
            <a:spLocks noGrp="1"/>
          </p:cNvSpPr>
          <p:nvPr>
            <p:ph idx="1"/>
          </p:nvPr>
        </p:nvSpPr>
        <p:spPr/>
        <p:txBody>
          <a:bodyPr/>
          <a:lstStyle/>
          <a:p>
            <a:pPr lvl="0" indent="0">
              <a:buNone/>
            </a:pPr>
            <a:r>
              <a:rPr>
                <a:latin typeface="Courier"/>
              </a:rPr>
              <a:t>Attendance, February to April 2024
  Average daily attendance         88.4%   69,974 usable marks
  Students attending 90%+ of days  62.1%   1,200 students with 20+ marks
  Students attending 85%+          78.9%
  Students below 75%                9.5%   114 students, the follow-up list
  SCH09 recorded 873 marks as Y/N rather than true/false; recoded, not
  dropped. 271 days were never marked and are excluded from both figures.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Les deux nombres de cette leçon divisent par des jours qui ont été pointés.</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https://data-analysis.cassion.dev/fr/cours/education-programme-analysis/edu-03-two-attendance-numbers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88 % de présence, 62 % des élèves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L’assiduité moyenne quotidienne vaut 88,4 %. La part des élèves présents au moins 90 % de leurs jours pointés vaut 62,1 %. Les deux viennent des mêmes 70 245 lignes, et les vingt-six points d’écart sont les enfants qu’une moyenne ne voit pas.</vt:lpwstr>
  </property>
</Properties>
</file>