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SCH07 attends at 88.2% and SCH18 at 85.2%. Build the register as a full calendar and count every missing day as an absence, and they read 66.1% and 63.9% — the worst schools in the district, on fifteen days nobody was meant to be there.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Attendance rows exist only for days a school was open. A date with no row is a closure, not an absence, and nothing in the file marks which is which.</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Twenty-two schools have all sixty days. SCH07 and SCH18 have forty-five.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Both are missing exactly 11 to 29 March, and both are missing the same fifteen days. That is not two schools with an attendance problem; that is one event. Consecutive missing days at multiple schools is a closure until proved otherwise. Scattered missing days at one school is a recording problem. The shape tells you which, and it takes one line to look.</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natural way to build an attendance table is to construct the full grid of students by school days and fill in the marks. It is also the way to turn a strike into a crisis.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Twenty-two points, invented. On the grid-filled figures SCH07 and SCH18 are the two worst schools in the district by a wide margin, and a programme reading that table would send a dropout response to two schools whose children attended normally on every day they were asked to. The unaffected school is unchanged, which is what makes the error so hard to catch: the table looks fine, most of it </a:t>
            </a:r>
            <a:r>
              <a:rPr i="1"/>
              <a:t>is</a:t>
            </a:r>
            <a:r>
              <a:rPr/>
              <a:t> fine, and the two wrong rows are the two you act on.</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Build the denominator from days the school was open, not from the calendar.</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That gives a second, useful number: mark coverage, the share of expected student-days that carry a mark at all. A school at 100% attendance and 60% mark coverage is not a school with good attendance.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Fifteen school days is a quarter of the term. The closure is more consequential than any attendance figure in this file, and an analysis that correctly excludes those days and then says nothing about them has removed the largest thing that happened.</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Report the closure as lost instructional days, separately from attendance. The two answer different questions: attendance is about whether children came, and instructional days are about whether school happened.</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third time this platform has met the same defect in a different file.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In all three, the absence is not a value and nothing in the file announces it. The habit that catches all three is the same: before computing any rate, construct what the denominator </a:t>
            </a:r>
            <a:r>
              <a:rPr i="1"/>
              <a:t>should</a:t>
            </a:r>
            <a:r>
              <a:rPr/>
              <a:t> be from something other than the rows you have, and compare.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Attendance describes one term. Whether a child is still in school next year is a different question, and the next unit follows the 2023 cohort through promotion, repetition and dropout to find out.</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education-programme-analysis/edu-04-the-days-that-are-not-the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 strike that looks like an emergency</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SCH07 attends at 88.2% and SCH18 at 85.2%. Build the register as a full calendar and count every missing day as an absence, and they read 66.1% and 63.9% — the worst schools in the district, on fifteen days nobody was meant to be there.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4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rows that are not there</a:t>
            </a:r>
          </a:p>
          <a:p>
            <a:pPr lvl="0"/>
            <a:r>
              <a:rPr/>
              <a:t>What happens if you do not look</a:t>
            </a:r>
          </a:p>
          <a:p>
            <a:pPr lvl="0"/>
            <a:r>
              <a:rPr/>
              <a:t>The rule</a:t>
            </a:r>
          </a:p>
          <a:p>
            <a:pPr lvl="0"/>
            <a:r>
              <a:rPr/>
              <a:t>When a closure is the finding</a:t>
            </a:r>
          </a:p>
          <a:p>
            <a:pPr lvl="0"/>
            <a:r>
              <a:rPr/>
              <a:t>The general form</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rows that are not there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attendance </a:t>
            </a:r>
            <a:r>
              <a:rPr>
                <a:solidFill>
                  <a:srgbClr val="666666"/>
                </a:solidFill>
                <a:latin typeface="Courier"/>
              </a:rPr>
              <a:t>=</a:t>
            </a:r>
            <a:r>
              <a:rPr>
                <a:latin typeface="Courier"/>
              </a:rPr>
              <a:t> pd.read_csv(</a:t>
            </a:r>
            <a:r>
              <a:rPr>
                <a:solidFill>
                  <a:srgbClr val="4070A0"/>
                </a:solidFill>
                <a:latin typeface="Courier"/>
              </a:rPr>
              <a:t>"school-attendance-2024.v1.csv"</a:t>
            </a:r>
            <a:r>
              <a:rPr>
                <a:latin typeface="Courier"/>
              </a:rPr>
              <a:t>)</a:t>
            </a:r>
            <a:br/>
            <a:r>
              <a:rPr>
                <a:latin typeface="Courier"/>
              </a:rPr>
              <a:t>roster </a:t>
            </a:r>
            <a:r>
              <a:rPr>
                <a:solidFill>
                  <a:srgbClr val="666666"/>
                </a:solidFill>
                <a:latin typeface="Courier"/>
              </a:rPr>
              <a:t>=</a:t>
            </a:r>
            <a:r>
              <a:rPr>
                <a:latin typeface="Courier"/>
              </a:rPr>
              <a:t> pd.read_csv(</a:t>
            </a:r>
            <a:r>
              <a:rPr>
                <a:solidFill>
                  <a:srgbClr val="4070A0"/>
                </a:solidFill>
                <a:latin typeface="Courier"/>
              </a:rPr>
              <a:t>"school-roster-2024.v1.csv"</a:t>
            </a:r>
            <a:r>
              <a:rPr>
                <a:latin typeface="Courier"/>
              </a:rPr>
              <a:t>)</a:t>
            </a:r>
            <a:br/>
            <a:br/>
            <a:r>
              <a:rPr>
                <a:latin typeface="Courier"/>
              </a:rPr>
              <a:t>joined </a:t>
            </a:r>
            <a:r>
              <a:rPr>
                <a:solidFill>
                  <a:srgbClr val="666666"/>
                </a:solidFill>
                <a:latin typeface="Courier"/>
              </a:rPr>
              <a:t>=</a:t>
            </a:r>
            <a:r>
              <a:rPr>
                <a:latin typeface="Courier"/>
              </a:rPr>
              <a:t> attendance.merge(roster[[</a:t>
            </a:r>
            <a:r>
              <a:rPr>
                <a:solidFill>
                  <a:srgbClr val="4070A0"/>
                </a:solidFill>
                <a:latin typeface="Courier"/>
              </a:rPr>
              <a:t>"student_id"</a:t>
            </a:r>
            <a:r>
              <a:rPr>
                <a:latin typeface="Courier"/>
              </a:rPr>
              <a:t>, </a:t>
            </a:r>
            <a:r>
              <a:rPr>
                <a:solidFill>
                  <a:srgbClr val="4070A0"/>
                </a:solidFill>
                <a:latin typeface="Courier"/>
              </a:rPr>
              <a:t>"school_id"</a:t>
            </a:r>
            <a:r>
              <a:rPr>
                <a:latin typeface="Courier"/>
              </a:rPr>
              <a:t>]], on</a:t>
            </a:r>
            <a:r>
              <a:rPr>
                <a:solidFill>
                  <a:srgbClr val="666666"/>
                </a:solidFill>
                <a:latin typeface="Courier"/>
              </a:rPr>
              <a:t>=</a:t>
            </a:r>
            <a:r>
              <a:rPr>
                <a:solidFill>
                  <a:srgbClr val="4070A0"/>
                </a:solidFill>
                <a:latin typeface="Courier"/>
              </a:rPr>
              <a:t>"student_id"</a:t>
            </a:r>
            <a:r>
              <a:rPr>
                <a:latin typeface="Courier"/>
              </a:rPr>
              <a:t>)</a:t>
            </a:r>
            <a:br/>
            <a:r>
              <a:rPr>
                <a:latin typeface="Courier"/>
              </a:rPr>
              <a:t>calendar </a:t>
            </a:r>
            <a:r>
              <a:rPr>
                <a:solidFill>
                  <a:srgbClr val="666666"/>
                </a:solidFill>
                <a:latin typeface="Courier"/>
              </a:rPr>
              <a:t>=</a:t>
            </a:r>
            <a:r>
              <a:rPr>
                <a:latin typeface="Courier"/>
              </a:rPr>
              <a:t> </a:t>
            </a:r>
            <a:r>
              <a:rPr>
                <a:solidFill>
                  <a:srgbClr val="008000"/>
                </a:solidFill>
                <a:latin typeface="Courier"/>
              </a:rPr>
              <a:t>sorted</a:t>
            </a:r>
            <a:r>
              <a:rPr>
                <a:latin typeface="Courier"/>
              </a:rPr>
              <a:t>(attendance[</a:t>
            </a:r>
            <a:r>
              <a:rPr>
                <a:solidFill>
                  <a:srgbClr val="4070A0"/>
                </a:solidFill>
                <a:latin typeface="Courier"/>
              </a:rPr>
              <a:t>"attendance_date"</a:t>
            </a:r>
            <a:r>
              <a:rPr>
                <a:latin typeface="Courier"/>
              </a:rPr>
              <a:t>].unique())</a:t>
            </a:r>
            <a:br/>
            <a:br/>
            <a:r>
              <a:rPr>
                <a:latin typeface="Courier"/>
              </a:rPr>
              <a:t>days_per_school </a:t>
            </a:r>
            <a:r>
              <a:rPr>
                <a:solidFill>
                  <a:srgbClr val="666666"/>
                </a:solidFill>
                <a:latin typeface="Courier"/>
              </a:rPr>
              <a:t>=</a:t>
            </a:r>
            <a:r>
              <a:rPr>
                <a:latin typeface="Courier"/>
              </a:rPr>
              <a:t> joined.groupby(</a:t>
            </a:r>
            <a:r>
              <a:rPr>
                <a:solidFill>
                  <a:srgbClr val="4070A0"/>
                </a:solidFill>
                <a:latin typeface="Courier"/>
              </a:rPr>
              <a:t>"school_id"</a:t>
            </a:r>
            <a:r>
              <a:rPr>
                <a:latin typeface="Courier"/>
              </a:rPr>
              <a:t>)[</a:t>
            </a:r>
            <a:r>
              <a:rPr>
                <a:solidFill>
                  <a:srgbClr val="4070A0"/>
                </a:solidFill>
                <a:latin typeface="Courier"/>
              </a:rPr>
              <a:t>"attendance_date"</a:t>
            </a:r>
            <a:r>
              <a:rPr>
                <a:latin typeface="Courier"/>
              </a:rPr>
              <a:t>].nunique()</a:t>
            </a:r>
            <a:br/>
            <a:r>
              <a:rPr>
                <a:solidFill>
                  <a:srgbClr val="008000"/>
                </a:solidFill>
                <a:latin typeface="Courier"/>
              </a:rPr>
              <a:t>print</a:t>
            </a:r>
            <a:r>
              <a:rPr>
                <a:latin typeface="Courier"/>
              </a:rPr>
              <a:t>(</a:t>
            </a:r>
            <a:r>
              <a:rPr>
                <a:solidFill>
                  <a:srgbClr val="BB6688"/>
                </a:solidFill>
                <a:latin typeface="Courier"/>
              </a:rPr>
              <a:t>f"school days in the calendar: </a:t>
            </a:r>
            <a:r>
              <a:rPr>
                <a:solidFill>
                  <a:srgbClr val="4070A0"/>
                </a:solidFill>
                <a:latin typeface="Courier"/>
              </a:rPr>
              <a:t>{</a:t>
            </a:r>
            <a:r>
              <a:rPr>
                <a:solidFill>
                  <a:srgbClr val="008000"/>
                </a:solidFill>
                <a:latin typeface="Courier"/>
              </a:rPr>
              <a:t>len</a:t>
            </a:r>
            <a:r>
              <a:rPr>
                <a:latin typeface="Courier"/>
              </a:rPr>
              <a:t>(calendar)</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(days_per_school.sort_values().head())</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rows that are not there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attendance </a:t>
            </a:r>
            <a:r>
              <a:rPr>
                <a:solidFill>
                  <a:srgbClr val="4070A0"/>
                </a:solidFill>
                <a:latin typeface="Courier"/>
              </a:rPr>
              <a:t>|&gt;</a:t>
            </a:r>
            <a:br/>
            <a:r>
              <a:rPr>
                <a:latin typeface="Courier"/>
              </a:rPr>
              <a:t>  </a:t>
            </a:r>
            <a:r>
              <a:rPr>
                <a:solidFill>
                  <a:srgbClr val="06287E"/>
                </a:solidFill>
                <a:latin typeface="Courier"/>
              </a:rPr>
              <a:t>left_join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days =</a:t>
            </a:r>
            <a:r>
              <a:rPr>
                <a:latin typeface="Courier"/>
              </a:rPr>
              <a:t> </a:t>
            </a:r>
            <a:r>
              <a:rPr>
                <a:solidFill>
                  <a:srgbClr val="06287E"/>
                </a:solidFill>
                <a:latin typeface="Courier"/>
              </a:rPr>
              <a:t>n_distinct</a:t>
            </a:r>
            <a:r>
              <a:rPr>
                <a:latin typeface="Courier"/>
              </a:rPr>
              <a:t>(attendance_date), </a:t>
            </a:r>
            <a:r>
              <a:rPr>
                <a:solidFill>
                  <a:srgbClr val="7D9029"/>
                </a:solidFill>
                <a:latin typeface="Courier"/>
              </a:rPr>
              <a:t>.by =</a:t>
            </a:r>
            <a:r>
              <a:rPr>
                <a:latin typeface="Courier"/>
              </a:rPr>
              <a:t> school_id) </a:t>
            </a:r>
            <a:r>
              <a:rPr>
                <a:solidFill>
                  <a:srgbClr val="4070A0"/>
                </a:solidFill>
                <a:latin typeface="Courier"/>
              </a:rPr>
              <a:t>|&gt;</a:t>
            </a:r>
            <a:br/>
            <a:r>
              <a:rPr>
                <a:latin typeface="Courier"/>
              </a:rPr>
              <a:t>  </a:t>
            </a:r>
            <a:r>
              <a:rPr>
                <a:solidFill>
                  <a:srgbClr val="06287E"/>
                </a:solidFill>
                <a:latin typeface="Courier"/>
              </a:rPr>
              <a:t>arrange</a:t>
            </a:r>
            <a:r>
              <a:rPr>
                <a:latin typeface="Courier"/>
              </a:rPr>
              <a:t>(days)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rows that are not there</a:t>
            </a:r>
          </a:p>
        </p:txBody>
      </p:sp>
      <p:sp>
        <p:nvSpPr>
          <p:cNvPr id="3" name="Content Placeholder 2"/>
          <p:cNvSpPr>
            <a:spLocks noGrp="1"/>
          </p:cNvSpPr>
          <p:nvPr>
            <p:ph idx="1"/>
          </p:nvPr>
        </p:nvSpPr>
        <p:spPr/>
        <p:txBody>
          <a:bodyPr/>
          <a:lstStyle/>
          <a:p>
            <a:pPr lvl="0"/>
            <a:r>
              <a:rPr/>
              <a:t>Twenty-two schools have all sixty days. SCH07 and SCH18 have forty-five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rows that are not there — In Python</a:t>
            </a:r>
          </a:p>
        </p:txBody>
      </p:sp>
      <p:sp>
        <p:nvSpPr>
          <p:cNvPr id="3" name="Content Placeholder 2"/>
          <p:cNvSpPr>
            <a:spLocks noGrp="1"/>
          </p:cNvSpPr>
          <p:nvPr>
            <p:ph idx="1"/>
          </p:nvPr>
        </p:nvSpPr>
        <p:spPr/>
        <p:txBody>
          <a:bodyPr/>
          <a:lstStyle/>
          <a:p>
            <a:pPr lvl="0" indent="0">
              <a:buNone/>
            </a:pPr>
            <a:r>
              <a:rPr>
                <a:latin typeface="Courier"/>
              </a:rPr>
              <a:t>missing </a:t>
            </a:r>
            <a:r>
              <a:rPr>
                <a:solidFill>
                  <a:srgbClr val="666666"/>
                </a:solidFill>
                <a:latin typeface="Courier"/>
              </a:rPr>
              <a:t>=</a:t>
            </a:r>
            <a:r>
              <a:rPr>
                <a:latin typeface="Courier"/>
              </a:rPr>
              <a:t> {</a:t>
            </a:r>
            <a:br/>
            <a:r>
              <a:rPr>
                <a:latin typeface="Courier"/>
              </a:rPr>
              <a:t>    school: </a:t>
            </a:r>
            <a:r>
              <a:rPr>
                <a:solidFill>
                  <a:srgbClr val="008000"/>
                </a:solidFill>
                <a:latin typeface="Courier"/>
              </a:rPr>
              <a:t>sorted</a:t>
            </a:r>
            <a:r>
              <a:rPr>
                <a:latin typeface="Courier"/>
              </a:rPr>
              <a:t>(</a:t>
            </a:r>
            <a:r>
              <a:rPr>
                <a:solidFill>
                  <a:srgbClr val="008000"/>
                </a:solidFill>
                <a:latin typeface="Courier"/>
              </a:rPr>
              <a:t>set</a:t>
            </a:r>
            <a:r>
              <a:rPr>
                <a:latin typeface="Courier"/>
              </a:rPr>
              <a:t>(calendar) </a:t>
            </a:r>
            <a:r>
              <a:rPr>
                <a:solidFill>
                  <a:srgbClr val="666666"/>
                </a:solidFill>
                <a:latin typeface="Courier"/>
              </a:rPr>
              <a:t>-</a:t>
            </a:r>
            <a:r>
              <a:rPr>
                <a:latin typeface="Courier"/>
              </a:rPr>
              <a:t> </a:t>
            </a:r>
            <a:r>
              <a:rPr>
                <a:solidFill>
                  <a:srgbClr val="008000"/>
                </a:solidFill>
                <a:latin typeface="Courier"/>
              </a:rPr>
              <a:t>set</a:t>
            </a:r>
            <a:r>
              <a:rPr>
                <a:latin typeface="Courier"/>
              </a:rPr>
              <a:t>(group[</a:t>
            </a:r>
            <a:r>
              <a:rPr>
                <a:solidFill>
                  <a:srgbClr val="4070A0"/>
                </a:solidFill>
                <a:latin typeface="Courier"/>
              </a:rPr>
              <a:t>"attendance_date"</a:t>
            </a:r>
            <a:r>
              <a:rPr>
                <a:latin typeface="Courier"/>
              </a:rPr>
              <a:t>]))</a:t>
            </a:r>
            <a:br/>
            <a:r>
              <a:rPr>
                <a:latin typeface="Courier"/>
              </a:rPr>
              <a:t>    </a:t>
            </a:r>
            <a:r>
              <a:rPr b="1">
                <a:solidFill>
                  <a:srgbClr val="007020"/>
                </a:solidFill>
                <a:latin typeface="Courier"/>
              </a:rPr>
              <a:t>for</a:t>
            </a:r>
            <a:r>
              <a:rPr>
                <a:latin typeface="Courier"/>
              </a:rPr>
              <a:t> school, group </a:t>
            </a:r>
            <a:r>
              <a:rPr b="1">
                <a:solidFill>
                  <a:srgbClr val="007020"/>
                </a:solidFill>
                <a:latin typeface="Courier"/>
              </a:rPr>
              <a:t>in</a:t>
            </a:r>
            <a:r>
              <a:rPr>
                <a:latin typeface="Courier"/>
              </a:rPr>
              <a:t> joined.groupby(</a:t>
            </a:r>
            <a:r>
              <a:rPr>
                <a:solidFill>
                  <a:srgbClr val="4070A0"/>
                </a:solidFill>
                <a:latin typeface="Courier"/>
              </a:rPr>
              <a:t>"school_id"</a:t>
            </a:r>
            <a:r>
              <a:rPr>
                <a:latin typeface="Courier"/>
              </a:rPr>
              <a:t>)</a:t>
            </a:r>
            <a:br/>
            <a:r>
              <a:rPr>
                <a:latin typeface="Courier"/>
              </a:rPr>
              <a:t>}</a:t>
            </a:r>
            <a:br/>
            <a:r>
              <a:rPr b="1">
                <a:solidFill>
                  <a:srgbClr val="007020"/>
                </a:solidFill>
                <a:latin typeface="Courier"/>
              </a:rPr>
              <a:t>for</a:t>
            </a:r>
            <a:r>
              <a:rPr>
                <a:latin typeface="Courier"/>
              </a:rPr>
              <a:t> school, dates </a:t>
            </a:r>
            <a:r>
              <a:rPr b="1">
                <a:solidFill>
                  <a:srgbClr val="007020"/>
                </a:solidFill>
                <a:latin typeface="Courier"/>
              </a:rPr>
              <a:t>in</a:t>
            </a:r>
            <a:r>
              <a:rPr>
                <a:latin typeface="Courier"/>
              </a:rPr>
              <a:t> missing.items():</a:t>
            </a:r>
            <a:br/>
            <a:r>
              <a:rPr>
                <a:latin typeface="Courier"/>
              </a:rPr>
              <a:t>    </a:t>
            </a:r>
            <a:r>
              <a:rPr b="1">
                <a:solidFill>
                  <a:srgbClr val="007020"/>
                </a:solidFill>
                <a:latin typeface="Courier"/>
              </a:rPr>
              <a:t>if</a:t>
            </a:r>
            <a:r>
              <a:rPr>
                <a:latin typeface="Courier"/>
              </a:rPr>
              <a:t> dates:</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school</a:t>
            </a:r>
            <a:r>
              <a:rPr>
                <a:solidFill>
                  <a:srgbClr val="4070A0"/>
                </a:solidFill>
                <a:latin typeface="Courier"/>
              </a:rPr>
              <a:t>}</a:t>
            </a:r>
            <a:r>
              <a:rPr>
                <a:solidFill>
                  <a:srgbClr val="BB6688"/>
                </a:solidFill>
                <a:latin typeface="Courier"/>
              </a:rPr>
              <a:t>: </a:t>
            </a:r>
            <a:r>
              <a:rPr>
                <a:solidFill>
                  <a:srgbClr val="4070A0"/>
                </a:solidFill>
                <a:latin typeface="Courier"/>
              </a:rPr>
              <a:t>{</a:t>
            </a:r>
            <a:r>
              <a:rPr>
                <a:solidFill>
                  <a:srgbClr val="008000"/>
                </a:solidFill>
                <a:latin typeface="Courier"/>
              </a:rPr>
              <a:t>len</a:t>
            </a:r>
            <a:r>
              <a:rPr>
                <a:latin typeface="Courier"/>
              </a:rPr>
              <a:t>(dates)</a:t>
            </a:r>
            <a:r>
              <a:rPr>
                <a:solidFill>
                  <a:srgbClr val="4070A0"/>
                </a:solidFill>
                <a:latin typeface="Courier"/>
              </a:rPr>
              <a:t>}</a:t>
            </a:r>
            <a:r>
              <a:rPr>
                <a:solidFill>
                  <a:srgbClr val="BB6688"/>
                </a:solidFill>
                <a:latin typeface="Courier"/>
              </a:rPr>
              <a:t> days, </a:t>
            </a:r>
            <a:r>
              <a:rPr>
                <a:solidFill>
                  <a:srgbClr val="4070A0"/>
                </a:solidFill>
                <a:latin typeface="Courier"/>
              </a:rPr>
              <a:t>{</a:t>
            </a:r>
            <a:r>
              <a:rPr>
                <a:latin typeface="Courier"/>
              </a:rPr>
              <a:t>dates[</a:t>
            </a:r>
            <a:r>
              <a:rPr>
                <a:solidFill>
                  <a:srgbClr val="40A070"/>
                </a:solidFill>
                <a:latin typeface="Courier"/>
              </a:rPr>
              <a:t>0</a:t>
            </a:r>
            <a:r>
              <a:rPr>
                <a:latin typeface="Courier"/>
              </a:rPr>
              <a:t>]</a:t>
            </a:r>
            <a:r>
              <a:rPr>
                <a:solidFill>
                  <a:srgbClr val="4070A0"/>
                </a:solidFill>
                <a:latin typeface="Courier"/>
              </a:rPr>
              <a:t>}</a:t>
            </a:r>
            <a:r>
              <a:rPr>
                <a:solidFill>
                  <a:srgbClr val="BB6688"/>
                </a:solidFill>
                <a:latin typeface="Courier"/>
              </a:rPr>
              <a:t> to </a:t>
            </a:r>
            <a:r>
              <a:rPr>
                <a:solidFill>
                  <a:srgbClr val="4070A0"/>
                </a:solidFill>
                <a:latin typeface="Courier"/>
              </a:rPr>
              <a:t>{</a:t>
            </a:r>
            <a:r>
              <a:rPr>
                <a:latin typeface="Courier"/>
              </a:rPr>
              <a:t>dates[</a:t>
            </a:r>
            <a:r>
              <a:rPr>
                <a:solidFill>
                  <a:srgbClr val="666666"/>
                </a:solidFill>
                <a:latin typeface="Courier"/>
              </a:rPr>
              <a:t>-</a:t>
            </a:r>
            <a:r>
              <a:rPr>
                <a:solidFill>
                  <a:srgbClr val="40A070"/>
                </a:solidFill>
                <a:latin typeface="Courier"/>
              </a:rPr>
              <a:t>1</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rows that are not there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Which dates, not just how many. The pattern is the diagnosis.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rows that are not there</a:t>
            </a:r>
          </a:p>
        </p:txBody>
      </p:sp>
      <p:sp>
        <p:nvSpPr>
          <p:cNvPr id="3" name="Content Placeholder 2"/>
          <p:cNvSpPr>
            <a:spLocks noGrp="1"/>
          </p:cNvSpPr>
          <p:nvPr>
            <p:ph idx="1"/>
          </p:nvPr>
        </p:nvSpPr>
        <p:spPr/>
        <p:txBody>
          <a:bodyPr/>
          <a:lstStyle/>
          <a:p>
            <a:pPr lvl="0"/>
            <a:r>
              <a:rPr/>
              <a:t>Both are missing exactly 11 to 29 March — and both are missing the same fifteen days</a:t>
            </a:r>
          </a:p>
          <a:p>
            <a:pPr lvl="0"/>
            <a:r>
              <a:rPr/>
              <a:t>Consecutive missing days at multiple schools is a closure until proved otherwise — Scattered missing days at one school…</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happens if you do not look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attendance_rate(school, missing_counts_as_absent):</a:t>
            </a:r>
            <a:br/>
            <a:r>
              <a:rPr>
                <a:latin typeface="Courier"/>
              </a:rPr>
              <a:t>    students </a:t>
            </a:r>
            <a:r>
              <a:rPr>
                <a:solidFill>
                  <a:srgbClr val="666666"/>
                </a:solidFill>
                <a:latin typeface="Courier"/>
              </a:rPr>
              <a:t>=</a:t>
            </a:r>
            <a:r>
              <a:rPr>
                <a:latin typeface="Courier"/>
              </a:rPr>
              <a:t> roster.loc[roster[</a:t>
            </a:r>
            <a:r>
              <a:rPr>
                <a:solidFill>
                  <a:srgbClr val="4070A0"/>
                </a:solidFill>
                <a:latin typeface="Courier"/>
              </a:rPr>
              <a:t>"school_id"</a:t>
            </a:r>
            <a:r>
              <a:rPr>
                <a:latin typeface="Courier"/>
              </a:rPr>
              <a:t>] </a:t>
            </a:r>
            <a:r>
              <a:rPr>
                <a:solidFill>
                  <a:srgbClr val="666666"/>
                </a:solidFill>
                <a:latin typeface="Courier"/>
              </a:rPr>
              <a:t>==</a:t>
            </a:r>
            <a:r>
              <a:rPr>
                <a:latin typeface="Courier"/>
              </a:rPr>
              <a:t> school, </a:t>
            </a:r>
            <a:r>
              <a:rPr>
                <a:solidFill>
                  <a:srgbClr val="4070A0"/>
                </a:solidFill>
                <a:latin typeface="Courier"/>
              </a:rPr>
              <a:t>"student_id"</a:t>
            </a:r>
            <a:r>
              <a:rPr>
                <a:latin typeface="Courier"/>
              </a:rPr>
              <a:t>]</a:t>
            </a:r>
            <a:br/>
            <a:r>
              <a:rPr>
                <a:latin typeface="Courier"/>
              </a:rPr>
              <a:t>    marks </a:t>
            </a:r>
            <a:r>
              <a:rPr>
                <a:solidFill>
                  <a:srgbClr val="666666"/>
                </a:solidFill>
                <a:latin typeface="Courier"/>
              </a:rPr>
              <a:t>=</a:t>
            </a:r>
            <a:r>
              <a:rPr>
                <a:latin typeface="Courier"/>
              </a:rPr>
              <a:t> attendance[attendance[</a:t>
            </a:r>
            <a:r>
              <a:rPr>
                <a:solidFill>
                  <a:srgbClr val="4070A0"/>
                </a:solidFill>
                <a:latin typeface="Courier"/>
              </a:rPr>
              <a:t>"student_id"</a:t>
            </a:r>
            <a:r>
              <a:rPr>
                <a:latin typeface="Courier"/>
              </a:rPr>
              <a:t>].isin(students)]</a:t>
            </a:r>
            <a:br/>
            <a:r>
              <a:rPr>
                <a:latin typeface="Courier"/>
              </a:rPr>
              <a:t>    present </a:t>
            </a:r>
            <a:r>
              <a:rPr>
                <a:solidFill>
                  <a:srgbClr val="666666"/>
                </a:solidFill>
                <a:latin typeface="Courier"/>
              </a:rPr>
              <a:t>=</a:t>
            </a:r>
            <a:r>
              <a:rPr>
                <a:latin typeface="Courier"/>
              </a:rPr>
              <a:t> marks[</a:t>
            </a:r>
            <a:r>
              <a:rPr>
                <a:solidFill>
                  <a:srgbClr val="4070A0"/>
                </a:solidFill>
                <a:latin typeface="Courier"/>
              </a:rPr>
              <a:t>"present"</a:t>
            </a:r>
            <a:r>
              <a:rPr>
                <a:latin typeface="Courier"/>
              </a:rPr>
              <a:t>].isin([</a:t>
            </a:r>
            <a:r>
              <a:rPr>
                <a:solidFill>
                  <a:srgbClr val="4070A0"/>
                </a:solidFill>
                <a:latin typeface="Courier"/>
              </a:rPr>
              <a:t>"true"</a:t>
            </a:r>
            <a:r>
              <a:rPr>
                <a:latin typeface="Courier"/>
              </a:rPr>
              <a:t>, </a:t>
            </a:r>
            <a:r>
              <a:rPr>
                <a:solidFill>
                  <a:srgbClr val="4070A0"/>
                </a:solidFill>
                <a:latin typeface="Courier"/>
              </a:rPr>
              <a:t>"Y"</a:t>
            </a:r>
            <a:r>
              <a:rPr>
                <a:latin typeface="Courier"/>
              </a:rPr>
              <a:t>]).</a:t>
            </a:r>
            <a:r>
              <a:rPr>
                <a:solidFill>
                  <a:srgbClr val="008000"/>
                </a:solidFill>
                <a:latin typeface="Courier"/>
              </a:rPr>
              <a:t>sum</a:t>
            </a:r>
            <a:r>
              <a:rPr>
                <a:latin typeface="Courier"/>
              </a:rPr>
              <a:t>()</a:t>
            </a:r>
            <a:br/>
            <a:r>
              <a:rPr>
                <a:latin typeface="Courier"/>
              </a:rPr>
              <a:t>    </a:t>
            </a:r>
            <a:r>
              <a:rPr b="1">
                <a:solidFill>
                  <a:srgbClr val="007020"/>
                </a:solidFill>
                <a:latin typeface="Courier"/>
              </a:rPr>
              <a:t>if</a:t>
            </a:r>
            <a:r>
              <a:rPr>
                <a:latin typeface="Courier"/>
              </a:rPr>
              <a:t> missing_counts_as_absent:</a:t>
            </a:r>
            <a:br/>
            <a:r>
              <a:rPr>
                <a:latin typeface="Courier"/>
              </a:rPr>
              <a:t>        denominator </a:t>
            </a:r>
            <a:r>
              <a:rPr>
                <a:solidFill>
                  <a:srgbClr val="666666"/>
                </a:solidFill>
                <a:latin typeface="Courier"/>
              </a:rPr>
              <a:t>=</a:t>
            </a:r>
            <a:r>
              <a:rPr>
                <a:latin typeface="Courier"/>
              </a:rPr>
              <a:t> </a:t>
            </a:r>
            <a:r>
              <a:rPr>
                <a:solidFill>
                  <a:srgbClr val="008000"/>
                </a:solidFill>
                <a:latin typeface="Courier"/>
              </a:rPr>
              <a:t>len</a:t>
            </a:r>
            <a:r>
              <a:rPr>
                <a:latin typeface="Courier"/>
              </a:rPr>
              <a:t>(students) </a:t>
            </a:r>
            <a:r>
              <a:rPr>
                <a:solidFill>
                  <a:srgbClr val="666666"/>
                </a:solidFill>
                <a:latin typeface="Courier"/>
              </a:rPr>
              <a:t>*</a:t>
            </a:r>
            <a:r>
              <a:rPr>
                <a:latin typeface="Courier"/>
              </a:rPr>
              <a:t> </a:t>
            </a:r>
            <a:r>
              <a:rPr>
                <a:solidFill>
                  <a:srgbClr val="008000"/>
                </a:solidFill>
                <a:latin typeface="Courier"/>
              </a:rPr>
              <a:t>len</a:t>
            </a:r>
            <a:r>
              <a:rPr>
                <a:latin typeface="Courier"/>
              </a:rPr>
              <a:t>(calendar)</a:t>
            </a:r>
            <a:br/>
            <a:r>
              <a:rPr>
                <a:latin typeface="Courier"/>
              </a:rPr>
              <a:t>    </a:t>
            </a:r>
            <a:r>
              <a:rPr b="1">
                <a:solidFill>
                  <a:srgbClr val="007020"/>
                </a:solidFill>
                <a:latin typeface="Courier"/>
              </a:rPr>
              <a:t>else</a:t>
            </a:r>
            <a:r>
              <a:rPr>
                <a:latin typeface="Courier"/>
              </a:rPr>
              <a:t>:</a:t>
            </a:r>
            <a:br/>
            <a:r>
              <a:rPr>
                <a:latin typeface="Courier"/>
              </a:rPr>
              <a:t>        denominator </a:t>
            </a:r>
            <a:r>
              <a:rPr>
                <a:solidFill>
                  <a:srgbClr val="666666"/>
                </a:solidFill>
                <a:latin typeface="Courier"/>
              </a:rPr>
              <a:t>=</a:t>
            </a:r>
            <a:r>
              <a:rPr>
                <a:latin typeface="Courier"/>
              </a:rPr>
              <a:t> marks[</a:t>
            </a:r>
            <a:r>
              <a:rPr>
                <a:solidFill>
                  <a:srgbClr val="4070A0"/>
                </a:solidFill>
                <a:latin typeface="Courier"/>
              </a:rPr>
              <a:t>"present"</a:t>
            </a:r>
            <a:r>
              <a:rPr>
                <a:latin typeface="Courier"/>
              </a:rPr>
              <a:t>].isin([</a:t>
            </a:r>
            <a:r>
              <a:rPr>
                <a:solidFill>
                  <a:srgbClr val="4070A0"/>
                </a:solidFill>
                <a:latin typeface="Courier"/>
              </a:rPr>
              <a:t>"true"</a:t>
            </a:r>
            <a:r>
              <a:rPr>
                <a:latin typeface="Courier"/>
              </a:rPr>
              <a:t>, </a:t>
            </a:r>
            <a:r>
              <a:rPr>
                <a:solidFill>
                  <a:srgbClr val="4070A0"/>
                </a:solidFill>
                <a:latin typeface="Courier"/>
              </a:rPr>
              <a:t>"Y"</a:t>
            </a:r>
            <a:r>
              <a:rPr>
                <a:latin typeface="Courier"/>
              </a:rPr>
              <a:t>, </a:t>
            </a:r>
            <a:r>
              <a:rPr>
                <a:solidFill>
                  <a:srgbClr val="4070A0"/>
                </a:solidFill>
                <a:latin typeface="Courier"/>
              </a:rPr>
              <a:t>"false"</a:t>
            </a:r>
            <a:r>
              <a:rPr>
                <a:latin typeface="Courier"/>
              </a:rPr>
              <a:t>, </a:t>
            </a:r>
            <a:r>
              <a:rPr>
                <a:solidFill>
                  <a:srgbClr val="4070A0"/>
                </a:solidFill>
                <a:latin typeface="Courier"/>
              </a:rPr>
              <a:t>"N"</a:t>
            </a:r>
            <a:r>
              <a:rPr>
                <a:latin typeface="Courier"/>
              </a:rPr>
              <a:t>]).</a:t>
            </a:r>
            <a:r>
              <a:rPr>
                <a:solidFill>
                  <a:srgbClr val="008000"/>
                </a:solidFill>
                <a:latin typeface="Courier"/>
              </a:rPr>
              <a:t>sum</a:t>
            </a:r>
            <a:r>
              <a:rPr>
                <a:latin typeface="Courier"/>
              </a:rPr>
              <a:t>()</a:t>
            </a:r>
            <a:br/>
            <a:r>
              <a:rPr>
                <a:latin typeface="Courier"/>
              </a:rPr>
              <a:t>    </a:t>
            </a:r>
            <a:r>
              <a:rPr b="1">
                <a:solidFill>
                  <a:srgbClr val="007020"/>
                </a:solidFill>
                <a:latin typeface="Courier"/>
              </a:rPr>
              <a:t>return</a:t>
            </a:r>
            <a:r>
              <a:rPr>
                <a:latin typeface="Courier"/>
              </a:rPr>
              <a:t> present </a:t>
            </a:r>
            <a:r>
              <a:rPr>
                <a:solidFill>
                  <a:srgbClr val="666666"/>
                </a:solidFill>
                <a:latin typeface="Courier"/>
              </a:rPr>
              <a:t>/</a:t>
            </a:r>
            <a:r>
              <a:rPr>
                <a:latin typeface="Courier"/>
              </a:rPr>
              <a:t> denominator</a:t>
            </a:r>
            <a:br/>
            <a:br/>
            <a:r>
              <a:rPr b="1">
                <a:solidFill>
                  <a:srgbClr val="007020"/>
                </a:solidFill>
                <a:latin typeface="Courier"/>
              </a:rPr>
              <a:t>for</a:t>
            </a:r>
            <a:r>
              <a:rPr>
                <a:latin typeface="Courier"/>
              </a:rPr>
              <a:t> school </a:t>
            </a:r>
            <a:r>
              <a:rPr b="1">
                <a:solidFill>
                  <a:srgbClr val="007020"/>
                </a:solidFill>
                <a:latin typeface="Courier"/>
              </a:rPr>
              <a:t>in</a:t>
            </a:r>
            <a:r>
              <a:rPr>
                <a:latin typeface="Courier"/>
              </a:rPr>
              <a:t> (</a:t>
            </a:r>
            <a:r>
              <a:rPr>
                <a:solidFill>
                  <a:srgbClr val="4070A0"/>
                </a:solidFill>
                <a:latin typeface="Courier"/>
              </a:rPr>
              <a:t>"SCH07"</a:t>
            </a:r>
            <a:r>
              <a:rPr>
                <a:latin typeface="Courier"/>
              </a:rPr>
              <a:t>, </a:t>
            </a:r>
            <a:r>
              <a:rPr>
                <a:solidFill>
                  <a:srgbClr val="4070A0"/>
                </a:solidFill>
                <a:latin typeface="Courier"/>
              </a:rPr>
              <a:t>"SCH18"</a:t>
            </a:r>
            <a:r>
              <a:rPr>
                <a:latin typeface="Courier"/>
              </a:rPr>
              <a:t>, </a:t>
            </a:r>
            <a:r>
              <a:rPr>
                <a:solidFill>
                  <a:srgbClr val="4070A0"/>
                </a:solidFill>
                <a:latin typeface="Courier"/>
              </a:rPr>
              <a:t>"SCH01"</a:t>
            </a:r>
            <a:r>
              <a:rPr>
                <a:latin typeface="Courier"/>
              </a:rPr>
              <a:t>):</a:t>
            </a:r>
            <a:br/>
            <a:r>
              <a:rPr>
                <a:latin typeface="Courier"/>
              </a:rPr>
              <a:t>    observed </a:t>
            </a:r>
            <a:r>
              <a:rPr>
                <a:solidFill>
                  <a:srgbClr val="666666"/>
                </a:solidFill>
                <a:latin typeface="Courier"/>
              </a:rPr>
              <a:t>=</a:t>
            </a:r>
            <a:r>
              <a:rPr>
                <a:latin typeface="Courier"/>
              </a:rPr>
              <a:t> attendance_rate(school, </a:t>
            </a:r>
            <a:r>
              <a:rPr>
                <a:solidFill>
                  <a:srgbClr val="19177C"/>
                </a:solidFill>
                <a:latin typeface="Courier"/>
              </a:rPr>
              <a:t>False</a:t>
            </a:r>
            <a:r>
              <a:rPr>
                <a:latin typeface="Courier"/>
              </a:rPr>
              <a:t>)</a:t>
            </a:r>
            <a:br/>
            <a:r>
              <a:rPr>
                <a:latin typeface="Courier"/>
              </a:rPr>
              <a:t>    filled </a:t>
            </a:r>
            <a:r>
              <a:rPr>
                <a:solidFill>
                  <a:srgbClr val="666666"/>
                </a:solidFill>
                <a:latin typeface="Courier"/>
              </a:rPr>
              <a:t>=</a:t>
            </a:r>
            <a:r>
              <a:rPr>
                <a:latin typeface="Courier"/>
              </a:rPr>
              <a:t> attendance_rate(school, </a:t>
            </a:r>
            <a:r>
              <a:rPr>
                <a:solidFill>
                  <a:srgbClr val="19177C"/>
                </a:solidFill>
                <a:latin typeface="Courier"/>
              </a:rPr>
              <a:t>True</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school</a:t>
            </a:r>
            <a:r>
              <a:rPr>
                <a:solidFill>
                  <a:srgbClr val="4070A0"/>
                </a:solidFill>
                <a:latin typeface="Courier"/>
              </a:rPr>
              <a:t>}</a:t>
            </a:r>
            <a:r>
              <a:rPr>
                <a:solidFill>
                  <a:srgbClr val="BB6688"/>
                </a:solidFill>
                <a:latin typeface="Courier"/>
              </a:rPr>
              <a:t>: observed </a:t>
            </a:r>
            <a:r>
              <a:rPr>
                <a:solidFill>
                  <a:srgbClr val="4070A0"/>
                </a:solidFill>
                <a:latin typeface="Courier"/>
              </a:rPr>
              <a:t>{</a:t>
            </a:r>
            <a:r>
              <a:rPr>
                <a:latin typeface="Courier"/>
              </a:rPr>
              <a:t>observed</a:t>
            </a:r>
            <a:r>
              <a:rPr>
                <a:solidFill>
                  <a:srgbClr val="4070A0"/>
                </a:solidFill>
                <a:latin typeface="Courier"/>
              </a:rPr>
              <a:t>:.1%}</a:t>
            </a:r>
            <a:r>
              <a:rPr>
                <a:solidFill>
                  <a:srgbClr val="BB6688"/>
                </a:solidFill>
                <a:latin typeface="Courier"/>
              </a:rPr>
              <a:t>, grid-filled </a:t>
            </a:r>
            <a:r>
              <a:rPr>
                <a:solidFill>
                  <a:srgbClr val="4070A0"/>
                </a:solidFill>
                <a:latin typeface="Courier"/>
              </a:rPr>
              <a:t>{</a:t>
            </a:r>
            <a:r>
              <a:rPr>
                <a:latin typeface="Courier"/>
              </a:rPr>
              <a:t>filled</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happens if you do not look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Two denominators: marks made, and student-days in the calendar.</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happens if you do not look</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School</a:t>
                      </a:r>
                    </a:p>
                  </a:txBody>
                  <a:tcPr/>
                </a:tc>
                <a:tc>
                  <a:txBody>
                    <a:bodyPr/>
                    <a:lstStyle/>
                    <a:p>
                      <a:pPr lvl="0" indent="0" marL="0">
                        <a:buNone/>
                      </a:pPr>
                      <a:r>
                        <a:rPr/>
                        <a:t>On marks made</a:t>
                      </a:r>
                    </a:p>
                  </a:txBody>
                  <a:tcPr/>
                </a:tc>
                <a:tc>
                  <a:txBody>
                    <a:bodyPr/>
                    <a:lstStyle/>
                    <a:p>
                      <a:pPr lvl="0" indent="0" marL="0">
                        <a:buNone/>
                      </a:pPr>
                      <a:r>
                        <a:rPr/>
                        <a:t>On a full grid</a:t>
                      </a:r>
                    </a:p>
                  </a:txBody>
                  <a:tcPr/>
                </a:tc>
              </a:tr>
              <a:tr h="0">
                <a:tc>
                  <a:txBody>
                    <a:bodyPr/>
                    <a:lstStyle/>
                    <a:p>
                      <a:pPr lvl="0" indent="0" marL="0">
                        <a:buNone/>
                      </a:pPr>
                      <a:r>
                        <a:rPr/>
                        <a:t>SCH07</a:t>
                      </a:r>
                    </a:p>
                  </a:txBody>
                </a:tc>
                <a:tc>
                  <a:txBody>
                    <a:bodyPr/>
                    <a:lstStyle/>
                    <a:p>
                      <a:pPr lvl="0" indent="0" marL="0">
                        <a:buNone/>
                      </a:pPr>
                      <a:r>
                        <a:rPr/>
                        <a:t>88.2%</a:t>
                      </a:r>
                    </a:p>
                  </a:txBody>
                </a:tc>
                <a:tc>
                  <a:txBody>
                    <a:bodyPr/>
                    <a:lstStyle/>
                    <a:p>
                      <a:pPr lvl="0" indent="0" marL="0">
                        <a:buNone/>
                      </a:pPr>
                      <a:r>
                        <a:rPr b="1"/>
                        <a:t>66.1%</a:t>
                      </a:r>
                    </a:p>
                  </a:txBody>
                </a:tc>
              </a:tr>
              <a:tr h="0">
                <a:tc>
                  <a:txBody>
                    <a:bodyPr/>
                    <a:lstStyle/>
                    <a:p>
                      <a:pPr lvl="0" indent="0" marL="0">
                        <a:buNone/>
                      </a:pPr>
                      <a:r>
                        <a:rPr/>
                        <a:t>SCH18</a:t>
                      </a:r>
                    </a:p>
                  </a:txBody>
                </a:tc>
                <a:tc>
                  <a:txBody>
                    <a:bodyPr/>
                    <a:lstStyle/>
                    <a:p>
                      <a:pPr lvl="0" indent="0" marL="0">
                        <a:buNone/>
                      </a:pPr>
                      <a:r>
                        <a:rPr/>
                        <a:t>85.2%</a:t>
                      </a:r>
                    </a:p>
                  </a:txBody>
                </a:tc>
                <a:tc>
                  <a:txBody>
                    <a:bodyPr/>
                    <a:lstStyle/>
                    <a:p>
                      <a:pPr lvl="0" indent="0" marL="0">
                        <a:buNone/>
                      </a:pPr>
                      <a:r>
                        <a:rPr b="1"/>
                        <a:t>63.9%</a:t>
                      </a:r>
                    </a:p>
                  </a:txBody>
                </a:tc>
              </a:tr>
              <a:tr h="0">
                <a:tc>
                  <a:txBody>
                    <a:bodyPr/>
                    <a:lstStyle/>
                    <a:p>
                      <a:pPr lvl="0" indent="0" marL="0">
                        <a:buNone/>
                      </a:pPr>
                      <a:r>
                        <a:rPr/>
                        <a:t>SCH01</a:t>
                      </a:r>
                    </a:p>
                  </a:txBody>
                </a:tc>
                <a:tc>
                  <a:txBody>
                    <a:bodyPr/>
                    <a:lstStyle/>
                    <a:p>
                      <a:pPr lvl="0" indent="0" marL="0">
                        <a:buNone/>
                      </a:pPr>
                      <a:r>
                        <a:rPr/>
                        <a:t>91.3%</a:t>
                      </a:r>
                    </a:p>
                  </a:txBody>
                </a:tc>
                <a:tc>
                  <a:txBody>
                    <a:bodyPr/>
                    <a:lstStyle/>
                    <a:p>
                      <a:pPr lvl="0" indent="0" marL="0">
                        <a:buNone/>
                      </a:pPr>
                      <a:r>
                        <a:rPr/>
                        <a:t>91.3%</a:t>
                      </a:r>
                    </a:p>
                  </a:txBody>
                </a:tc>
              </a:tr>
            </a:tbl>
          </a:graphicData>
        </a:graphic>
      </p:graphicFrame>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happens if you do not look</a:t>
            </a:r>
          </a:p>
        </p:txBody>
      </p:sp>
      <p:sp>
        <p:nvSpPr>
          <p:cNvPr id="3" name="Content Placeholder 2"/>
          <p:cNvSpPr>
            <a:spLocks noGrp="1"/>
          </p:cNvSpPr>
          <p:nvPr>
            <p:ph idx="1"/>
          </p:nvPr>
        </p:nvSpPr>
        <p:spPr/>
        <p:txBody>
          <a:bodyPr/>
          <a:lstStyle/>
          <a:p>
            <a:pPr lvl="0"/>
            <a:r>
              <a:rPr/>
              <a:t>Twenty-two points, invented — On the grid-filled figures SCH07 and SCH18 are the two worst schools in the district by a…</a:t>
            </a:r>
          </a:p>
          <a:p>
            <a:pPr lvl="0"/>
            <a:r>
              <a:rPr/>
              <a:t>The unaffected school is unchanged — which is what makes the error so hard to catch: the table looks fine, most of it…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rule</a:t>
            </a:r>
          </a:p>
        </p:txBody>
      </p:sp>
      <p:sp>
        <p:nvSpPr>
          <p:cNvPr id="3" name="Content Placeholder 2"/>
          <p:cNvSpPr>
            <a:spLocks noGrp="1"/>
          </p:cNvSpPr>
          <p:nvPr>
            <p:ph idx="1"/>
          </p:nvPr>
        </p:nvSpPr>
        <p:spPr/>
        <p:txBody>
          <a:bodyPr/>
          <a:lstStyle/>
          <a:p>
            <a:pPr lvl="0"/>
            <a:r>
              <a:rPr/>
              <a:t>Build the denominator from days the school was open, not from the calendar</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rule — In Python</a:t>
            </a:r>
          </a:p>
        </p:txBody>
      </p:sp>
      <p:sp>
        <p:nvSpPr>
          <p:cNvPr id="3" name="Content Placeholder 2"/>
          <p:cNvSpPr>
            <a:spLocks noGrp="1"/>
          </p:cNvSpPr>
          <p:nvPr>
            <p:ph idx="1"/>
          </p:nvPr>
        </p:nvSpPr>
        <p:spPr/>
        <p:txBody>
          <a:bodyPr/>
          <a:lstStyle/>
          <a:p>
            <a:pPr lvl="0" indent="0">
              <a:buNone/>
            </a:pPr>
            <a:r>
              <a:rPr>
                <a:latin typeface="Courier"/>
              </a:rPr>
              <a:t>open_days </a:t>
            </a:r>
            <a:r>
              <a:rPr>
                <a:solidFill>
                  <a:srgbClr val="666666"/>
                </a:solidFill>
                <a:latin typeface="Courier"/>
              </a:rPr>
              <a:t>=</a:t>
            </a:r>
            <a:r>
              <a:rPr>
                <a:latin typeface="Courier"/>
              </a:rPr>
              <a:t> joined.groupby(</a:t>
            </a:r>
            <a:r>
              <a:rPr>
                <a:solidFill>
                  <a:srgbClr val="4070A0"/>
                </a:solidFill>
                <a:latin typeface="Courier"/>
              </a:rPr>
              <a:t>"school_id"</a:t>
            </a:r>
            <a:r>
              <a:rPr>
                <a:latin typeface="Courier"/>
              </a:rPr>
              <a:t>)[</a:t>
            </a:r>
            <a:r>
              <a:rPr>
                <a:solidFill>
                  <a:srgbClr val="4070A0"/>
                </a:solidFill>
                <a:latin typeface="Courier"/>
              </a:rPr>
              <a:t>"attendance_date"</a:t>
            </a:r>
            <a:r>
              <a:rPr>
                <a:latin typeface="Courier"/>
              </a:rPr>
              <a:t>].nunique()</a:t>
            </a:r>
            <a:br/>
            <a:r>
              <a:rPr>
                <a:latin typeface="Courier"/>
              </a:rPr>
              <a:t>enrolled </a:t>
            </a:r>
            <a:r>
              <a:rPr>
                <a:solidFill>
                  <a:srgbClr val="666666"/>
                </a:solidFill>
                <a:latin typeface="Courier"/>
              </a:rPr>
              <a:t>=</a:t>
            </a:r>
            <a:r>
              <a:rPr>
                <a:latin typeface="Courier"/>
              </a:rPr>
              <a:t> roster.groupby(</a:t>
            </a:r>
            <a:r>
              <a:rPr>
                <a:solidFill>
                  <a:srgbClr val="4070A0"/>
                </a:solidFill>
                <a:latin typeface="Courier"/>
              </a:rPr>
              <a:t>"school_id"</a:t>
            </a:r>
            <a:r>
              <a:rPr>
                <a:latin typeface="Courier"/>
              </a:rPr>
              <a:t>)[</a:t>
            </a:r>
            <a:r>
              <a:rPr>
                <a:solidFill>
                  <a:srgbClr val="4070A0"/>
                </a:solidFill>
                <a:latin typeface="Courier"/>
              </a:rPr>
              <a:t>"student_id"</a:t>
            </a:r>
            <a:r>
              <a:rPr>
                <a:latin typeface="Courier"/>
              </a:rPr>
              <a:t>].nunique()</a:t>
            </a:r>
            <a:br/>
            <a:r>
              <a:rPr>
                <a:latin typeface="Courier"/>
              </a:rPr>
              <a:t>expected </a:t>
            </a:r>
            <a:r>
              <a:rPr>
                <a:solidFill>
                  <a:srgbClr val="666666"/>
                </a:solidFill>
                <a:latin typeface="Courier"/>
              </a:rPr>
              <a:t>=</a:t>
            </a:r>
            <a:r>
              <a:rPr>
                <a:latin typeface="Courier"/>
              </a:rPr>
              <a:t> (open_days </a:t>
            </a:r>
            <a:r>
              <a:rPr>
                <a:solidFill>
                  <a:srgbClr val="666666"/>
                </a:solidFill>
                <a:latin typeface="Courier"/>
              </a:rPr>
              <a:t>*</a:t>
            </a:r>
            <a:r>
              <a:rPr>
                <a:latin typeface="Courier"/>
              </a:rPr>
              <a:t> enrolled).rename(</a:t>
            </a:r>
            <a:r>
              <a:rPr>
                <a:solidFill>
                  <a:srgbClr val="4070A0"/>
                </a:solidFill>
                <a:latin typeface="Courier"/>
              </a:rPr>
              <a:t>"student_days_expected"</a:t>
            </a:r>
            <a:r>
              <a:rPr>
                <a:latin typeface="Courier"/>
              </a:rPr>
              <a:t>)</a:t>
            </a:r>
            <a:br/>
            <a:br/>
            <a:r>
              <a:rPr>
                <a:latin typeface="Courier"/>
              </a:rPr>
              <a:t>actual </a:t>
            </a:r>
            <a:r>
              <a:rPr>
                <a:solidFill>
                  <a:srgbClr val="666666"/>
                </a:solidFill>
                <a:latin typeface="Courier"/>
              </a:rPr>
              <a:t>=</a:t>
            </a:r>
            <a:r>
              <a:rPr>
                <a:latin typeface="Courier"/>
              </a:rPr>
              <a:t> joined.groupby(</a:t>
            </a:r>
            <a:r>
              <a:rPr>
                <a:solidFill>
                  <a:srgbClr val="4070A0"/>
                </a:solidFill>
                <a:latin typeface="Courier"/>
              </a:rPr>
              <a:t>"school_id"</a:t>
            </a:r>
            <a:r>
              <a:rPr>
                <a:latin typeface="Courier"/>
              </a:rPr>
              <a:t>).size().rename(</a:t>
            </a:r>
            <a:r>
              <a:rPr>
                <a:solidFill>
                  <a:srgbClr val="4070A0"/>
                </a:solidFill>
                <a:latin typeface="Courier"/>
              </a:rPr>
              <a:t>"marks_made"</a:t>
            </a:r>
            <a:r>
              <a:rPr>
                <a:latin typeface="Courier"/>
              </a:rPr>
              <a:t>)</a:t>
            </a:r>
            <a:br/>
            <a:r>
              <a:rPr>
                <a:latin typeface="Courier"/>
              </a:rPr>
              <a:t>coverage </a:t>
            </a:r>
            <a:r>
              <a:rPr>
                <a:solidFill>
                  <a:srgbClr val="666666"/>
                </a:solidFill>
                <a:latin typeface="Courier"/>
              </a:rPr>
              <a:t>=</a:t>
            </a:r>
            <a:r>
              <a:rPr>
                <a:latin typeface="Courier"/>
              </a:rPr>
              <a:t> (actual </a:t>
            </a:r>
            <a:r>
              <a:rPr>
                <a:solidFill>
                  <a:srgbClr val="666666"/>
                </a:solidFill>
                <a:latin typeface="Courier"/>
              </a:rPr>
              <a:t>/</a:t>
            </a:r>
            <a:r>
              <a:rPr>
                <a:latin typeface="Courier"/>
              </a:rPr>
              <a:t> expected).rename(</a:t>
            </a:r>
            <a:r>
              <a:rPr>
                <a:solidFill>
                  <a:srgbClr val="4070A0"/>
                </a:solidFill>
                <a:latin typeface="Courier"/>
              </a:rPr>
              <a:t>"mark_coverage"</a:t>
            </a:r>
            <a:r>
              <a:rPr>
                <a:latin typeface="Courier"/>
              </a:rPr>
              <a:t>)</a:t>
            </a:r>
            <a:br/>
            <a:r>
              <a:rPr>
                <a:solidFill>
                  <a:srgbClr val="008000"/>
                </a:solidFill>
                <a:latin typeface="Courier"/>
              </a:rPr>
              <a:t>print</a:t>
            </a:r>
            <a:r>
              <a:rPr>
                <a:latin typeface="Courier"/>
              </a:rPr>
              <a:t>(pd.concat([expected, actual, coverage.</a:t>
            </a:r>
            <a:r>
              <a:rPr>
                <a:solidFill>
                  <a:srgbClr val="008000"/>
                </a:solidFill>
                <a:latin typeface="Courier"/>
              </a:rPr>
              <a:t>round</a:t>
            </a:r>
            <a:r>
              <a:rPr>
                <a:latin typeface="Courier"/>
              </a:rPr>
              <a:t>(</a:t>
            </a:r>
            <a:r>
              <a:rPr>
                <a:solidFill>
                  <a:srgbClr val="40A070"/>
                </a:solidFill>
                <a:latin typeface="Courier"/>
              </a:rPr>
              <a:t>3</a:t>
            </a:r>
            <a:r>
              <a:rPr>
                <a:latin typeface="Courier"/>
              </a:rPr>
              <a:t>)], axis</a:t>
            </a:r>
            <a:r>
              <a:rPr>
                <a:solidFill>
                  <a:srgbClr val="666666"/>
                </a:solidFill>
                <a:latin typeface="Courier"/>
              </a:rPr>
              <a:t>=</a:t>
            </a:r>
            <a:r>
              <a:rPr>
                <a:solidFill>
                  <a:srgbClr val="40A070"/>
                </a:solidFill>
                <a:latin typeface="Courier"/>
              </a:rPr>
              <a:t>1</a:t>
            </a:r>
            <a:r>
              <a:rPr>
                <a:latin typeface="Courier"/>
              </a:rPr>
              <a:t>).head())</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rule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Expected student-days uses each school's own open days.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a closure is the finding — Example</a:t>
            </a:r>
          </a:p>
        </p:txBody>
      </p:sp>
      <p:sp>
        <p:nvSpPr>
          <p:cNvPr id="3" name="Content Placeholder 2"/>
          <p:cNvSpPr>
            <a:spLocks noGrp="1"/>
          </p:cNvSpPr>
          <p:nvPr>
            <p:ph idx="1"/>
          </p:nvPr>
        </p:nvSpPr>
        <p:spPr/>
        <p:txBody>
          <a:bodyPr/>
          <a:lstStyle/>
          <a:p>
            <a:pPr lvl="0" indent="0">
              <a:buNone/>
            </a:pPr>
            <a:r>
              <a:rPr>
                <a:latin typeface="Courier"/>
              </a:rPr>
              <a:t>Attendance, February to April 2024
  Average daily attendance, all schools    88.4%   on marks made
  SCH07                                    88.2%
  SCH18                                    85.2%
  SCH07 and SCH18 were closed for the fifteen school days from 11 to 29
  March, a quarter of the term. Their attendance figures are computed on the
  45 days they were open and are comparable with other schools; their
  instructional time is not.
  Counting the closure days as absences would report these two schools at
  66.1% and 63.9% and rank them worst in the district.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a closure is the finding</a:t>
            </a:r>
          </a:p>
        </p:txBody>
      </p:sp>
      <p:sp>
        <p:nvSpPr>
          <p:cNvPr id="3" name="Content Placeholder 2"/>
          <p:cNvSpPr>
            <a:spLocks noGrp="1"/>
          </p:cNvSpPr>
          <p:nvPr>
            <p:ph idx="1"/>
          </p:nvPr>
        </p:nvSpPr>
        <p:spPr/>
        <p:txBody>
          <a:bodyPr/>
          <a:lstStyle/>
          <a:p>
            <a:pPr lvl="0"/>
            <a:r>
              <a:rPr/>
              <a:t>Report the closure as lost instructional days, separately from attendance — The two answer different questions:…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general form</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Course</a:t>
                      </a:r>
                    </a:p>
                  </a:txBody>
                  <a:tcPr/>
                </a:tc>
                <a:tc>
                  <a:txBody>
                    <a:bodyPr/>
                    <a:lstStyle/>
                    <a:p>
                      <a:pPr lvl="0" indent="0" marL="0">
                        <a:buNone/>
                      </a:pPr>
                      <a:r>
                        <a:rPr/>
                        <a:t>The absent thing</a:t>
                      </a:r>
                    </a:p>
                  </a:txBody>
                  <a:tcPr/>
                </a:tc>
                <a:tc>
                  <a:txBody>
                    <a:bodyPr/>
                    <a:lstStyle/>
                    <a:p>
                      <a:pPr lvl="0" indent="0" marL="0">
                        <a:buNone/>
                      </a:pPr>
                      <a:r>
                        <a:rPr/>
                        <a:t>What it looked like</a:t>
                      </a:r>
                    </a:p>
                  </a:txBody>
                  <a:tcPr/>
                </a:tc>
              </a:tr>
              <a:tr h="0">
                <a:tc>
                  <a:txBody>
                    <a:bodyPr/>
                    <a:lstStyle/>
                    <a:p>
                      <a:pPr lvl="0" indent="0" marL="0">
                        <a:buNone/>
                      </a:pPr>
                      <a:r>
                        <a:rPr/>
                        <a:t>Routine data and DHIS2</a:t>
                      </a:r>
                    </a:p>
                  </a:txBody>
                </a:tc>
                <a:tc>
                  <a:txBody>
                    <a:bodyPr/>
                    <a:lstStyle/>
                    <a:p>
                      <a:pPr lvl="0" indent="0" marL="0">
                        <a:buNone/>
                      </a:pPr>
                      <a:r>
                        <a:rPr/>
                        <a:t>A facility that did not report</a:t>
                      </a:r>
                    </a:p>
                  </a:txBody>
                </a:tc>
                <a:tc>
                  <a:txBody>
                    <a:bodyPr/>
                    <a:lstStyle/>
                    <a:p>
                      <a:pPr lvl="0" indent="0" marL="0">
                        <a:buNone/>
                      </a:pPr>
                      <a:r>
                        <a:rPr/>
                        <a:t>A district with falling coverage</a:t>
                      </a:r>
                    </a:p>
                  </a:txBody>
                </a:tc>
              </a:tr>
              <a:tr h="0">
                <a:tc>
                  <a:txBody>
                    <a:bodyPr/>
                    <a:lstStyle/>
                    <a:p>
                      <a:pPr lvl="0" indent="0" marL="0">
                        <a:buNone/>
                      </a:pPr>
                      <a:r>
                        <a:rPr/>
                        <a:t>WASH analysis</a:t>
                      </a:r>
                    </a:p>
                  </a:txBody>
                </a:tc>
                <a:tc>
                  <a:txBody>
                    <a:bodyPr/>
                    <a:lstStyle/>
                    <a:p>
                      <a:pPr lvl="0" indent="0" marL="0">
                        <a:buNone/>
                      </a:pPr>
                      <a:r>
                        <a:rPr/>
                        <a:t>A monitoring round nobody drove</a:t>
                      </a:r>
                    </a:p>
                  </a:txBody>
                </a:tc>
                <a:tc>
                  <a:txBody>
                    <a:bodyPr/>
                    <a:lstStyle/>
                    <a:p>
                      <a:pPr lvl="0" indent="0" marL="0">
                        <a:buNone/>
                      </a:pPr>
                      <a:r>
                        <a:rPr/>
                        <a:t>A district with improving functionality</a:t>
                      </a:r>
                    </a:p>
                  </a:txBody>
                </a:tc>
              </a:tr>
              <a:tr h="0">
                <a:tc>
                  <a:txBody>
                    <a:bodyPr/>
                    <a:lstStyle/>
                    <a:p>
                      <a:pPr lvl="0" indent="0" marL="0">
                        <a:buNone/>
                      </a:pPr>
                      <a:r>
                        <a:rPr b="1"/>
                        <a:t>Education</a:t>
                      </a:r>
                    </a:p>
                  </a:txBody>
                </a:tc>
                <a:tc>
                  <a:txBody>
                    <a:bodyPr/>
                    <a:lstStyle/>
                    <a:p>
                      <a:pPr lvl="0" indent="0" marL="0">
                        <a:buNone/>
                      </a:pPr>
                      <a:r>
                        <a:rPr b="1"/>
                        <a:t>A day the school was closed</a:t>
                      </a:r>
                    </a:p>
                  </a:txBody>
                </a:tc>
                <a:tc>
                  <a:txBody>
                    <a:bodyPr/>
                    <a:lstStyle/>
                    <a:p>
                      <a:pPr lvl="0" indent="0" marL="0">
                        <a:buNone/>
                      </a:pPr>
                      <a:r>
                        <a:rPr b="1"/>
                        <a:t>Two schools with a dropout emergency</a:t>
                      </a:r>
                    </a:p>
                  </a:txBody>
                </a:tc>
              </a:tr>
            </a:tbl>
          </a:graphicData>
        </a:graphic>
      </p:graphicFrame>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general form</a:t>
            </a:r>
          </a:p>
        </p:txBody>
      </p:sp>
      <p:sp>
        <p:nvSpPr>
          <p:cNvPr id="3" name="Content Placeholder 2"/>
          <p:cNvSpPr>
            <a:spLocks noGrp="1"/>
          </p:cNvSpPr>
          <p:nvPr>
            <p:ph idx="1"/>
          </p:nvPr>
        </p:nvSpPr>
        <p:spPr/>
        <p:txBody>
          <a:bodyPr/>
          <a:lstStyle/>
          <a:p>
            <a:pPr lvl="0"/>
            <a:r>
              <a:rPr/>
              <a:t>In all three, the absence is not a value and nothing in the file announces it — The habit that catches all three is the…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Attendance describes one term.</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https://data-analysis.cassion.dev/courses/education-programme-analysis/edu-04-the-days-that-are-not-there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strike that looks like an emergency</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4 of 8</vt:lpwstr>
  </property>
  <property fmtid="{D5CDD505-2E9C-101B-9397-08002B2CF9AE}" pid="3" name="subtitle">
    <vt:lpwstr>SCH07 attends at 88.2% and SCH18 at 85.2%. Build the register as a full calendar and count every missing day as an absence, and they read 66.1% and 63.9% — the worst schools in the district, on fifteen days nobody was meant to be there.</vt:lpwstr>
  </property>
</Properties>
</file>