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notesMaster" Target="notesMasters/notesMaster1.xml" /><Relationship Id="rId25" Type="http://schemas.openxmlformats.org/officeDocument/2006/relationships/viewProps" Target="viewProps.xml" /><Relationship Id="rId24" Type="http://schemas.openxmlformats.org/officeDocument/2006/relationships/presProps" Target="presProps.xml" /><Relationship Id="rId1" Type="http://schemas.openxmlformats.org/officeDocument/2006/relationships/slideMaster" Target="slideMasters/slideMaster1.xml" /><Relationship Id="rId27" Type="http://schemas.openxmlformats.org/officeDocument/2006/relationships/tableStyles" Target="tableStyles.xml" /><Relationship Id="rId26"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_rels/notesSlide13.xml.rels><?xml version="1.0" encoding="UTF-8"?><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SCH07 est à 88,2 % de présence et SCH18 à 85,2 %. Construisez le registre comme un calendrier complet et comptez chaque jour manquant comme une absence, et ils affichent 66,1 % et 63,9 % — les pires écoles du district, sur quinze jours où personne n’était censé être là.</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Les lignes de présence n’existent que pour les jours où une école était ouverte. Une date sans ligne est une fermeture, non une absence, et rien dans le fichier ne dit laquelle.</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Vingt-deux écoles ont les soixante jours. SCH07 et SCH18 en ont quarante-cinq.</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Aux deux il manque exactement du 11 au 29 mars, et les mêmes quinze jours. Ce ne sont pas deux écoles avec un problème d’assiduité ; c’est un seul événement. Des jours manquants consécutifs dans plusieurs écoles sont une fermeture jusqu’à preuve du contraire. Des jours manquants épars dans une seule école sont un problème d’enregistrement. La forme dit laquelle, et la regarder prend une ligne.</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façon naturelle de bâtir un tableau de présence est de construire la grille complète élèves × jours d’école et d’y reporter les pointages. C’est aussi la façon de transformer une grève en crise.</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Vingt-deux points, inventés. Sur les chiffres de la grille complète, SCH07 et SCH18 sont de loin les deux pires écoles du district, et un programme lisant ce tableau enverrait une réponse d’urgence contre l’abandon à deux écoles dont les enfants sont venus normalement chaque jour où on le leur a demandé. L’école non touchée est inchangée, ce qui rend l’erreur si difficile à attraper : le tableau a l’air correct, l’essentiel </a:t>
            </a:r>
            <a:r>
              <a:rPr i="1"/>
              <a:t>l’est</a:t>
            </a:r>
            <a:r>
              <a:rPr/>
              <a:t>, et les deux lignes fausses sont les deux sur lesquelles on agit.</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Construisez le dénominateur à partir des jours d’ouverture de l’école, non du calendrier.</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Cela donne un second nombre utile : la couverture de pointage, la part des jours-élèves attendus qui portent effectivement un pointage. Une école à 100 % de présence et 60 % de couverture de pointage n’est pas une école à bonne assiduité.</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Quinze jours d’école font un quart du trimestre. La fermeture pèse plus que tout chiffre de présence de ce fichier, et une analyse qui exclut correctement ces jours puis n’en dit rien a retiré la plus grande chose qui se soit produite.</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Rapportez la fermeture en jours d’enseignement perdus, séparément de la présence. Les deux répondent à des questions différentes : la présence porte sur la venue des enfants, les jours d’enseignement sur le fait que l’école a eu lieu.</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C’est la troisième fois que cette plateforme rencontre le même défaut dans un fichier différent.</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Dans les trois cas, l’absence n’est pas une valeur et rien dans le fichier ne l’annonce. L’habitude qui attrape les trois est la même : avant de calculer un taux, construisez ce que le dénominateur </a:t>
            </a:r>
            <a:r>
              <a:rPr i="1"/>
              <a:t>devrait</a:t>
            </a:r>
            <a:r>
              <a:rPr/>
              <a:t> être à partir d’autre chose que des lignes dont vous disposez, et comparez.</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présence décrit un trimestre. Savoir si un enfant est encore scolarisé l’année suivante est une autre question, et l’unité suivante suit la cohorte 2023 à travers passage, redoublement et abandon pour y répondre.</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education-programme-analysis/edu-04-the-days-that-are-not-there"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Une grève qui ressemble à une urgence</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SCH07 est à 88,2 % de présence et SCH18 à 85,2 %. Construisez le registre comme un calendrier complet et comptez chaque jour manquant comme une absence, et ils affichent 66,1 % et 63,9 % — les pires écoles du district, sur quinze jours où personne n’était censé être là.</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4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Les lignes qui n’y sont pas</a:t>
            </a:r>
          </a:p>
          <a:p>
            <a:pPr lvl="0"/>
            <a:r>
              <a:rPr/>
              <a:t>Ce qui arrive si on ne regarde pas</a:t>
            </a:r>
          </a:p>
          <a:p>
            <a:pPr lvl="0"/>
            <a:r>
              <a:rPr/>
              <a:t>La règle</a:t>
            </a:r>
          </a:p>
          <a:p>
            <a:pPr lvl="0"/>
            <a:r>
              <a:rPr/>
              <a:t>Quand une fermeture est le constat</a:t>
            </a:r>
          </a:p>
          <a:p>
            <a:pPr lvl="0"/>
            <a:r>
              <a:rPr/>
              <a:t>La forme générale</a:t>
            </a:r>
          </a:p>
          <a:p>
            <a:pPr lvl="0"/>
            <a:r>
              <a:rPr/>
              <a:t>La suite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lignes qui n’y sont pas — En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br/>
            <a:r>
              <a:rPr>
                <a:latin typeface="Courier"/>
              </a:rPr>
              <a:t>attendance </a:t>
            </a:r>
            <a:r>
              <a:rPr>
                <a:solidFill>
                  <a:srgbClr val="666666"/>
                </a:solidFill>
                <a:latin typeface="Courier"/>
              </a:rPr>
              <a:t>=</a:t>
            </a:r>
            <a:r>
              <a:rPr>
                <a:latin typeface="Courier"/>
              </a:rPr>
              <a:t> pd.read_csv(</a:t>
            </a:r>
            <a:r>
              <a:rPr>
                <a:solidFill>
                  <a:srgbClr val="4070A0"/>
                </a:solidFill>
                <a:latin typeface="Courier"/>
              </a:rPr>
              <a:t>"school-attendance-2024.v1.csv"</a:t>
            </a:r>
            <a:r>
              <a:rPr>
                <a:latin typeface="Courier"/>
              </a:rPr>
              <a:t>)</a:t>
            </a:r>
            <a:br/>
            <a:r>
              <a:rPr>
                <a:latin typeface="Courier"/>
              </a:rPr>
              <a:t>roster </a:t>
            </a:r>
            <a:r>
              <a:rPr>
                <a:solidFill>
                  <a:srgbClr val="666666"/>
                </a:solidFill>
                <a:latin typeface="Courier"/>
              </a:rPr>
              <a:t>=</a:t>
            </a:r>
            <a:r>
              <a:rPr>
                <a:latin typeface="Courier"/>
              </a:rPr>
              <a:t> pd.read_csv(</a:t>
            </a:r>
            <a:r>
              <a:rPr>
                <a:solidFill>
                  <a:srgbClr val="4070A0"/>
                </a:solidFill>
                <a:latin typeface="Courier"/>
              </a:rPr>
              <a:t>"school-roster-2024.v1.csv"</a:t>
            </a:r>
            <a:r>
              <a:rPr>
                <a:latin typeface="Courier"/>
              </a:rPr>
              <a:t>)</a:t>
            </a:r>
            <a:br/>
            <a:br/>
            <a:r>
              <a:rPr>
                <a:latin typeface="Courier"/>
              </a:rPr>
              <a:t>joined </a:t>
            </a:r>
            <a:r>
              <a:rPr>
                <a:solidFill>
                  <a:srgbClr val="666666"/>
                </a:solidFill>
                <a:latin typeface="Courier"/>
              </a:rPr>
              <a:t>=</a:t>
            </a:r>
            <a:r>
              <a:rPr>
                <a:latin typeface="Courier"/>
              </a:rPr>
              <a:t> attendance.merge(roster[[</a:t>
            </a:r>
            <a:r>
              <a:rPr>
                <a:solidFill>
                  <a:srgbClr val="4070A0"/>
                </a:solidFill>
                <a:latin typeface="Courier"/>
              </a:rPr>
              <a:t>"student_id"</a:t>
            </a:r>
            <a:r>
              <a:rPr>
                <a:latin typeface="Courier"/>
              </a:rPr>
              <a:t>, </a:t>
            </a:r>
            <a:r>
              <a:rPr>
                <a:solidFill>
                  <a:srgbClr val="4070A0"/>
                </a:solidFill>
                <a:latin typeface="Courier"/>
              </a:rPr>
              <a:t>"school_id"</a:t>
            </a:r>
            <a:r>
              <a:rPr>
                <a:latin typeface="Courier"/>
              </a:rPr>
              <a:t>]], on</a:t>
            </a:r>
            <a:r>
              <a:rPr>
                <a:solidFill>
                  <a:srgbClr val="666666"/>
                </a:solidFill>
                <a:latin typeface="Courier"/>
              </a:rPr>
              <a:t>=</a:t>
            </a:r>
            <a:r>
              <a:rPr>
                <a:solidFill>
                  <a:srgbClr val="4070A0"/>
                </a:solidFill>
                <a:latin typeface="Courier"/>
              </a:rPr>
              <a:t>"student_id"</a:t>
            </a:r>
            <a:r>
              <a:rPr>
                <a:latin typeface="Courier"/>
              </a:rPr>
              <a:t>)</a:t>
            </a:r>
            <a:br/>
            <a:r>
              <a:rPr>
                <a:latin typeface="Courier"/>
              </a:rPr>
              <a:t>calendar </a:t>
            </a:r>
            <a:r>
              <a:rPr>
                <a:solidFill>
                  <a:srgbClr val="666666"/>
                </a:solidFill>
                <a:latin typeface="Courier"/>
              </a:rPr>
              <a:t>=</a:t>
            </a:r>
            <a:r>
              <a:rPr>
                <a:latin typeface="Courier"/>
              </a:rPr>
              <a:t> </a:t>
            </a:r>
            <a:r>
              <a:rPr>
                <a:solidFill>
                  <a:srgbClr val="008000"/>
                </a:solidFill>
                <a:latin typeface="Courier"/>
              </a:rPr>
              <a:t>sorted</a:t>
            </a:r>
            <a:r>
              <a:rPr>
                <a:latin typeface="Courier"/>
              </a:rPr>
              <a:t>(attendance[</a:t>
            </a:r>
            <a:r>
              <a:rPr>
                <a:solidFill>
                  <a:srgbClr val="4070A0"/>
                </a:solidFill>
                <a:latin typeface="Courier"/>
              </a:rPr>
              <a:t>"attendance_date"</a:t>
            </a:r>
            <a:r>
              <a:rPr>
                <a:latin typeface="Courier"/>
              </a:rPr>
              <a:t>].unique())</a:t>
            </a:r>
            <a:br/>
            <a:br/>
            <a:r>
              <a:rPr>
                <a:latin typeface="Courier"/>
              </a:rPr>
              <a:t>days_per_school </a:t>
            </a:r>
            <a:r>
              <a:rPr>
                <a:solidFill>
                  <a:srgbClr val="666666"/>
                </a:solidFill>
                <a:latin typeface="Courier"/>
              </a:rPr>
              <a:t>=</a:t>
            </a:r>
            <a:r>
              <a:rPr>
                <a:latin typeface="Courier"/>
              </a:rPr>
              <a:t> joined.groupby(</a:t>
            </a:r>
            <a:r>
              <a:rPr>
                <a:solidFill>
                  <a:srgbClr val="4070A0"/>
                </a:solidFill>
                <a:latin typeface="Courier"/>
              </a:rPr>
              <a:t>"school_id"</a:t>
            </a:r>
            <a:r>
              <a:rPr>
                <a:latin typeface="Courier"/>
              </a:rPr>
              <a:t>)[</a:t>
            </a:r>
            <a:r>
              <a:rPr>
                <a:solidFill>
                  <a:srgbClr val="4070A0"/>
                </a:solidFill>
                <a:latin typeface="Courier"/>
              </a:rPr>
              <a:t>"attendance_date"</a:t>
            </a:r>
            <a:r>
              <a:rPr>
                <a:latin typeface="Courier"/>
              </a:rPr>
              <a:t>].nunique()</a:t>
            </a:r>
            <a:br/>
            <a:r>
              <a:rPr>
                <a:solidFill>
                  <a:srgbClr val="008000"/>
                </a:solidFill>
                <a:latin typeface="Courier"/>
              </a:rPr>
              <a:t>print</a:t>
            </a:r>
            <a:r>
              <a:rPr>
                <a:latin typeface="Courier"/>
              </a:rPr>
              <a:t>(</a:t>
            </a:r>
            <a:r>
              <a:rPr>
                <a:solidFill>
                  <a:srgbClr val="BB6688"/>
                </a:solidFill>
                <a:latin typeface="Courier"/>
              </a:rPr>
              <a:t>f"school days in the calendar: </a:t>
            </a:r>
            <a:r>
              <a:rPr>
                <a:solidFill>
                  <a:srgbClr val="4070A0"/>
                </a:solidFill>
                <a:latin typeface="Courier"/>
              </a:rPr>
              <a:t>{</a:t>
            </a:r>
            <a:r>
              <a:rPr>
                <a:solidFill>
                  <a:srgbClr val="008000"/>
                </a:solidFill>
                <a:latin typeface="Courier"/>
              </a:rPr>
              <a:t>len</a:t>
            </a:r>
            <a:r>
              <a:rPr>
                <a:latin typeface="Courier"/>
              </a:rPr>
              <a:t>(calendar)</a:t>
            </a:r>
            <a:r>
              <a:rPr>
                <a:solidFill>
                  <a:srgbClr val="4070A0"/>
                </a:solidFill>
                <a:latin typeface="Courier"/>
              </a:rPr>
              <a:t>}</a:t>
            </a:r>
            <a:r>
              <a:rPr>
                <a:solidFill>
                  <a:srgbClr val="BB6688"/>
                </a:solidFill>
                <a:latin typeface="Courier"/>
              </a:rPr>
              <a:t>"</a:t>
            </a:r>
            <a:r>
              <a:rPr>
                <a:latin typeface="Courier"/>
              </a:rPr>
              <a:t>)</a:t>
            </a:r>
            <a:br/>
            <a:r>
              <a:rPr>
                <a:solidFill>
                  <a:srgbClr val="008000"/>
                </a:solidFill>
                <a:latin typeface="Courier"/>
              </a:rPr>
              <a:t>print</a:t>
            </a:r>
            <a:r>
              <a:rPr>
                <a:latin typeface="Courier"/>
              </a:rPr>
              <a:t>(days_per_school.sort_values().head())</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lignes qui n’y sont pas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(dplyr)</a:t>
            </a:r>
            <a:br/>
            <a:br/>
            <a:r>
              <a:rPr>
                <a:latin typeface="Courier"/>
              </a:rPr>
              <a:t>attendance </a:t>
            </a:r>
            <a:r>
              <a:rPr>
                <a:solidFill>
                  <a:srgbClr val="4070A0"/>
                </a:solidFill>
                <a:latin typeface="Courier"/>
              </a:rPr>
              <a:t>|&gt;</a:t>
            </a:r>
            <a:br/>
            <a:r>
              <a:rPr>
                <a:latin typeface="Courier"/>
              </a:rPr>
              <a:t>  </a:t>
            </a:r>
            <a:r>
              <a:rPr>
                <a:solidFill>
                  <a:srgbClr val="06287E"/>
                </a:solidFill>
                <a:latin typeface="Courier"/>
              </a:rPr>
              <a:t>left_join</a:t>
            </a:r>
            <a:r>
              <a:rPr>
                <a:latin typeface="Courier"/>
              </a:rPr>
              <a:t>(roster, </a:t>
            </a:r>
            <a:r>
              <a:rPr>
                <a:solidFill>
                  <a:srgbClr val="7D9029"/>
                </a:solidFill>
                <a:latin typeface="Courier"/>
              </a:rPr>
              <a:t>by =</a:t>
            </a:r>
            <a:r>
              <a:rPr>
                <a:latin typeface="Courier"/>
              </a:rPr>
              <a:t> </a:t>
            </a:r>
            <a:r>
              <a:rPr>
                <a:solidFill>
                  <a:srgbClr val="4070A0"/>
                </a:solidFill>
                <a:latin typeface="Courier"/>
              </a:rPr>
              <a:t>"student_id"</a:t>
            </a:r>
            <a:r>
              <a:rPr>
                <a:latin typeface="Courier"/>
              </a:rPr>
              <a:t>)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days =</a:t>
            </a:r>
            <a:r>
              <a:rPr>
                <a:latin typeface="Courier"/>
              </a:rPr>
              <a:t> </a:t>
            </a:r>
            <a:r>
              <a:rPr>
                <a:solidFill>
                  <a:srgbClr val="06287E"/>
                </a:solidFill>
                <a:latin typeface="Courier"/>
              </a:rPr>
              <a:t>n_distinct</a:t>
            </a:r>
            <a:r>
              <a:rPr>
                <a:latin typeface="Courier"/>
              </a:rPr>
              <a:t>(attendance_date), </a:t>
            </a:r>
            <a:r>
              <a:rPr>
                <a:solidFill>
                  <a:srgbClr val="7D9029"/>
                </a:solidFill>
                <a:latin typeface="Courier"/>
              </a:rPr>
              <a:t>.by =</a:t>
            </a:r>
            <a:r>
              <a:rPr>
                <a:latin typeface="Courier"/>
              </a:rPr>
              <a:t> school_id) </a:t>
            </a:r>
            <a:r>
              <a:rPr>
                <a:solidFill>
                  <a:srgbClr val="4070A0"/>
                </a:solidFill>
                <a:latin typeface="Courier"/>
              </a:rPr>
              <a:t>|&gt;</a:t>
            </a:r>
            <a:br/>
            <a:r>
              <a:rPr>
                <a:latin typeface="Courier"/>
              </a:rPr>
              <a:t>  </a:t>
            </a:r>
            <a:r>
              <a:rPr>
                <a:solidFill>
                  <a:srgbClr val="06287E"/>
                </a:solidFill>
                <a:latin typeface="Courier"/>
              </a:rPr>
              <a:t>arrange</a:t>
            </a:r>
            <a:r>
              <a:rPr>
                <a:latin typeface="Courier"/>
              </a:rPr>
              <a:t>(days)</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lignes qui n’y sont pas</a:t>
            </a:r>
          </a:p>
        </p:txBody>
      </p:sp>
      <p:sp>
        <p:nvSpPr>
          <p:cNvPr id="3" name="Content Placeholder 2"/>
          <p:cNvSpPr>
            <a:spLocks noGrp="1"/>
          </p:cNvSpPr>
          <p:nvPr>
            <p:ph idx="1"/>
          </p:nvPr>
        </p:nvSpPr>
        <p:spPr/>
        <p:txBody>
          <a:bodyPr/>
          <a:lstStyle/>
          <a:p>
            <a:pPr lvl="0"/>
            <a:r>
              <a:rPr/>
              <a:t>Vingt-deux écoles ont les soixante jours. SCH07 et SCH18 en ont quarante-cinq</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lignes qui n’y sont pas — En Python</a:t>
            </a:r>
          </a:p>
        </p:txBody>
      </p:sp>
      <p:sp>
        <p:nvSpPr>
          <p:cNvPr id="3" name="Content Placeholder 2"/>
          <p:cNvSpPr>
            <a:spLocks noGrp="1"/>
          </p:cNvSpPr>
          <p:nvPr>
            <p:ph idx="1"/>
          </p:nvPr>
        </p:nvSpPr>
        <p:spPr/>
        <p:txBody>
          <a:bodyPr/>
          <a:lstStyle/>
          <a:p>
            <a:pPr lvl="0" indent="0">
              <a:buNone/>
            </a:pPr>
            <a:r>
              <a:rPr>
                <a:latin typeface="Courier"/>
              </a:rPr>
              <a:t>missing </a:t>
            </a:r>
            <a:r>
              <a:rPr>
                <a:solidFill>
                  <a:srgbClr val="666666"/>
                </a:solidFill>
                <a:latin typeface="Courier"/>
              </a:rPr>
              <a:t>=</a:t>
            </a:r>
            <a:r>
              <a:rPr>
                <a:latin typeface="Courier"/>
              </a:rPr>
              <a:t> {</a:t>
            </a:r>
            <a:br/>
            <a:r>
              <a:rPr>
                <a:latin typeface="Courier"/>
              </a:rPr>
              <a:t>    school: </a:t>
            </a:r>
            <a:r>
              <a:rPr>
                <a:solidFill>
                  <a:srgbClr val="008000"/>
                </a:solidFill>
                <a:latin typeface="Courier"/>
              </a:rPr>
              <a:t>sorted</a:t>
            </a:r>
            <a:r>
              <a:rPr>
                <a:latin typeface="Courier"/>
              </a:rPr>
              <a:t>(</a:t>
            </a:r>
            <a:r>
              <a:rPr>
                <a:solidFill>
                  <a:srgbClr val="008000"/>
                </a:solidFill>
                <a:latin typeface="Courier"/>
              </a:rPr>
              <a:t>set</a:t>
            </a:r>
            <a:r>
              <a:rPr>
                <a:latin typeface="Courier"/>
              </a:rPr>
              <a:t>(calendar) </a:t>
            </a:r>
            <a:r>
              <a:rPr>
                <a:solidFill>
                  <a:srgbClr val="666666"/>
                </a:solidFill>
                <a:latin typeface="Courier"/>
              </a:rPr>
              <a:t>-</a:t>
            </a:r>
            <a:r>
              <a:rPr>
                <a:latin typeface="Courier"/>
              </a:rPr>
              <a:t> </a:t>
            </a:r>
            <a:r>
              <a:rPr>
                <a:solidFill>
                  <a:srgbClr val="008000"/>
                </a:solidFill>
                <a:latin typeface="Courier"/>
              </a:rPr>
              <a:t>set</a:t>
            </a:r>
            <a:r>
              <a:rPr>
                <a:latin typeface="Courier"/>
              </a:rPr>
              <a:t>(group[</a:t>
            </a:r>
            <a:r>
              <a:rPr>
                <a:solidFill>
                  <a:srgbClr val="4070A0"/>
                </a:solidFill>
                <a:latin typeface="Courier"/>
              </a:rPr>
              <a:t>"attendance_date"</a:t>
            </a:r>
            <a:r>
              <a:rPr>
                <a:latin typeface="Courier"/>
              </a:rPr>
              <a:t>]))</a:t>
            </a:r>
            <a:br/>
            <a:r>
              <a:rPr>
                <a:latin typeface="Courier"/>
              </a:rPr>
              <a:t>    </a:t>
            </a:r>
            <a:r>
              <a:rPr b="1">
                <a:solidFill>
                  <a:srgbClr val="007020"/>
                </a:solidFill>
                <a:latin typeface="Courier"/>
              </a:rPr>
              <a:t>for</a:t>
            </a:r>
            <a:r>
              <a:rPr>
                <a:latin typeface="Courier"/>
              </a:rPr>
              <a:t> school, group </a:t>
            </a:r>
            <a:r>
              <a:rPr b="1">
                <a:solidFill>
                  <a:srgbClr val="007020"/>
                </a:solidFill>
                <a:latin typeface="Courier"/>
              </a:rPr>
              <a:t>in</a:t>
            </a:r>
            <a:r>
              <a:rPr>
                <a:latin typeface="Courier"/>
              </a:rPr>
              <a:t> joined.groupby(</a:t>
            </a:r>
            <a:r>
              <a:rPr>
                <a:solidFill>
                  <a:srgbClr val="4070A0"/>
                </a:solidFill>
                <a:latin typeface="Courier"/>
              </a:rPr>
              <a:t>"school_id"</a:t>
            </a:r>
            <a:r>
              <a:rPr>
                <a:latin typeface="Courier"/>
              </a:rPr>
              <a:t>)</a:t>
            </a:r>
            <a:br/>
            <a:r>
              <a:rPr>
                <a:latin typeface="Courier"/>
              </a:rPr>
              <a:t>}</a:t>
            </a:r>
            <a:br/>
            <a:r>
              <a:rPr b="1">
                <a:solidFill>
                  <a:srgbClr val="007020"/>
                </a:solidFill>
                <a:latin typeface="Courier"/>
              </a:rPr>
              <a:t>for</a:t>
            </a:r>
            <a:r>
              <a:rPr>
                <a:latin typeface="Courier"/>
              </a:rPr>
              <a:t> school, dates </a:t>
            </a:r>
            <a:r>
              <a:rPr b="1">
                <a:solidFill>
                  <a:srgbClr val="007020"/>
                </a:solidFill>
                <a:latin typeface="Courier"/>
              </a:rPr>
              <a:t>in</a:t>
            </a:r>
            <a:r>
              <a:rPr>
                <a:latin typeface="Courier"/>
              </a:rPr>
              <a:t> missing.items():</a:t>
            </a:r>
            <a:br/>
            <a:r>
              <a:rPr>
                <a:latin typeface="Courier"/>
              </a:rPr>
              <a:t>    </a:t>
            </a:r>
            <a:r>
              <a:rPr b="1">
                <a:solidFill>
                  <a:srgbClr val="007020"/>
                </a:solidFill>
                <a:latin typeface="Courier"/>
              </a:rPr>
              <a:t>if</a:t>
            </a:r>
            <a:r>
              <a:rPr>
                <a:latin typeface="Courier"/>
              </a:rPr>
              <a:t> dates:</a:t>
            </a:r>
            <a:br/>
            <a:r>
              <a:rPr>
                <a:latin typeface="Courier"/>
              </a:rPr>
              <a:t>        </a:t>
            </a: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latin typeface="Courier"/>
              </a:rPr>
              <a:t>school</a:t>
            </a:r>
            <a:r>
              <a:rPr>
                <a:solidFill>
                  <a:srgbClr val="4070A0"/>
                </a:solidFill>
                <a:latin typeface="Courier"/>
              </a:rPr>
              <a:t>}</a:t>
            </a:r>
            <a:r>
              <a:rPr>
                <a:solidFill>
                  <a:srgbClr val="BB6688"/>
                </a:solidFill>
                <a:latin typeface="Courier"/>
              </a:rPr>
              <a:t>: </a:t>
            </a:r>
            <a:r>
              <a:rPr>
                <a:solidFill>
                  <a:srgbClr val="4070A0"/>
                </a:solidFill>
                <a:latin typeface="Courier"/>
              </a:rPr>
              <a:t>{</a:t>
            </a:r>
            <a:r>
              <a:rPr>
                <a:solidFill>
                  <a:srgbClr val="008000"/>
                </a:solidFill>
                <a:latin typeface="Courier"/>
              </a:rPr>
              <a:t>len</a:t>
            </a:r>
            <a:r>
              <a:rPr>
                <a:latin typeface="Courier"/>
              </a:rPr>
              <a:t>(dates)</a:t>
            </a:r>
            <a:r>
              <a:rPr>
                <a:solidFill>
                  <a:srgbClr val="4070A0"/>
                </a:solidFill>
                <a:latin typeface="Courier"/>
              </a:rPr>
              <a:t>}</a:t>
            </a:r>
            <a:r>
              <a:rPr>
                <a:solidFill>
                  <a:srgbClr val="BB6688"/>
                </a:solidFill>
                <a:latin typeface="Courier"/>
              </a:rPr>
              <a:t> days, </a:t>
            </a:r>
            <a:r>
              <a:rPr>
                <a:solidFill>
                  <a:srgbClr val="4070A0"/>
                </a:solidFill>
                <a:latin typeface="Courier"/>
              </a:rPr>
              <a:t>{</a:t>
            </a:r>
            <a:r>
              <a:rPr>
                <a:latin typeface="Courier"/>
              </a:rPr>
              <a:t>dates[</a:t>
            </a:r>
            <a:r>
              <a:rPr>
                <a:solidFill>
                  <a:srgbClr val="40A070"/>
                </a:solidFill>
                <a:latin typeface="Courier"/>
              </a:rPr>
              <a:t>0</a:t>
            </a:r>
            <a:r>
              <a:rPr>
                <a:latin typeface="Courier"/>
              </a:rPr>
              <a:t>]</a:t>
            </a:r>
            <a:r>
              <a:rPr>
                <a:solidFill>
                  <a:srgbClr val="4070A0"/>
                </a:solidFill>
                <a:latin typeface="Courier"/>
              </a:rPr>
              <a:t>}</a:t>
            </a:r>
            <a:r>
              <a:rPr>
                <a:solidFill>
                  <a:srgbClr val="BB6688"/>
                </a:solidFill>
                <a:latin typeface="Courier"/>
              </a:rPr>
              <a:t> to </a:t>
            </a:r>
            <a:r>
              <a:rPr>
                <a:solidFill>
                  <a:srgbClr val="4070A0"/>
                </a:solidFill>
                <a:latin typeface="Courier"/>
              </a:rPr>
              <a:t>{</a:t>
            </a:r>
            <a:r>
              <a:rPr>
                <a:latin typeface="Courier"/>
              </a:rPr>
              <a:t>dates[</a:t>
            </a:r>
            <a:r>
              <a:rPr>
                <a:solidFill>
                  <a:srgbClr val="666666"/>
                </a:solidFill>
                <a:latin typeface="Courier"/>
              </a:rPr>
              <a:t>-</a:t>
            </a:r>
            <a:r>
              <a:rPr>
                <a:solidFill>
                  <a:srgbClr val="40A070"/>
                </a:solidFill>
                <a:latin typeface="Courier"/>
              </a:rPr>
              <a:t>1</a:t>
            </a:r>
            <a:r>
              <a:rPr>
                <a:latin typeface="Courier"/>
              </a:rPr>
              <a:t>]</a:t>
            </a:r>
            <a:r>
              <a:rPr>
                <a:solidFill>
                  <a:srgbClr val="4070A0"/>
                </a:solidFill>
                <a:latin typeface="Courier"/>
              </a:rPr>
              <a:t>}</a:t>
            </a:r>
            <a:r>
              <a:rPr>
                <a:solidFill>
                  <a:srgbClr val="BB6688"/>
                </a:solidFill>
                <a:latin typeface="Courier"/>
              </a:rPr>
              <a:t>"</a:t>
            </a:r>
            <a:r>
              <a:rPr>
                <a:latin typeface="Courier"/>
              </a:rPr>
              <a:t>)</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lignes qui n’y sont pas — En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Which dates, not just how many. The pattern is the diagnosis.</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lignes qui n’y sont pas</a:t>
            </a:r>
          </a:p>
        </p:txBody>
      </p:sp>
      <p:sp>
        <p:nvSpPr>
          <p:cNvPr id="3" name="Content Placeholder 2"/>
          <p:cNvSpPr>
            <a:spLocks noGrp="1"/>
          </p:cNvSpPr>
          <p:nvPr>
            <p:ph idx="1"/>
          </p:nvPr>
        </p:nvSpPr>
        <p:spPr/>
        <p:txBody>
          <a:bodyPr/>
          <a:lstStyle/>
          <a:p>
            <a:pPr lvl="0"/>
            <a:r>
              <a:rPr/>
              <a:t>Aux deux il manque exactement du 11 au 29 mars — et les mêmes quinze jours</a:t>
            </a:r>
          </a:p>
          <a:p>
            <a:pPr lvl="0"/>
            <a:r>
              <a:rPr/>
              <a:t>Des jours manquants consécutifs dans plusieurs écoles sont une fermeture jusqu’à preuve du contraire — Des jours…</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qui arrive si on ne regarde pas — En Python</a:t>
            </a:r>
          </a:p>
        </p:txBody>
      </p:sp>
      <p:sp>
        <p:nvSpPr>
          <p:cNvPr id="3" name="Content Placeholder 2"/>
          <p:cNvSpPr>
            <a:spLocks noGrp="1"/>
          </p:cNvSpPr>
          <p:nvPr>
            <p:ph idx="1"/>
          </p:nvPr>
        </p:nvSpPr>
        <p:spPr/>
        <p:txBody>
          <a:bodyPr/>
          <a:lstStyle/>
          <a:p>
            <a:pPr lvl="0" indent="0">
              <a:buNone/>
            </a:pPr>
            <a:r>
              <a:rPr b="1">
                <a:solidFill>
                  <a:srgbClr val="007020"/>
                </a:solidFill>
                <a:latin typeface="Courier"/>
              </a:rPr>
              <a:t>def</a:t>
            </a:r>
            <a:r>
              <a:rPr>
                <a:latin typeface="Courier"/>
              </a:rPr>
              <a:t> attendance_rate(school, missing_counts_as_absent):</a:t>
            </a:r>
            <a:br/>
            <a:r>
              <a:rPr>
                <a:latin typeface="Courier"/>
              </a:rPr>
              <a:t>    students </a:t>
            </a:r>
            <a:r>
              <a:rPr>
                <a:solidFill>
                  <a:srgbClr val="666666"/>
                </a:solidFill>
                <a:latin typeface="Courier"/>
              </a:rPr>
              <a:t>=</a:t>
            </a:r>
            <a:r>
              <a:rPr>
                <a:latin typeface="Courier"/>
              </a:rPr>
              <a:t> roster.loc[roster[</a:t>
            </a:r>
            <a:r>
              <a:rPr>
                <a:solidFill>
                  <a:srgbClr val="4070A0"/>
                </a:solidFill>
                <a:latin typeface="Courier"/>
              </a:rPr>
              <a:t>"school_id"</a:t>
            </a:r>
            <a:r>
              <a:rPr>
                <a:latin typeface="Courier"/>
              </a:rPr>
              <a:t>] </a:t>
            </a:r>
            <a:r>
              <a:rPr>
                <a:solidFill>
                  <a:srgbClr val="666666"/>
                </a:solidFill>
                <a:latin typeface="Courier"/>
              </a:rPr>
              <a:t>==</a:t>
            </a:r>
            <a:r>
              <a:rPr>
                <a:latin typeface="Courier"/>
              </a:rPr>
              <a:t> school, </a:t>
            </a:r>
            <a:r>
              <a:rPr>
                <a:solidFill>
                  <a:srgbClr val="4070A0"/>
                </a:solidFill>
                <a:latin typeface="Courier"/>
              </a:rPr>
              <a:t>"student_id"</a:t>
            </a:r>
            <a:r>
              <a:rPr>
                <a:latin typeface="Courier"/>
              </a:rPr>
              <a:t>]</a:t>
            </a:r>
            <a:br/>
            <a:r>
              <a:rPr>
                <a:latin typeface="Courier"/>
              </a:rPr>
              <a:t>    marks </a:t>
            </a:r>
            <a:r>
              <a:rPr>
                <a:solidFill>
                  <a:srgbClr val="666666"/>
                </a:solidFill>
                <a:latin typeface="Courier"/>
              </a:rPr>
              <a:t>=</a:t>
            </a:r>
            <a:r>
              <a:rPr>
                <a:latin typeface="Courier"/>
              </a:rPr>
              <a:t> attendance[attendance[</a:t>
            </a:r>
            <a:r>
              <a:rPr>
                <a:solidFill>
                  <a:srgbClr val="4070A0"/>
                </a:solidFill>
                <a:latin typeface="Courier"/>
              </a:rPr>
              <a:t>"student_id"</a:t>
            </a:r>
            <a:r>
              <a:rPr>
                <a:latin typeface="Courier"/>
              </a:rPr>
              <a:t>].isin(students)]</a:t>
            </a:r>
            <a:br/>
            <a:r>
              <a:rPr>
                <a:latin typeface="Courier"/>
              </a:rPr>
              <a:t>    present </a:t>
            </a:r>
            <a:r>
              <a:rPr>
                <a:solidFill>
                  <a:srgbClr val="666666"/>
                </a:solidFill>
                <a:latin typeface="Courier"/>
              </a:rPr>
              <a:t>=</a:t>
            </a:r>
            <a:r>
              <a:rPr>
                <a:latin typeface="Courier"/>
              </a:rPr>
              <a:t> marks[</a:t>
            </a:r>
            <a:r>
              <a:rPr>
                <a:solidFill>
                  <a:srgbClr val="4070A0"/>
                </a:solidFill>
                <a:latin typeface="Courier"/>
              </a:rPr>
              <a:t>"present"</a:t>
            </a:r>
            <a:r>
              <a:rPr>
                <a:latin typeface="Courier"/>
              </a:rPr>
              <a:t>].isin([</a:t>
            </a:r>
            <a:r>
              <a:rPr>
                <a:solidFill>
                  <a:srgbClr val="4070A0"/>
                </a:solidFill>
                <a:latin typeface="Courier"/>
              </a:rPr>
              <a:t>"true"</a:t>
            </a:r>
            <a:r>
              <a:rPr>
                <a:latin typeface="Courier"/>
              </a:rPr>
              <a:t>, </a:t>
            </a:r>
            <a:r>
              <a:rPr>
                <a:solidFill>
                  <a:srgbClr val="4070A0"/>
                </a:solidFill>
                <a:latin typeface="Courier"/>
              </a:rPr>
              <a:t>"Y"</a:t>
            </a:r>
            <a:r>
              <a:rPr>
                <a:latin typeface="Courier"/>
              </a:rPr>
              <a:t>]).</a:t>
            </a:r>
            <a:r>
              <a:rPr>
                <a:solidFill>
                  <a:srgbClr val="008000"/>
                </a:solidFill>
                <a:latin typeface="Courier"/>
              </a:rPr>
              <a:t>sum</a:t>
            </a:r>
            <a:r>
              <a:rPr>
                <a:latin typeface="Courier"/>
              </a:rPr>
              <a:t>()</a:t>
            </a:r>
            <a:br/>
            <a:r>
              <a:rPr>
                <a:latin typeface="Courier"/>
              </a:rPr>
              <a:t>    </a:t>
            </a:r>
            <a:r>
              <a:rPr b="1">
                <a:solidFill>
                  <a:srgbClr val="007020"/>
                </a:solidFill>
                <a:latin typeface="Courier"/>
              </a:rPr>
              <a:t>if</a:t>
            </a:r>
            <a:r>
              <a:rPr>
                <a:latin typeface="Courier"/>
              </a:rPr>
              <a:t> missing_counts_as_absent:</a:t>
            </a:r>
            <a:br/>
            <a:r>
              <a:rPr>
                <a:latin typeface="Courier"/>
              </a:rPr>
              <a:t>        denominator </a:t>
            </a:r>
            <a:r>
              <a:rPr>
                <a:solidFill>
                  <a:srgbClr val="666666"/>
                </a:solidFill>
                <a:latin typeface="Courier"/>
              </a:rPr>
              <a:t>=</a:t>
            </a:r>
            <a:r>
              <a:rPr>
                <a:latin typeface="Courier"/>
              </a:rPr>
              <a:t> </a:t>
            </a:r>
            <a:r>
              <a:rPr>
                <a:solidFill>
                  <a:srgbClr val="008000"/>
                </a:solidFill>
                <a:latin typeface="Courier"/>
              </a:rPr>
              <a:t>len</a:t>
            </a:r>
            <a:r>
              <a:rPr>
                <a:latin typeface="Courier"/>
              </a:rPr>
              <a:t>(students) </a:t>
            </a:r>
            <a:r>
              <a:rPr>
                <a:solidFill>
                  <a:srgbClr val="666666"/>
                </a:solidFill>
                <a:latin typeface="Courier"/>
              </a:rPr>
              <a:t>*</a:t>
            </a:r>
            <a:r>
              <a:rPr>
                <a:latin typeface="Courier"/>
              </a:rPr>
              <a:t> </a:t>
            </a:r>
            <a:r>
              <a:rPr>
                <a:solidFill>
                  <a:srgbClr val="008000"/>
                </a:solidFill>
                <a:latin typeface="Courier"/>
              </a:rPr>
              <a:t>len</a:t>
            </a:r>
            <a:r>
              <a:rPr>
                <a:latin typeface="Courier"/>
              </a:rPr>
              <a:t>(calendar)</a:t>
            </a:r>
            <a:br/>
            <a:r>
              <a:rPr>
                <a:latin typeface="Courier"/>
              </a:rPr>
              <a:t>    </a:t>
            </a:r>
            <a:r>
              <a:rPr b="1">
                <a:solidFill>
                  <a:srgbClr val="007020"/>
                </a:solidFill>
                <a:latin typeface="Courier"/>
              </a:rPr>
              <a:t>else</a:t>
            </a:r>
            <a:r>
              <a:rPr>
                <a:latin typeface="Courier"/>
              </a:rPr>
              <a:t>:</a:t>
            </a:r>
            <a:br/>
            <a:r>
              <a:rPr>
                <a:latin typeface="Courier"/>
              </a:rPr>
              <a:t>        denominator </a:t>
            </a:r>
            <a:r>
              <a:rPr>
                <a:solidFill>
                  <a:srgbClr val="666666"/>
                </a:solidFill>
                <a:latin typeface="Courier"/>
              </a:rPr>
              <a:t>=</a:t>
            </a:r>
            <a:r>
              <a:rPr>
                <a:latin typeface="Courier"/>
              </a:rPr>
              <a:t> marks[</a:t>
            </a:r>
            <a:r>
              <a:rPr>
                <a:solidFill>
                  <a:srgbClr val="4070A0"/>
                </a:solidFill>
                <a:latin typeface="Courier"/>
              </a:rPr>
              <a:t>"present"</a:t>
            </a:r>
            <a:r>
              <a:rPr>
                <a:latin typeface="Courier"/>
              </a:rPr>
              <a:t>].isin([</a:t>
            </a:r>
            <a:r>
              <a:rPr>
                <a:solidFill>
                  <a:srgbClr val="4070A0"/>
                </a:solidFill>
                <a:latin typeface="Courier"/>
              </a:rPr>
              <a:t>"true"</a:t>
            </a:r>
            <a:r>
              <a:rPr>
                <a:latin typeface="Courier"/>
              </a:rPr>
              <a:t>, </a:t>
            </a:r>
            <a:r>
              <a:rPr>
                <a:solidFill>
                  <a:srgbClr val="4070A0"/>
                </a:solidFill>
                <a:latin typeface="Courier"/>
              </a:rPr>
              <a:t>"Y"</a:t>
            </a:r>
            <a:r>
              <a:rPr>
                <a:latin typeface="Courier"/>
              </a:rPr>
              <a:t>, </a:t>
            </a:r>
            <a:r>
              <a:rPr>
                <a:solidFill>
                  <a:srgbClr val="4070A0"/>
                </a:solidFill>
                <a:latin typeface="Courier"/>
              </a:rPr>
              <a:t>"false"</a:t>
            </a:r>
            <a:r>
              <a:rPr>
                <a:latin typeface="Courier"/>
              </a:rPr>
              <a:t>, </a:t>
            </a:r>
            <a:r>
              <a:rPr>
                <a:solidFill>
                  <a:srgbClr val="4070A0"/>
                </a:solidFill>
                <a:latin typeface="Courier"/>
              </a:rPr>
              <a:t>"N"</a:t>
            </a:r>
            <a:r>
              <a:rPr>
                <a:latin typeface="Courier"/>
              </a:rPr>
              <a:t>]).</a:t>
            </a:r>
            <a:r>
              <a:rPr>
                <a:solidFill>
                  <a:srgbClr val="008000"/>
                </a:solidFill>
                <a:latin typeface="Courier"/>
              </a:rPr>
              <a:t>sum</a:t>
            </a:r>
            <a:r>
              <a:rPr>
                <a:latin typeface="Courier"/>
              </a:rPr>
              <a:t>()</a:t>
            </a:r>
            <a:br/>
            <a:r>
              <a:rPr>
                <a:latin typeface="Courier"/>
              </a:rPr>
              <a:t>    </a:t>
            </a:r>
            <a:r>
              <a:rPr b="1">
                <a:solidFill>
                  <a:srgbClr val="007020"/>
                </a:solidFill>
                <a:latin typeface="Courier"/>
              </a:rPr>
              <a:t>return</a:t>
            </a:r>
            <a:r>
              <a:rPr>
                <a:latin typeface="Courier"/>
              </a:rPr>
              <a:t> present </a:t>
            </a:r>
            <a:r>
              <a:rPr>
                <a:solidFill>
                  <a:srgbClr val="666666"/>
                </a:solidFill>
                <a:latin typeface="Courier"/>
              </a:rPr>
              <a:t>/</a:t>
            </a:r>
            <a:r>
              <a:rPr>
                <a:latin typeface="Courier"/>
              </a:rPr>
              <a:t> denominator</a:t>
            </a:r>
            <a:br/>
            <a:br/>
            <a:r>
              <a:rPr b="1">
                <a:solidFill>
                  <a:srgbClr val="007020"/>
                </a:solidFill>
                <a:latin typeface="Courier"/>
              </a:rPr>
              <a:t>for</a:t>
            </a:r>
            <a:r>
              <a:rPr>
                <a:latin typeface="Courier"/>
              </a:rPr>
              <a:t> school </a:t>
            </a:r>
            <a:r>
              <a:rPr b="1">
                <a:solidFill>
                  <a:srgbClr val="007020"/>
                </a:solidFill>
                <a:latin typeface="Courier"/>
              </a:rPr>
              <a:t>in</a:t>
            </a:r>
            <a:r>
              <a:rPr>
                <a:latin typeface="Courier"/>
              </a:rPr>
              <a:t> (</a:t>
            </a:r>
            <a:r>
              <a:rPr>
                <a:solidFill>
                  <a:srgbClr val="4070A0"/>
                </a:solidFill>
                <a:latin typeface="Courier"/>
              </a:rPr>
              <a:t>"SCH07"</a:t>
            </a:r>
            <a:r>
              <a:rPr>
                <a:latin typeface="Courier"/>
              </a:rPr>
              <a:t>, </a:t>
            </a:r>
            <a:r>
              <a:rPr>
                <a:solidFill>
                  <a:srgbClr val="4070A0"/>
                </a:solidFill>
                <a:latin typeface="Courier"/>
              </a:rPr>
              <a:t>"SCH18"</a:t>
            </a:r>
            <a:r>
              <a:rPr>
                <a:latin typeface="Courier"/>
              </a:rPr>
              <a:t>, </a:t>
            </a:r>
            <a:r>
              <a:rPr>
                <a:solidFill>
                  <a:srgbClr val="4070A0"/>
                </a:solidFill>
                <a:latin typeface="Courier"/>
              </a:rPr>
              <a:t>"SCH01"</a:t>
            </a:r>
            <a:r>
              <a:rPr>
                <a:latin typeface="Courier"/>
              </a:rPr>
              <a:t>):</a:t>
            </a:r>
            <a:br/>
            <a:r>
              <a:rPr>
                <a:latin typeface="Courier"/>
              </a:rPr>
              <a:t>    observed </a:t>
            </a:r>
            <a:r>
              <a:rPr>
                <a:solidFill>
                  <a:srgbClr val="666666"/>
                </a:solidFill>
                <a:latin typeface="Courier"/>
              </a:rPr>
              <a:t>=</a:t>
            </a:r>
            <a:r>
              <a:rPr>
                <a:latin typeface="Courier"/>
              </a:rPr>
              <a:t> attendance_rate(school, </a:t>
            </a:r>
            <a:r>
              <a:rPr>
                <a:solidFill>
                  <a:srgbClr val="19177C"/>
                </a:solidFill>
                <a:latin typeface="Courier"/>
              </a:rPr>
              <a:t>False</a:t>
            </a:r>
            <a:r>
              <a:rPr>
                <a:latin typeface="Courier"/>
              </a:rPr>
              <a:t>)</a:t>
            </a:r>
            <a:br/>
            <a:r>
              <a:rPr>
                <a:latin typeface="Courier"/>
              </a:rPr>
              <a:t>    filled </a:t>
            </a:r>
            <a:r>
              <a:rPr>
                <a:solidFill>
                  <a:srgbClr val="666666"/>
                </a:solidFill>
                <a:latin typeface="Courier"/>
              </a:rPr>
              <a:t>=</a:t>
            </a:r>
            <a:r>
              <a:rPr>
                <a:latin typeface="Courier"/>
              </a:rPr>
              <a:t> attendance_rate(school, </a:t>
            </a:r>
            <a:r>
              <a:rPr>
                <a:solidFill>
                  <a:srgbClr val="19177C"/>
                </a:solidFill>
                <a:latin typeface="Courier"/>
              </a:rPr>
              <a:t>True</a:t>
            </a:r>
            <a:r>
              <a:rPr>
                <a:latin typeface="Courier"/>
              </a:rPr>
              <a:t>)</a:t>
            </a:r>
            <a:br/>
            <a:r>
              <a:rPr>
                <a:latin typeface="Courier"/>
              </a:rPr>
              <a:t>    </a:t>
            </a: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latin typeface="Courier"/>
              </a:rPr>
              <a:t>school</a:t>
            </a:r>
            <a:r>
              <a:rPr>
                <a:solidFill>
                  <a:srgbClr val="4070A0"/>
                </a:solidFill>
                <a:latin typeface="Courier"/>
              </a:rPr>
              <a:t>}</a:t>
            </a:r>
            <a:r>
              <a:rPr>
                <a:solidFill>
                  <a:srgbClr val="BB6688"/>
                </a:solidFill>
                <a:latin typeface="Courier"/>
              </a:rPr>
              <a:t>: observed </a:t>
            </a:r>
            <a:r>
              <a:rPr>
                <a:solidFill>
                  <a:srgbClr val="4070A0"/>
                </a:solidFill>
                <a:latin typeface="Courier"/>
              </a:rPr>
              <a:t>{</a:t>
            </a:r>
            <a:r>
              <a:rPr>
                <a:latin typeface="Courier"/>
              </a:rPr>
              <a:t>observed</a:t>
            </a:r>
            <a:r>
              <a:rPr>
                <a:solidFill>
                  <a:srgbClr val="4070A0"/>
                </a:solidFill>
                <a:latin typeface="Courier"/>
              </a:rPr>
              <a:t>:.1%}</a:t>
            </a:r>
            <a:r>
              <a:rPr>
                <a:solidFill>
                  <a:srgbClr val="BB6688"/>
                </a:solidFill>
                <a:latin typeface="Courier"/>
              </a:rPr>
              <a:t>, grid-filled </a:t>
            </a:r>
            <a:r>
              <a:rPr>
                <a:solidFill>
                  <a:srgbClr val="4070A0"/>
                </a:solidFill>
                <a:latin typeface="Courier"/>
              </a:rPr>
              <a:t>{</a:t>
            </a:r>
            <a:r>
              <a:rPr>
                <a:latin typeface="Courier"/>
              </a:rPr>
              <a:t>filled</a:t>
            </a:r>
            <a:r>
              <a:rPr>
                <a:solidFill>
                  <a:srgbClr val="4070A0"/>
                </a:solidFill>
                <a:latin typeface="Courier"/>
              </a:rPr>
              <a:t>:.1%}</a:t>
            </a:r>
            <a:r>
              <a:rPr>
                <a:solidFill>
                  <a:srgbClr val="BB6688"/>
                </a:solidFill>
                <a:latin typeface="Courier"/>
              </a:rPr>
              <a:t>"</a:t>
            </a:r>
            <a:r>
              <a:rPr>
                <a:latin typeface="Courier"/>
              </a:rPr>
              <a:t>)</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qui arrive si on ne regarde pas — En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Two denominators: marks made, and student-days in the calendar.</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qui arrive si on ne regarde pas</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École</a:t>
                      </a:r>
                    </a:p>
                  </a:txBody>
                  <a:tcPr/>
                </a:tc>
                <a:tc>
                  <a:txBody>
                    <a:bodyPr/>
                    <a:lstStyle/>
                    <a:p>
                      <a:pPr lvl="0" indent="0" marL="0">
                        <a:buNone/>
                      </a:pPr>
                      <a:r>
                        <a:rPr/>
                        <a:t>Sur les pointages faits</a:t>
                      </a:r>
                    </a:p>
                  </a:txBody>
                  <a:tcPr/>
                </a:tc>
                <a:tc>
                  <a:txBody>
                    <a:bodyPr/>
                    <a:lstStyle/>
                    <a:p>
                      <a:pPr lvl="0" indent="0" marL="0">
                        <a:buNone/>
                      </a:pPr>
                      <a:r>
                        <a:rPr/>
                        <a:t>Sur une grille complète</a:t>
                      </a:r>
                    </a:p>
                  </a:txBody>
                  <a:tcPr/>
                </a:tc>
              </a:tr>
              <a:tr h="0">
                <a:tc>
                  <a:txBody>
                    <a:bodyPr/>
                    <a:lstStyle/>
                    <a:p>
                      <a:pPr lvl="0" indent="0" marL="0">
                        <a:buNone/>
                      </a:pPr>
                      <a:r>
                        <a:rPr/>
                        <a:t>SCH07</a:t>
                      </a:r>
                    </a:p>
                  </a:txBody>
                </a:tc>
                <a:tc>
                  <a:txBody>
                    <a:bodyPr/>
                    <a:lstStyle/>
                    <a:p>
                      <a:pPr lvl="0" indent="0" marL="0">
                        <a:buNone/>
                      </a:pPr>
                      <a:r>
                        <a:rPr/>
                        <a:t>88,2 %</a:t>
                      </a:r>
                    </a:p>
                  </a:txBody>
                </a:tc>
                <a:tc>
                  <a:txBody>
                    <a:bodyPr/>
                    <a:lstStyle/>
                    <a:p>
                      <a:pPr lvl="0" indent="0" marL="0">
                        <a:buNone/>
                      </a:pPr>
                      <a:r>
                        <a:rPr b="1"/>
                        <a:t>66,1 %</a:t>
                      </a:r>
                    </a:p>
                  </a:txBody>
                </a:tc>
              </a:tr>
              <a:tr h="0">
                <a:tc>
                  <a:txBody>
                    <a:bodyPr/>
                    <a:lstStyle/>
                    <a:p>
                      <a:pPr lvl="0" indent="0" marL="0">
                        <a:buNone/>
                      </a:pPr>
                      <a:r>
                        <a:rPr/>
                        <a:t>SCH18</a:t>
                      </a:r>
                    </a:p>
                  </a:txBody>
                </a:tc>
                <a:tc>
                  <a:txBody>
                    <a:bodyPr/>
                    <a:lstStyle/>
                    <a:p>
                      <a:pPr lvl="0" indent="0" marL="0">
                        <a:buNone/>
                      </a:pPr>
                      <a:r>
                        <a:rPr/>
                        <a:t>85,2 %</a:t>
                      </a:r>
                    </a:p>
                  </a:txBody>
                </a:tc>
                <a:tc>
                  <a:txBody>
                    <a:bodyPr/>
                    <a:lstStyle/>
                    <a:p>
                      <a:pPr lvl="0" indent="0" marL="0">
                        <a:buNone/>
                      </a:pPr>
                      <a:r>
                        <a:rPr b="1"/>
                        <a:t>63,9 %</a:t>
                      </a:r>
                    </a:p>
                  </a:txBody>
                </a:tc>
              </a:tr>
              <a:tr h="0">
                <a:tc>
                  <a:txBody>
                    <a:bodyPr/>
                    <a:lstStyle/>
                    <a:p>
                      <a:pPr lvl="0" indent="0" marL="0">
                        <a:buNone/>
                      </a:pPr>
                      <a:r>
                        <a:rPr/>
                        <a:t>SCH01</a:t>
                      </a:r>
                    </a:p>
                  </a:txBody>
                </a:tc>
                <a:tc>
                  <a:txBody>
                    <a:bodyPr/>
                    <a:lstStyle/>
                    <a:p>
                      <a:pPr lvl="0" indent="0" marL="0">
                        <a:buNone/>
                      </a:pPr>
                      <a:r>
                        <a:rPr/>
                        <a:t>91,3 %</a:t>
                      </a:r>
                    </a:p>
                  </a:txBody>
                </a:tc>
                <a:tc>
                  <a:txBody>
                    <a:bodyPr/>
                    <a:lstStyle/>
                    <a:p>
                      <a:pPr lvl="0" indent="0" marL="0">
                        <a:buNone/>
                      </a:pPr>
                      <a:r>
                        <a:rPr/>
                        <a:t>91,3 %</a:t>
                      </a:r>
                    </a:p>
                  </a:txBody>
                </a:tc>
              </a:tr>
            </a:tbl>
          </a:graphicData>
        </a:graphic>
      </p:graphicFrame>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qui arrive si on ne regarde pas</a:t>
            </a:r>
          </a:p>
        </p:txBody>
      </p:sp>
      <p:sp>
        <p:nvSpPr>
          <p:cNvPr id="3" name="Content Placeholder 2"/>
          <p:cNvSpPr>
            <a:spLocks noGrp="1"/>
          </p:cNvSpPr>
          <p:nvPr>
            <p:ph idx="1"/>
          </p:nvPr>
        </p:nvSpPr>
        <p:spPr/>
        <p:txBody>
          <a:bodyPr/>
          <a:lstStyle/>
          <a:p>
            <a:pPr lvl="0"/>
            <a:r>
              <a:rPr/>
              <a:t>Vingt-deux points, inventés — Sur les chiffres de la grille complète, SCH07 et SCH18 sont de loin les deux pires écoles…</a:t>
            </a:r>
          </a:p>
          <a:p>
            <a:pPr lvl="0"/>
            <a:r>
              <a:rPr/>
              <a:t>L’école non touchée est inchangée — ce qui rend l’erreur si difficile à attraper : le tableau a l’air correct,…</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règle</a:t>
            </a:r>
          </a:p>
        </p:txBody>
      </p:sp>
      <p:sp>
        <p:nvSpPr>
          <p:cNvPr id="3" name="Content Placeholder 2"/>
          <p:cNvSpPr>
            <a:spLocks noGrp="1"/>
          </p:cNvSpPr>
          <p:nvPr>
            <p:ph idx="1"/>
          </p:nvPr>
        </p:nvSpPr>
        <p:spPr/>
        <p:txBody>
          <a:bodyPr/>
          <a:lstStyle/>
          <a:p>
            <a:pPr lvl="0"/>
            <a:r>
              <a:rPr/>
              <a:t>Construisez le dénominateur à partir des jours d’ouverture de l’école, non du calendrier</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règle — En Python</a:t>
            </a:r>
          </a:p>
        </p:txBody>
      </p:sp>
      <p:sp>
        <p:nvSpPr>
          <p:cNvPr id="3" name="Content Placeholder 2"/>
          <p:cNvSpPr>
            <a:spLocks noGrp="1"/>
          </p:cNvSpPr>
          <p:nvPr>
            <p:ph idx="1"/>
          </p:nvPr>
        </p:nvSpPr>
        <p:spPr/>
        <p:txBody>
          <a:bodyPr/>
          <a:lstStyle/>
          <a:p>
            <a:pPr lvl="0" indent="0">
              <a:buNone/>
            </a:pPr>
            <a:r>
              <a:rPr>
                <a:latin typeface="Courier"/>
              </a:rPr>
              <a:t>open_days </a:t>
            </a:r>
            <a:r>
              <a:rPr>
                <a:solidFill>
                  <a:srgbClr val="666666"/>
                </a:solidFill>
                <a:latin typeface="Courier"/>
              </a:rPr>
              <a:t>=</a:t>
            </a:r>
            <a:r>
              <a:rPr>
                <a:latin typeface="Courier"/>
              </a:rPr>
              <a:t> joined.groupby(</a:t>
            </a:r>
            <a:r>
              <a:rPr>
                <a:solidFill>
                  <a:srgbClr val="4070A0"/>
                </a:solidFill>
                <a:latin typeface="Courier"/>
              </a:rPr>
              <a:t>"school_id"</a:t>
            </a:r>
            <a:r>
              <a:rPr>
                <a:latin typeface="Courier"/>
              </a:rPr>
              <a:t>)[</a:t>
            </a:r>
            <a:r>
              <a:rPr>
                <a:solidFill>
                  <a:srgbClr val="4070A0"/>
                </a:solidFill>
                <a:latin typeface="Courier"/>
              </a:rPr>
              <a:t>"attendance_date"</a:t>
            </a:r>
            <a:r>
              <a:rPr>
                <a:latin typeface="Courier"/>
              </a:rPr>
              <a:t>].nunique()</a:t>
            </a:r>
            <a:br/>
            <a:r>
              <a:rPr>
                <a:latin typeface="Courier"/>
              </a:rPr>
              <a:t>enrolled </a:t>
            </a:r>
            <a:r>
              <a:rPr>
                <a:solidFill>
                  <a:srgbClr val="666666"/>
                </a:solidFill>
                <a:latin typeface="Courier"/>
              </a:rPr>
              <a:t>=</a:t>
            </a:r>
            <a:r>
              <a:rPr>
                <a:latin typeface="Courier"/>
              </a:rPr>
              <a:t> roster.groupby(</a:t>
            </a:r>
            <a:r>
              <a:rPr>
                <a:solidFill>
                  <a:srgbClr val="4070A0"/>
                </a:solidFill>
                <a:latin typeface="Courier"/>
              </a:rPr>
              <a:t>"school_id"</a:t>
            </a:r>
            <a:r>
              <a:rPr>
                <a:latin typeface="Courier"/>
              </a:rPr>
              <a:t>)[</a:t>
            </a:r>
            <a:r>
              <a:rPr>
                <a:solidFill>
                  <a:srgbClr val="4070A0"/>
                </a:solidFill>
                <a:latin typeface="Courier"/>
              </a:rPr>
              <a:t>"student_id"</a:t>
            </a:r>
            <a:r>
              <a:rPr>
                <a:latin typeface="Courier"/>
              </a:rPr>
              <a:t>].nunique()</a:t>
            </a:r>
            <a:br/>
            <a:r>
              <a:rPr>
                <a:latin typeface="Courier"/>
              </a:rPr>
              <a:t>expected </a:t>
            </a:r>
            <a:r>
              <a:rPr>
                <a:solidFill>
                  <a:srgbClr val="666666"/>
                </a:solidFill>
                <a:latin typeface="Courier"/>
              </a:rPr>
              <a:t>=</a:t>
            </a:r>
            <a:r>
              <a:rPr>
                <a:latin typeface="Courier"/>
              </a:rPr>
              <a:t> (open_days </a:t>
            </a:r>
            <a:r>
              <a:rPr>
                <a:solidFill>
                  <a:srgbClr val="666666"/>
                </a:solidFill>
                <a:latin typeface="Courier"/>
              </a:rPr>
              <a:t>*</a:t>
            </a:r>
            <a:r>
              <a:rPr>
                <a:latin typeface="Courier"/>
              </a:rPr>
              <a:t> enrolled).rename(</a:t>
            </a:r>
            <a:r>
              <a:rPr>
                <a:solidFill>
                  <a:srgbClr val="4070A0"/>
                </a:solidFill>
                <a:latin typeface="Courier"/>
              </a:rPr>
              <a:t>"student_days_expected"</a:t>
            </a:r>
            <a:r>
              <a:rPr>
                <a:latin typeface="Courier"/>
              </a:rPr>
              <a:t>)</a:t>
            </a:r>
            <a:br/>
            <a:br/>
            <a:r>
              <a:rPr>
                <a:latin typeface="Courier"/>
              </a:rPr>
              <a:t>actual </a:t>
            </a:r>
            <a:r>
              <a:rPr>
                <a:solidFill>
                  <a:srgbClr val="666666"/>
                </a:solidFill>
                <a:latin typeface="Courier"/>
              </a:rPr>
              <a:t>=</a:t>
            </a:r>
            <a:r>
              <a:rPr>
                <a:latin typeface="Courier"/>
              </a:rPr>
              <a:t> joined.groupby(</a:t>
            </a:r>
            <a:r>
              <a:rPr>
                <a:solidFill>
                  <a:srgbClr val="4070A0"/>
                </a:solidFill>
                <a:latin typeface="Courier"/>
              </a:rPr>
              <a:t>"school_id"</a:t>
            </a:r>
            <a:r>
              <a:rPr>
                <a:latin typeface="Courier"/>
              </a:rPr>
              <a:t>).size().rename(</a:t>
            </a:r>
            <a:r>
              <a:rPr>
                <a:solidFill>
                  <a:srgbClr val="4070A0"/>
                </a:solidFill>
                <a:latin typeface="Courier"/>
              </a:rPr>
              <a:t>"marks_made"</a:t>
            </a:r>
            <a:r>
              <a:rPr>
                <a:latin typeface="Courier"/>
              </a:rPr>
              <a:t>)</a:t>
            </a:r>
            <a:br/>
            <a:r>
              <a:rPr>
                <a:latin typeface="Courier"/>
              </a:rPr>
              <a:t>coverage </a:t>
            </a:r>
            <a:r>
              <a:rPr>
                <a:solidFill>
                  <a:srgbClr val="666666"/>
                </a:solidFill>
                <a:latin typeface="Courier"/>
              </a:rPr>
              <a:t>=</a:t>
            </a:r>
            <a:r>
              <a:rPr>
                <a:latin typeface="Courier"/>
              </a:rPr>
              <a:t> (actual </a:t>
            </a:r>
            <a:r>
              <a:rPr>
                <a:solidFill>
                  <a:srgbClr val="666666"/>
                </a:solidFill>
                <a:latin typeface="Courier"/>
              </a:rPr>
              <a:t>/</a:t>
            </a:r>
            <a:r>
              <a:rPr>
                <a:latin typeface="Courier"/>
              </a:rPr>
              <a:t> expected).rename(</a:t>
            </a:r>
            <a:r>
              <a:rPr>
                <a:solidFill>
                  <a:srgbClr val="4070A0"/>
                </a:solidFill>
                <a:latin typeface="Courier"/>
              </a:rPr>
              <a:t>"mark_coverage"</a:t>
            </a:r>
            <a:r>
              <a:rPr>
                <a:latin typeface="Courier"/>
              </a:rPr>
              <a:t>)</a:t>
            </a:r>
            <a:br/>
            <a:r>
              <a:rPr>
                <a:solidFill>
                  <a:srgbClr val="008000"/>
                </a:solidFill>
                <a:latin typeface="Courier"/>
              </a:rPr>
              <a:t>print</a:t>
            </a:r>
            <a:r>
              <a:rPr>
                <a:latin typeface="Courier"/>
              </a:rPr>
              <a:t>(pd.concat([expected, actual, coverage.</a:t>
            </a:r>
            <a:r>
              <a:rPr>
                <a:solidFill>
                  <a:srgbClr val="008000"/>
                </a:solidFill>
                <a:latin typeface="Courier"/>
              </a:rPr>
              <a:t>round</a:t>
            </a:r>
            <a:r>
              <a:rPr>
                <a:latin typeface="Courier"/>
              </a:rPr>
              <a:t>(</a:t>
            </a:r>
            <a:r>
              <a:rPr>
                <a:solidFill>
                  <a:srgbClr val="40A070"/>
                </a:solidFill>
                <a:latin typeface="Courier"/>
              </a:rPr>
              <a:t>3</a:t>
            </a:r>
            <a:r>
              <a:rPr>
                <a:latin typeface="Courier"/>
              </a:rPr>
              <a:t>)], axis</a:t>
            </a:r>
            <a:r>
              <a:rPr>
                <a:solidFill>
                  <a:srgbClr val="666666"/>
                </a:solidFill>
                <a:latin typeface="Courier"/>
              </a:rPr>
              <a:t>=</a:t>
            </a:r>
            <a:r>
              <a:rPr>
                <a:solidFill>
                  <a:srgbClr val="40A070"/>
                </a:solidFill>
                <a:latin typeface="Courier"/>
              </a:rPr>
              <a:t>1</a:t>
            </a:r>
            <a:r>
              <a:rPr>
                <a:latin typeface="Courier"/>
              </a:rPr>
              <a:t>).head())</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règle — En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Expected student-days uses each school's own open days.</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Quand une fermeture est le constat — Exemple</a:t>
            </a:r>
          </a:p>
        </p:txBody>
      </p:sp>
      <p:sp>
        <p:nvSpPr>
          <p:cNvPr id="3" name="Content Placeholder 2"/>
          <p:cNvSpPr>
            <a:spLocks noGrp="1"/>
          </p:cNvSpPr>
          <p:nvPr>
            <p:ph idx="1"/>
          </p:nvPr>
        </p:nvSpPr>
        <p:spPr/>
        <p:txBody>
          <a:bodyPr/>
          <a:lstStyle/>
          <a:p>
            <a:pPr lvl="0" indent="0">
              <a:buNone/>
            </a:pPr>
            <a:r>
              <a:rPr>
                <a:latin typeface="Courier"/>
              </a:rPr>
              <a:t>Attendance, February to April 2024
  Average daily attendance, all schools    88.4%   on marks made
  SCH07                                    88.2%
  SCH18                                    85.2%
  SCH07 and SCH18 were closed for the fifteen school days from 11 to 29
  March, a quarter of the term. Their attendance figures are computed on the
  45 days they were open and are comparable with other schools; their
  instructional time is not.
  Counting the closure days as absences would report these two schools at
  66.1% and 63.9% and rank them worst in the district.</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Quand une fermeture est le constat</a:t>
            </a:r>
          </a:p>
        </p:txBody>
      </p:sp>
      <p:sp>
        <p:nvSpPr>
          <p:cNvPr id="3" name="Content Placeholder 2"/>
          <p:cNvSpPr>
            <a:spLocks noGrp="1"/>
          </p:cNvSpPr>
          <p:nvPr>
            <p:ph idx="1"/>
          </p:nvPr>
        </p:nvSpPr>
        <p:spPr/>
        <p:txBody>
          <a:bodyPr/>
          <a:lstStyle/>
          <a:p>
            <a:pPr lvl="0"/>
            <a:r>
              <a:rPr/>
              <a:t>Rapportez la fermeture en jours d’enseignement perdus, séparément de la présence — Les deux répondent à des questions…</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forme générale</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Cours</a:t>
                      </a:r>
                    </a:p>
                  </a:txBody>
                  <a:tcPr/>
                </a:tc>
                <a:tc>
                  <a:txBody>
                    <a:bodyPr/>
                    <a:lstStyle/>
                    <a:p>
                      <a:pPr lvl="0" indent="0" marL="0">
                        <a:buNone/>
                      </a:pPr>
                      <a:r>
                        <a:rPr/>
                        <a:t>La chose absente</a:t>
                      </a:r>
                    </a:p>
                  </a:txBody>
                  <a:tcPr/>
                </a:tc>
                <a:tc>
                  <a:txBody>
                    <a:bodyPr/>
                    <a:lstStyle/>
                    <a:p>
                      <a:pPr lvl="0" indent="0" marL="0">
                        <a:buNone/>
                      </a:pPr>
                      <a:r>
                        <a:rPr/>
                        <a:t>Ce à quoi cela ressemblait</a:t>
                      </a:r>
                    </a:p>
                  </a:txBody>
                  <a:tcPr/>
                </a:tc>
              </a:tr>
              <a:tr h="0">
                <a:tc>
                  <a:txBody>
                    <a:bodyPr/>
                    <a:lstStyle/>
                    <a:p>
                      <a:pPr lvl="0" indent="0" marL="0">
                        <a:buNone/>
                      </a:pPr>
                      <a:r>
                        <a:rPr/>
                        <a:t>Données de routine et DHIS2</a:t>
                      </a:r>
                    </a:p>
                  </a:txBody>
                </a:tc>
                <a:tc>
                  <a:txBody>
                    <a:bodyPr/>
                    <a:lstStyle/>
                    <a:p>
                      <a:pPr lvl="0" indent="0" marL="0">
                        <a:buNone/>
                      </a:pPr>
                      <a:r>
                        <a:rPr/>
                        <a:t>Une formation qui n’a pas rapporté</a:t>
                      </a:r>
                    </a:p>
                  </a:txBody>
                </a:tc>
                <a:tc>
                  <a:txBody>
                    <a:bodyPr/>
                    <a:lstStyle/>
                    <a:p>
                      <a:pPr lvl="0" indent="0" marL="0">
                        <a:buNone/>
                      </a:pPr>
                      <a:r>
                        <a:rPr/>
                        <a:t>Un district à couverture en baisse</a:t>
                      </a:r>
                    </a:p>
                  </a:txBody>
                </a:tc>
              </a:tr>
              <a:tr h="0">
                <a:tc>
                  <a:txBody>
                    <a:bodyPr/>
                    <a:lstStyle/>
                    <a:p>
                      <a:pPr lvl="0" indent="0" marL="0">
                        <a:buNone/>
                      </a:pPr>
                      <a:r>
                        <a:rPr/>
                        <a:t>Analyse EAH</a:t>
                      </a:r>
                    </a:p>
                  </a:txBody>
                </a:tc>
                <a:tc>
                  <a:txBody>
                    <a:bodyPr/>
                    <a:lstStyle/>
                    <a:p>
                      <a:pPr lvl="0" indent="0" marL="0">
                        <a:buNone/>
                      </a:pPr>
                      <a:r>
                        <a:rPr/>
                        <a:t>Une tournée que personne n’a conduite</a:t>
                      </a:r>
                    </a:p>
                  </a:txBody>
                </a:tc>
                <a:tc>
                  <a:txBody>
                    <a:bodyPr/>
                    <a:lstStyle/>
                    <a:p>
                      <a:pPr lvl="0" indent="0" marL="0">
                        <a:buNone/>
                      </a:pPr>
                      <a:r>
                        <a:rPr/>
                        <a:t>Un district à fonctionnalité en hausse</a:t>
                      </a:r>
                    </a:p>
                  </a:txBody>
                </a:tc>
              </a:tr>
              <a:tr h="0">
                <a:tc>
                  <a:txBody>
                    <a:bodyPr/>
                    <a:lstStyle/>
                    <a:p>
                      <a:pPr lvl="0" indent="0" marL="0">
                        <a:buNone/>
                      </a:pPr>
                      <a:r>
                        <a:rPr b="1"/>
                        <a:t>Éducation</a:t>
                      </a:r>
                    </a:p>
                  </a:txBody>
                </a:tc>
                <a:tc>
                  <a:txBody>
                    <a:bodyPr/>
                    <a:lstStyle/>
                    <a:p>
                      <a:pPr lvl="0" indent="0" marL="0">
                        <a:buNone/>
                      </a:pPr>
                      <a:r>
                        <a:rPr b="1"/>
                        <a:t>Un jour où l’école était fermée</a:t>
                      </a:r>
                    </a:p>
                  </a:txBody>
                </a:tc>
                <a:tc>
                  <a:txBody>
                    <a:bodyPr/>
                    <a:lstStyle/>
                    <a:p>
                      <a:pPr lvl="0" indent="0" marL="0">
                        <a:buNone/>
                      </a:pPr>
                      <a:r>
                        <a:rPr b="1"/>
                        <a:t>Deux écoles en urgence d’abandon</a:t>
                      </a:r>
                    </a:p>
                  </a:txBody>
                </a:tc>
              </a:tr>
            </a:tbl>
          </a:graphicData>
        </a:graphic>
      </p:graphicFrame>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forme générale</a:t>
            </a:r>
          </a:p>
        </p:txBody>
      </p:sp>
      <p:sp>
        <p:nvSpPr>
          <p:cNvPr id="3" name="Content Placeholder 2"/>
          <p:cNvSpPr>
            <a:spLocks noGrp="1"/>
          </p:cNvSpPr>
          <p:nvPr>
            <p:ph idx="1"/>
          </p:nvPr>
        </p:nvSpPr>
        <p:spPr/>
        <p:txBody>
          <a:bodyPr/>
          <a:lstStyle/>
          <a:p>
            <a:pPr lvl="0"/>
            <a:r>
              <a:rPr/>
              <a:t>Dans les trois cas, l’absence n’est pas une valeur et rien dans le fichier ne l’annonce — L’habitude qui attrape les…</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a:r>
              <a:rPr/>
              <a:t>La présence décrit un trimestre.</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https://data-analysis.cassion.dev/fr/cours/education-programme-analysis/edu-04-the-days-that-are-not-there</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Une grève qui ressemble à une urgence</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4 sur 8</vt:lpwstr>
  </property>
  <property fmtid="{D5CDD505-2E9C-101B-9397-08002B2CF9AE}" pid="3" name="subtitle">
    <vt:lpwstr>SCH07 est à 88,2 % de présence et SCH18 à 85,2 %. Construisez le registre comme un calendrier complet et comptez chaque jour manquant comme une absence, et ils affichent 66,1 % et 63,9 % — les pires écoles du district, sur quinze jours où personne n’était censé être là.</vt:lpwstr>
  </property>
</Properties>
</file>