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notesMaster" Target="notesMasters/notesMaster1.xml" /><Relationship Id="rId29" Type="http://schemas.openxmlformats.org/officeDocument/2006/relationships/viewProps" Target="viewProps.xml" /><Relationship Id="rId28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31" Type="http://schemas.openxmlformats.org/officeDocument/2006/relationships/tableStyles" Target="tableStyles.xml" /><Relationship Id="rId30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70.4% promoted, 9.8% repeated, 10.2% dropped out, 5.7% finished and 2.9% transferred. Every one of those needs the same denominator, and the transfers are the reason it is not the enrolment count.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three headline rates are promotion, repetition and dropout, and they only mean anything if they share a denominator. That sounds obvious and it is the step most often skipped.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Two categories complicate it, and they complicate it in opposite directions. Transfers are not dropouts. A child who moved to another school is still in school. Counting them as dropouts overstates dropout by nearly three points and — worse — attributes a system success to a school failure. Transfers are also not successes. They cannot be counted as promoted, because this register does not know whether they enrolled anywhere.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 is the CMAM cure-rate denominator from earlier in this module, in a different sector. The convention there was to exclude transfers because the programme cannot claim their outcome; the convention here is the same, for the same reason. Say which you used, and the three rates will sum to something you can defend.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11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Centre reports repetition nearly five points below every other district. That is either the best-performing district in the region or a recording habit, and the register alone cannot tell you which. It is a recording habit: Centre flags a share of its genuine repeaters as new entrants. The way to suspect it without being told is that repetition should track over-age, and in Centre it does not — 8.7% repetition against 11.8% elsewhere, while Centre’s over-age share is 40.6% against 35.7%. The district reporting the least repetition has the </a:t>
            </a:r>
            <a:r>
              <a:rPr i="1"/>
              <a:t>most</a:t>
            </a:r>
            <a:r>
              <a:rPr/>
              <a:t> over-age children, which is the wrong way round for any explanation except the coding.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rate that is out of line with the indicator it mechanically causes is a question about the office before it is a finding about the schools. That is the same reasoning as the protection course’s closure-reason catch-all, and it is worth having as a reflex.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Two things in that table need reading carefully. Repetition rises with grade and dropout does not. Grade 5 holds back 19.4% of its students while its dropout is 8.5%; grade 6 does the opposite. The two are alternative exits from the same decision point, and reading either alone gets the shape of the problem wrong. Grade 6 dropout is 18.2% on 110 students. That is the largest rate in the table and the smallest denominator, so before treating it as the priority, put an interval on it — the survey course’s machinery, on a proportion that would move several points if four children had done something else.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21</a:t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These are one year’s exits. Turning them into “how many children finish primary school” needs a cohort, and the next lesson builds one — along with the reason the number it produces is almost certainly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24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data-analysis.cassion.dev/courses/education-programme-analysis/edu-05-promotion-repetition-dropout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Three outcomes that have to sum to one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70.4% promoted, 9.8% repeated, 10.2% dropped out, 5.7% finished and 2.9% transferred. Every one of those needs the same denominator, and the transfers are the reason it is not the enrolment count.</a:t>
            </a:r>
            <a:br/>
            <a:br/>
            <a:r>
              <a:rPr/>
              <a:t>Pierre Robentz Cassion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Lesson 5 of 8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this lesson covers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year, as a set of exits</a:t>
            </a:r>
          </a:p>
          <a:p>
            <a:pPr lvl="0"/>
            <a:r>
              <a:rPr/>
              <a:t>The denominator is not the enrolment count</a:t>
            </a:r>
          </a:p>
          <a:p>
            <a:pPr lvl="0"/>
            <a:r>
              <a:rPr/>
              <a:t>Repetition is a decision, not an event</a:t>
            </a:r>
          </a:p>
          <a:p>
            <a:pPr lvl="0"/>
            <a:r>
              <a:rPr/>
              <a:t>Dropout by grade, and the grade-6 spike</a:t>
            </a:r>
          </a:p>
          <a:p>
            <a:pPr lvl="0"/>
            <a:r>
              <a:rPr/>
              <a:t>Report the exits, then the rates</a:t>
            </a:r>
          </a:p>
          <a:p>
            <a:pPr lvl="0"/>
            <a:r>
              <a:rPr/>
              <a:t>What comes next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year, as a set of exits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pandas </a:t>
            </a:r>
            <a:r>
              <a:rPr b="1">
                <a:solidFill>
                  <a:srgbClr val="008000"/>
                </a:solidFill>
                <a:latin typeface="Courier"/>
              </a:rPr>
              <a:t>as</a:t>
            </a:r>
            <a:r>
              <a:rPr>
                <a:latin typeface="Courier"/>
              </a:rPr>
              <a:t> pd</a:t>
            </a:r>
            <a:br/>
            <a:br/>
            <a:r>
              <a:rPr>
                <a:latin typeface="Courier"/>
              </a:rPr>
              <a:t>enrolment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</a:t>
            </a:r>
            <a:r>
              <a:rPr>
                <a:solidFill>
                  <a:srgbClr val="4070A0"/>
                </a:solidFill>
                <a:latin typeface="Courier"/>
              </a:rPr>
              <a:t>"school-enrolment-2024.v1.csv"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clean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enrolment[enrolment[</a:t>
            </a:r>
            <a:r>
              <a:rPr>
                <a:solidFill>
                  <a:srgbClr val="4070A0"/>
                </a:solidFill>
                <a:latin typeface="Courier"/>
              </a:rPr>
              <a:t>"age_years"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&lt;=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20</a:t>
            </a:r>
            <a:r>
              <a:rPr>
                <a:latin typeface="Courier"/>
              </a:rPr>
              <a:t>]</a:t>
            </a:r>
            <a:br/>
            <a:r>
              <a:rPr>
                <a:latin typeface="Courier"/>
              </a:rPr>
              <a:t>cohort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clean[clean[</a:t>
            </a:r>
            <a:r>
              <a:rPr>
                <a:solidFill>
                  <a:srgbClr val="4070A0"/>
                </a:solidFill>
                <a:latin typeface="Courier"/>
              </a:rPr>
              <a:t>"school_year"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2023</a:t>
            </a:r>
            <a:r>
              <a:rPr>
                <a:latin typeface="Courier"/>
              </a:rPr>
              <a:t>]</a:t>
            </a:r>
            <a:br/>
            <a:br/>
            <a:r>
              <a:rPr>
                <a:latin typeface="Courier"/>
              </a:rPr>
              <a:t>outcomes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cohort[</a:t>
            </a:r>
            <a:r>
              <a:rPr>
                <a:solidFill>
                  <a:srgbClr val="4070A0"/>
                </a:solidFill>
                <a:latin typeface="Courier"/>
              </a:rPr>
              <a:t>"end_of_year_status"</a:t>
            </a:r>
            <a:r>
              <a:rPr>
                <a:latin typeface="Courier"/>
              </a:rPr>
              <a:t>].value_counts(normalize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((outcomes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100</a:t>
            </a:r>
            <a:r>
              <a:rPr>
                <a:latin typeface="Courier"/>
              </a:rPr>
              <a:t>).</a:t>
            </a:r>
            <a:r>
              <a:rPr>
                <a:solidFill>
                  <a:srgbClr val="008000"/>
                </a:solidFill>
                <a:latin typeface="Courier"/>
              </a:rPr>
              <a:t>round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</a:t>
            </a:r>
            <a:r>
              <a:rPr>
                <a:solidFill>
                  <a:srgbClr val="4070A0"/>
                </a:solidFill>
                <a:latin typeface="Courier"/>
              </a:rPr>
              <a:t>\n</a:t>
            </a:r>
            <a:r>
              <a:rPr>
                <a:solidFill>
                  <a:srgbClr val="BB6688"/>
                </a:solidFill>
                <a:latin typeface="Courier"/>
              </a:rPr>
              <a:t>cohort: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(cohort)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 students"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year, as a set of exits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library</a:t>
            </a:r>
            <a:r>
              <a:rPr>
                <a:latin typeface="Courier"/>
              </a:rPr>
              <a:t>(dplyr)</a:t>
            </a:r>
            <a:br/>
            <a:br/>
            <a:r>
              <a:rPr>
                <a:latin typeface="Courier"/>
              </a:rPr>
              <a:t>enrolment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(age_years </a:t>
            </a:r>
            <a:r>
              <a:rPr>
                <a:solidFill>
                  <a:srgbClr val="4070A0"/>
                </a:solidFill>
                <a:latin typeface="Courier"/>
              </a:rPr>
              <a:t>&lt;=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20</a:t>
            </a:r>
            <a:r>
              <a:rPr>
                <a:latin typeface="Courier"/>
              </a:rPr>
              <a:t>, school_year </a:t>
            </a:r>
            <a:r>
              <a:rPr>
                <a:solidFill>
                  <a:srgbClr val="4070A0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2023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count</a:t>
            </a:r>
            <a:r>
              <a:rPr>
                <a:latin typeface="Courier"/>
              </a:rPr>
              <a:t>(end_of_year_status)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share =</a:t>
            </a:r>
            <a:r>
              <a:rPr>
                <a:latin typeface="Courier"/>
              </a:rPr>
              <a:t> n </a:t>
            </a:r>
            <a:r>
              <a:rPr>
                <a:solidFill>
                  <a:srgbClr val="4070A0"/>
                </a:solidFill>
                <a:latin typeface="Courier"/>
              </a:rPr>
              <a:t>/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(n))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year, as a set of exits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Outcome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Students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Share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Promoted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910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70.4%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Dropped out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132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10.2%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Repeated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127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9.8%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Completed the final grade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74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5.7%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Transferred out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37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2.9%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Still enrolled at the cut-off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0.9%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year, as a set of exits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three headline rates are promotion, repetition and dropout, and they only mean anything if they share a denominator…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denominator is not the enrolment count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Transfers are not dropouts — A child who moved to another school is still in school</a:t>
            </a:r>
          </a:p>
          <a:p>
            <a:pPr lvl="0"/>
            <a:r>
              <a:rPr/>
              <a:t>Transfers are also not successes — They cannot be counted as promoted, because this register does not know whether they…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denominator is not the enrolment count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7020"/>
                </a:solidFill>
                <a:latin typeface="Courier"/>
              </a:rPr>
              <a:t>def</a:t>
            </a:r>
            <a:r>
              <a:rPr>
                <a:latin typeface="Courier"/>
              </a:rPr>
              <a:t> rates(frame, exclude_transfers):</a:t>
            </a:r>
            <a:br/>
            <a:r>
              <a:rPr>
                <a:latin typeface="Courier"/>
              </a:rPr>
              <a:t>    base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frame[frame[</a:t>
            </a:r>
            <a:r>
              <a:rPr>
                <a:solidFill>
                  <a:srgbClr val="4070A0"/>
                </a:solidFill>
                <a:latin typeface="Courier"/>
              </a:rPr>
              <a:t>"end_of_year_status"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!=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"transferred-out"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\</a:t>
            </a:r>
            <a:br/>
            <a:r>
              <a:rPr>
                <a:latin typeface="Courier"/>
              </a:rPr>
              <a:t>        </a:t>
            </a:r>
            <a:r>
              <a:rPr b="1">
                <a:solidFill>
                  <a:srgbClr val="007020"/>
                </a:solidFill>
                <a:latin typeface="Courier"/>
              </a:rPr>
              <a:t>if</a:t>
            </a:r>
            <a:r>
              <a:rPr>
                <a:latin typeface="Courier"/>
              </a:rPr>
              <a:t> exclude_transfers </a:t>
            </a:r>
            <a:r>
              <a:rPr b="1">
                <a:solidFill>
                  <a:srgbClr val="007020"/>
                </a:solidFill>
                <a:latin typeface="Courier"/>
              </a:rPr>
              <a:t>else</a:t>
            </a:r>
            <a:r>
              <a:rPr>
                <a:latin typeface="Courier"/>
              </a:rPr>
              <a:t> frame</a:t>
            </a:r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return</a:t>
            </a:r>
            <a:r>
              <a:rPr>
                <a:latin typeface="Courier"/>
              </a:rPr>
              <a:t> {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"n"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(base),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"promotion"</a:t>
            </a:r>
            <a:r>
              <a:rPr>
                <a:latin typeface="Courier"/>
              </a:rPr>
              <a:t>: (base[</a:t>
            </a:r>
            <a:r>
              <a:rPr>
                <a:solidFill>
                  <a:srgbClr val="4070A0"/>
                </a:solidFill>
                <a:latin typeface="Courier"/>
              </a:rPr>
              <a:t>"end_of_year_status"</a:t>
            </a:r>
            <a:r>
              <a:rPr>
                <a:latin typeface="Courier"/>
              </a:rPr>
              <a:t>]</a:t>
            </a:r>
            <a:br/>
            <a:r>
              <a:rPr>
                <a:latin typeface="Courier"/>
              </a:rPr>
              <a:t>                      .isin([</a:t>
            </a:r>
            <a:r>
              <a:rPr>
                <a:solidFill>
                  <a:srgbClr val="4070A0"/>
                </a:solidFill>
                <a:latin typeface="Courier"/>
              </a:rPr>
              <a:t>"promoted"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"completed-final-grade"</a:t>
            </a:r>
            <a:r>
              <a:rPr>
                <a:latin typeface="Courier"/>
              </a:rPr>
              <a:t>]).mean()),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"repetition"</a:t>
            </a:r>
            <a:r>
              <a:rPr>
                <a:latin typeface="Courier"/>
              </a:rPr>
              <a:t>: base[</a:t>
            </a:r>
            <a:r>
              <a:rPr>
                <a:solidFill>
                  <a:srgbClr val="4070A0"/>
                </a:solidFill>
                <a:latin typeface="Courier"/>
              </a:rPr>
              <a:t>"end_of_year_status"</a:t>
            </a:r>
            <a:r>
              <a:rPr>
                <a:latin typeface="Courier"/>
              </a:rPr>
              <a:t>].eq(</a:t>
            </a:r>
            <a:r>
              <a:rPr>
                <a:solidFill>
                  <a:srgbClr val="4070A0"/>
                </a:solidFill>
                <a:latin typeface="Courier"/>
              </a:rPr>
              <a:t>"repeated"</a:t>
            </a:r>
            <a:r>
              <a:rPr>
                <a:latin typeface="Courier"/>
              </a:rPr>
              <a:t>).mean(),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"dropout"</a:t>
            </a:r>
            <a:r>
              <a:rPr>
                <a:latin typeface="Courier"/>
              </a:rPr>
              <a:t>: base[</a:t>
            </a:r>
            <a:r>
              <a:rPr>
                <a:solidFill>
                  <a:srgbClr val="4070A0"/>
                </a:solidFill>
                <a:latin typeface="Courier"/>
              </a:rPr>
              <a:t>"end_of_year_status"</a:t>
            </a:r>
            <a:r>
              <a:rPr>
                <a:latin typeface="Courier"/>
              </a:rPr>
              <a:t>].eq(</a:t>
            </a:r>
            <a:r>
              <a:rPr>
                <a:solidFill>
                  <a:srgbClr val="4070A0"/>
                </a:solidFill>
                <a:latin typeface="Courier"/>
              </a:rPr>
              <a:t>"dropped-out"</a:t>
            </a:r>
            <a:r>
              <a:rPr>
                <a:latin typeface="Courier"/>
              </a:rPr>
              <a:t>).mean(),</a:t>
            </a:r>
            <a:br/>
            <a:r>
              <a:rPr>
                <a:latin typeface="Courier"/>
              </a:rPr>
              <a:t>    }</a:t>
            </a:r>
            <a:br/>
            <a:br/>
            <a:r>
              <a:rPr b="1">
                <a:solidFill>
                  <a:srgbClr val="007020"/>
                </a:solidFill>
                <a:latin typeface="Courier"/>
              </a:rPr>
              <a:t>for</a:t>
            </a:r>
            <a:r>
              <a:rPr>
                <a:latin typeface="Courier"/>
              </a:rPr>
              <a:t> exclude </a:t>
            </a:r>
            <a:r>
              <a:rPr b="1">
                <a:solidFill>
                  <a:srgbClr val="007020"/>
                </a:solidFill>
                <a:latin typeface="Courier"/>
              </a:rPr>
              <a:t>in</a:t>
            </a:r>
            <a:r>
              <a:rPr>
                <a:latin typeface="Courier"/>
              </a:rPr>
              <a:t> (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):</a:t>
            </a:r>
            <a:br/>
            <a:r>
              <a:rPr>
                <a:latin typeface="Courier"/>
              </a:rPr>
              <a:t>    result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rates(cohort, exclude)</a:t>
            </a:r>
            <a:br/>
            <a:r>
              <a:rPr>
                <a:latin typeface="Courier"/>
              </a:rPr>
              <a:t>    label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"excluding transfers"</a:t>
            </a:r>
            <a:r>
              <a:rPr>
                <a:latin typeface="Courier"/>
              </a:rPr>
              <a:t> </a:t>
            </a:r>
            <a:r>
              <a:rPr b="1">
                <a:solidFill>
                  <a:srgbClr val="007020"/>
                </a:solidFill>
                <a:latin typeface="Courier"/>
              </a:rPr>
              <a:t>if</a:t>
            </a:r>
            <a:r>
              <a:rPr>
                <a:latin typeface="Courier"/>
              </a:rPr>
              <a:t> exclude </a:t>
            </a:r>
            <a:r>
              <a:rPr b="1">
                <a:solidFill>
                  <a:srgbClr val="007020"/>
                </a:solidFill>
                <a:latin typeface="Courier"/>
              </a:rPr>
              <a:t>else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"all students"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label</a:t>
            </a:r>
            <a:r>
              <a:rPr>
                <a:solidFill>
                  <a:srgbClr val="4070A0"/>
                </a:solidFill>
                <a:latin typeface="Courier"/>
              </a:rPr>
              <a:t>:20}</a:t>
            </a:r>
            <a:r>
              <a:rPr>
                <a:solidFill>
                  <a:srgbClr val="BB6688"/>
                </a:solidFill>
                <a:latin typeface="Courier"/>
              </a:rPr>
              <a:t> n=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result[</a:t>
            </a:r>
            <a:r>
              <a:rPr>
                <a:solidFill>
                  <a:srgbClr val="4070A0"/>
                </a:solidFill>
                <a:latin typeface="Courier"/>
              </a:rPr>
              <a:t>'n'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  "</a:t>
            </a:r>
            <a:br/>
            <a:r>
              <a:rPr>
                <a:latin typeface="Courier"/>
              </a:rPr>
              <a:t>          </a:t>
            </a:r>
            <a:r>
              <a:rPr>
                <a:solidFill>
                  <a:srgbClr val="BB6688"/>
                </a:solidFill>
                <a:latin typeface="Courier"/>
              </a:rPr>
              <a:t>f"promotion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result[</a:t>
            </a:r>
            <a:r>
              <a:rPr>
                <a:solidFill>
                  <a:srgbClr val="4070A0"/>
                </a:solidFill>
                <a:latin typeface="Courier"/>
              </a:rPr>
              <a:t>'promotion'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  "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denominator is not the enrolment count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          </a:t>
            </a:r>
            <a:r>
              <a:rPr>
                <a:solidFill>
                  <a:srgbClr val="BB6688"/>
                </a:solidFill>
                <a:latin typeface="Courier"/>
              </a:rPr>
              <a:t>f"repetition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result[</a:t>
            </a:r>
            <a:r>
              <a:rPr>
                <a:solidFill>
                  <a:srgbClr val="4070A0"/>
                </a:solidFill>
                <a:latin typeface="Courier"/>
              </a:rPr>
              <a:t>'repetition'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  "</a:t>
            </a:r>
            <a:br/>
            <a:r>
              <a:rPr>
                <a:latin typeface="Courier"/>
              </a:rPr>
              <a:t>          </a:t>
            </a:r>
            <a:r>
              <a:rPr>
                <a:solidFill>
                  <a:srgbClr val="BB6688"/>
                </a:solidFill>
                <a:latin typeface="Courier"/>
              </a:rPr>
              <a:t>f"dropout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result[</a:t>
            </a:r>
            <a:r>
              <a:rPr>
                <a:solidFill>
                  <a:srgbClr val="4070A0"/>
                </a:solidFill>
                <a:latin typeface="Courier"/>
              </a:rPr>
              <a:t>'dropout'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denominator is not the enrolment count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cohort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(end_of_year_status </a:t>
            </a:r>
            <a:r>
              <a:rPr>
                <a:solidFill>
                  <a:srgbClr val="4070A0"/>
                </a:solidFill>
                <a:latin typeface="Courier"/>
              </a:rPr>
              <a:t>!=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"transferred-out"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</a:t>
            </a:r>
            <a:r>
              <a:rPr>
                <a:latin typeface="Courier"/>
              </a:rPr>
              <a:t>(),</a:t>
            </a:r>
            <a:br/>
            <a:r>
              <a:rPr>
                <a:latin typeface="Courier"/>
              </a:rPr>
              <a:t>            </a:t>
            </a:r>
            <a:r>
              <a:rPr>
                <a:solidFill>
                  <a:srgbClr val="7D9029"/>
                </a:solidFill>
                <a:latin typeface="Courier"/>
              </a:rPr>
              <a:t>promotion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(end_of_year_status </a:t>
            </a:r>
            <a:r>
              <a:rPr>
                <a:solidFill>
                  <a:srgbClr val="4070A0"/>
                </a:solidFill>
                <a:latin typeface="Courier"/>
              </a:rPr>
              <a:t>%in%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"promoted"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"completed-final-grade"</a:t>
            </a:r>
            <a:r>
              <a:rPr>
                <a:latin typeface="Courier"/>
              </a:rPr>
              <a:t>)),</a:t>
            </a:r>
            <a:br/>
            <a:r>
              <a:rPr>
                <a:latin typeface="Courier"/>
              </a:rPr>
              <a:t>            </a:t>
            </a:r>
            <a:r>
              <a:rPr>
                <a:solidFill>
                  <a:srgbClr val="7D9029"/>
                </a:solidFill>
                <a:latin typeface="Courier"/>
              </a:rPr>
              <a:t>repetition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(end_of_year_status </a:t>
            </a:r>
            <a:r>
              <a:rPr>
                <a:solidFill>
                  <a:srgbClr val="4070A0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"repeated"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        </a:t>
            </a:r>
            <a:r>
              <a:rPr>
                <a:solidFill>
                  <a:srgbClr val="7D9029"/>
                </a:solidFill>
                <a:latin typeface="Courier"/>
              </a:rPr>
              <a:t>dropout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(end_of_year_status </a:t>
            </a:r>
            <a:r>
              <a:rPr>
                <a:solidFill>
                  <a:srgbClr val="4070A0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"dropped-out"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denominator is not the enrolment count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This is the CMAM cure-rate denominator from earlier in this module, in a different sector — The convention there was to…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Repetition is a decision, not an event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by_district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clean.groupby(</a:t>
            </a:r>
            <a:r>
              <a:rPr>
                <a:solidFill>
                  <a:srgbClr val="4070A0"/>
                </a:solidFill>
                <a:latin typeface="Courier"/>
              </a:rPr>
              <a:t>"admin2"</a:t>
            </a:r>
            <a:r>
              <a:rPr>
                <a:latin typeface="Courier"/>
              </a:rPr>
              <a:t>)[</a:t>
            </a:r>
            <a:r>
              <a:rPr>
                <a:solidFill>
                  <a:srgbClr val="4070A0"/>
                </a:solidFill>
                <a:latin typeface="Courier"/>
              </a:rPr>
              <a:t>"repeating"</a:t>
            </a:r>
            <a:r>
              <a:rPr>
                <a:latin typeface="Courier"/>
              </a:rPr>
              <a:t>].agg([</a:t>
            </a:r>
            <a:r>
              <a:rPr>
                <a:solidFill>
                  <a:srgbClr val="4070A0"/>
                </a:solidFill>
                <a:latin typeface="Courier"/>
              </a:rPr>
              <a:t>"mean"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"size"</a:t>
            </a:r>
            <a:r>
              <a:rPr>
                <a:latin typeface="Courier"/>
              </a:rPr>
              <a:t>])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((by_district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[</a:t>
            </a:r>
            <a:r>
              <a:rPr>
                <a:solidFill>
                  <a:srgbClr val="40A070"/>
                </a:solidFill>
                <a:latin typeface="Courier"/>
              </a:rPr>
              <a:t>100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]).</a:t>
            </a:r>
            <a:r>
              <a:rPr>
                <a:solidFill>
                  <a:srgbClr val="008000"/>
                </a:solidFill>
                <a:latin typeface="Courier"/>
              </a:rPr>
              <a:t>round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Repetition is a decision, not an event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enrolment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(age_years </a:t>
            </a:r>
            <a:r>
              <a:rPr>
                <a:solidFill>
                  <a:srgbClr val="4070A0"/>
                </a:solidFill>
                <a:latin typeface="Courier"/>
              </a:rPr>
              <a:t>&lt;=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20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repeating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(repeating), </a:t>
            </a:r>
            <a:r>
              <a:rPr>
                <a:solidFill>
                  <a:srgbClr val="7D9029"/>
                </a:solidFill>
                <a:latin typeface="Courier"/>
              </a:rPr>
              <a:t>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</a:t>
            </a:r>
            <a:r>
              <a:rPr>
                <a:latin typeface="Courier"/>
              </a:rPr>
              <a:t>(), 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admin2)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Repetition is a decision, not an event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District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Repetition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n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Sud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12.3%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583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Artibonite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12.1%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618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Nord-Ouest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12.0%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625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Centre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7.4%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624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Repetition is a decision, not an event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centre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clean[(clean[</a:t>
            </a:r>
            <a:r>
              <a:rPr>
                <a:solidFill>
                  <a:srgbClr val="4070A0"/>
                </a:solidFill>
                <a:latin typeface="Courier"/>
              </a:rPr>
              <a:t>"admin2"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"Centre"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666666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(clean[</a:t>
            </a:r>
            <a:r>
              <a:rPr>
                <a:solidFill>
                  <a:srgbClr val="4070A0"/>
                </a:solidFill>
                <a:latin typeface="Courier"/>
              </a:rPr>
              <a:t>"school_year"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2023</a:t>
            </a:r>
            <a:r>
              <a:rPr>
                <a:latin typeface="Courier"/>
              </a:rPr>
              <a:t>)]</a:t>
            </a:r>
            <a:br/>
            <a:r>
              <a:rPr>
                <a:latin typeface="Courier"/>
              </a:rPr>
              <a:t>elsewhere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clean[(clean[</a:t>
            </a:r>
            <a:r>
              <a:rPr>
                <a:solidFill>
                  <a:srgbClr val="4070A0"/>
                </a:solidFill>
                <a:latin typeface="Courier"/>
              </a:rPr>
              <a:t>"admin2"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!=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"Centre"</a:t>
            </a:r>
            <a:r>
              <a:rPr>
                <a:latin typeface="Courier"/>
              </a:rPr>
              <a:t>) </a:t>
            </a:r>
            <a:r>
              <a:rPr>
                <a:solidFill>
                  <a:srgbClr val="666666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(clean[</a:t>
            </a:r>
            <a:r>
              <a:rPr>
                <a:solidFill>
                  <a:srgbClr val="4070A0"/>
                </a:solidFill>
                <a:latin typeface="Courier"/>
              </a:rPr>
              <a:t>"school_year"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2023</a:t>
            </a:r>
            <a:r>
              <a:rPr>
                <a:latin typeface="Courier"/>
              </a:rPr>
              <a:t>)]</a:t>
            </a:r>
            <a:br/>
            <a:r>
              <a:rPr b="1">
                <a:solidFill>
                  <a:srgbClr val="007020"/>
                </a:solidFill>
                <a:latin typeface="Courier"/>
              </a:rPr>
              <a:t>for</a:t>
            </a:r>
            <a:r>
              <a:rPr>
                <a:latin typeface="Courier"/>
              </a:rPr>
              <a:t> name, frame </a:t>
            </a:r>
            <a:r>
              <a:rPr b="1">
                <a:solidFill>
                  <a:srgbClr val="007020"/>
                </a:solidFill>
                <a:latin typeface="Courier"/>
              </a:rPr>
              <a:t>in</a:t>
            </a:r>
            <a:r>
              <a:rPr>
                <a:latin typeface="Courier"/>
              </a:rPr>
              <a:t> [(</a:t>
            </a:r>
            <a:r>
              <a:rPr>
                <a:solidFill>
                  <a:srgbClr val="4070A0"/>
                </a:solidFill>
                <a:latin typeface="Courier"/>
              </a:rPr>
              <a:t>"Centre"</a:t>
            </a:r>
            <a:r>
              <a:rPr>
                <a:latin typeface="Courier"/>
              </a:rPr>
              <a:t>, centre), (</a:t>
            </a:r>
            <a:r>
              <a:rPr>
                <a:solidFill>
                  <a:srgbClr val="4070A0"/>
                </a:solidFill>
                <a:latin typeface="Courier"/>
              </a:rPr>
              <a:t>"elsewhere"</a:t>
            </a:r>
            <a:r>
              <a:rPr>
                <a:latin typeface="Courier"/>
              </a:rPr>
              <a:t>, elsewhere)]:</a:t>
            </a:r>
            <a:br/>
            <a:r>
              <a:rPr>
                <a:latin typeface="Courier"/>
              </a:rPr>
              <a:t>    over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frame[</a:t>
            </a:r>
            <a:r>
              <a:rPr>
                <a:solidFill>
                  <a:srgbClr val="4070A0"/>
                </a:solidFill>
                <a:latin typeface="Courier"/>
              </a:rPr>
              <a:t>"age_years"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&gt;</a:t>
            </a:r>
            <a:r>
              <a:rPr>
                <a:latin typeface="Courier"/>
              </a:rPr>
              <a:t> frame[</a:t>
            </a:r>
            <a:r>
              <a:rPr>
                <a:solidFill>
                  <a:srgbClr val="4070A0"/>
                </a:solidFill>
                <a:latin typeface="Courier"/>
              </a:rPr>
              <a:t>"grade"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+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5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name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: repetition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frame[</a:t>
            </a:r>
            <a:r>
              <a:rPr>
                <a:solidFill>
                  <a:srgbClr val="4070A0"/>
                </a:solidFill>
                <a:latin typeface="Courier"/>
              </a:rPr>
              <a:t>'repeating'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latin typeface="Courier"/>
              </a:rPr>
              <a:t>mean()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, "</a:t>
            </a:r>
            <a:br/>
            <a:r>
              <a:rPr>
                <a:latin typeface="Courier"/>
              </a:rPr>
              <a:t>          </a:t>
            </a:r>
            <a:r>
              <a:rPr>
                <a:solidFill>
                  <a:srgbClr val="BB6688"/>
                </a:solidFill>
                <a:latin typeface="Courier"/>
              </a:rPr>
              <a:t>f"over-age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over</a:t>
            </a:r>
            <a:r>
              <a:rPr>
                <a:solidFill>
                  <a:srgbClr val="4070A0"/>
                </a:solidFill>
                <a:latin typeface="Courier"/>
              </a:rPr>
              <a:t>.</a:t>
            </a:r>
            <a:r>
              <a:rPr>
                <a:latin typeface="Courier"/>
              </a:rPr>
              <a:t>mean()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Repetition is a decision, not an event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i="1">
                <a:solidFill>
                  <a:srgbClr val="60A0B0"/>
                </a:solidFill>
                <a:latin typeface="Courier"/>
              </a:rPr>
              <a:t># Repetition should predict over-age. Where it does not, suspect the coding.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Repetition is a decision, not an event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A rate that is out of line with the indicator it mechanically causes is a question about the office before it is a…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Dropout by grade, and the grade-6 spike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by_grade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cohort[cohort[</a:t>
            </a:r>
            <a:r>
              <a:rPr>
                <a:solidFill>
                  <a:srgbClr val="4070A0"/>
                </a:solidFill>
                <a:latin typeface="Courier"/>
              </a:rPr>
              <a:t>"grade"</a:t>
            </a:r>
            <a:r>
              <a:rPr>
                <a:latin typeface="Courier"/>
              </a:rPr>
              <a:t>].between(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6</a:t>
            </a:r>
            <a:r>
              <a:rPr>
                <a:latin typeface="Courier"/>
              </a:rPr>
              <a:t>)].groupby(</a:t>
            </a:r>
            <a:r>
              <a:rPr>
                <a:solidFill>
                  <a:srgbClr val="4070A0"/>
                </a:solidFill>
                <a:latin typeface="Courier"/>
              </a:rPr>
              <a:t>"grade"</a:t>
            </a:r>
            <a:r>
              <a:rPr>
                <a:latin typeface="Courier"/>
              </a:rPr>
              <a:t>).agg(</a:t>
            </a:r>
            <a:br/>
            <a:r>
              <a:rPr>
                <a:latin typeface="Courier"/>
              </a:rPr>
              <a:t>    n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"student_id"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"size"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dropout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"end_of_year_status"</a:t>
            </a:r>
            <a:r>
              <a:rPr>
                <a:latin typeface="Courier"/>
              </a:rPr>
              <a:t>, </a:t>
            </a:r>
            <a:r>
              <a:rPr b="1">
                <a:solidFill>
                  <a:srgbClr val="007020"/>
                </a:solidFill>
                <a:latin typeface="Courier"/>
              </a:rPr>
              <a:t>lambda</a:t>
            </a:r>
            <a:r>
              <a:rPr>
                <a:latin typeface="Courier"/>
              </a:rPr>
              <a:t> s: s.eq(</a:t>
            </a:r>
            <a:r>
              <a:rPr>
                <a:solidFill>
                  <a:srgbClr val="4070A0"/>
                </a:solidFill>
                <a:latin typeface="Courier"/>
              </a:rPr>
              <a:t>"dropped-out"</a:t>
            </a:r>
            <a:r>
              <a:rPr>
                <a:latin typeface="Courier"/>
              </a:rPr>
              <a:t>).mean()),</a:t>
            </a:r>
            <a:br/>
            <a:r>
              <a:rPr>
                <a:latin typeface="Courier"/>
              </a:rPr>
              <a:t>    repetition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"end_of_year_status"</a:t>
            </a:r>
            <a:r>
              <a:rPr>
                <a:latin typeface="Courier"/>
              </a:rPr>
              <a:t>, </a:t>
            </a:r>
            <a:r>
              <a:rPr b="1">
                <a:solidFill>
                  <a:srgbClr val="007020"/>
                </a:solidFill>
                <a:latin typeface="Courier"/>
              </a:rPr>
              <a:t>lambda</a:t>
            </a:r>
            <a:r>
              <a:rPr>
                <a:latin typeface="Courier"/>
              </a:rPr>
              <a:t> s: s.eq(</a:t>
            </a:r>
            <a:r>
              <a:rPr>
                <a:solidFill>
                  <a:srgbClr val="4070A0"/>
                </a:solidFill>
                <a:latin typeface="Courier"/>
              </a:rPr>
              <a:t>"repeated"</a:t>
            </a:r>
            <a:r>
              <a:rPr>
                <a:latin typeface="Courier"/>
              </a:rPr>
              <a:t>).mean()),</a:t>
            </a:r>
            <a:br/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((by_grade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[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100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100</a:t>
            </a:r>
            <a:r>
              <a:rPr>
                <a:latin typeface="Courier"/>
              </a:rPr>
              <a:t>]).</a:t>
            </a:r>
            <a:r>
              <a:rPr>
                <a:solidFill>
                  <a:srgbClr val="008000"/>
                </a:solidFill>
                <a:latin typeface="Courier"/>
              </a:rPr>
              <a:t>round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Dropout by grade, and the grade-6 spike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cohort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between</a:t>
            </a:r>
            <a:r>
              <a:rPr>
                <a:latin typeface="Courier"/>
              </a:rPr>
              <a:t>(grade, 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6</a:t>
            </a:r>
            <a:r>
              <a:rPr>
                <a:latin typeface="Courier"/>
              </a:rPr>
              <a:t>))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</a:t>
            </a:r>
            <a:r>
              <a:rPr>
                <a:latin typeface="Courier"/>
              </a:rPr>
              <a:t>(),</a:t>
            </a:r>
            <a:br/>
            <a:r>
              <a:rPr>
                <a:latin typeface="Courier"/>
              </a:rPr>
              <a:t>            </a:t>
            </a:r>
            <a:r>
              <a:rPr>
                <a:solidFill>
                  <a:srgbClr val="7D9029"/>
                </a:solidFill>
                <a:latin typeface="Courier"/>
              </a:rPr>
              <a:t>dropout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(end_of_year_status </a:t>
            </a:r>
            <a:r>
              <a:rPr>
                <a:solidFill>
                  <a:srgbClr val="4070A0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"dropped-out"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        </a:t>
            </a:r>
            <a:r>
              <a:rPr>
                <a:solidFill>
                  <a:srgbClr val="7D9029"/>
                </a:solidFill>
                <a:latin typeface="Courier"/>
              </a:rPr>
              <a:t>repetition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(end_of_year_status </a:t>
            </a:r>
            <a:r>
              <a:rPr>
                <a:solidFill>
                  <a:srgbClr val="4070A0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"repeated"</a:t>
            </a:r>
            <a:r>
              <a:rPr>
                <a:latin typeface="Courier"/>
              </a:rPr>
              <a:t>), 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grade)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Dropout by grade, and the grade-6 spike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Dropout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Repetition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149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8.1%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2.0%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271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8.5%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7.0%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332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13.0%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6.6%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4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231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8.7%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10.4%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165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8.5%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19.4%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6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110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18.2%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12.7%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Dropout by grade, and the grade-6 spike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Repetition rises with grade and dropout does not — Grade 5 holds back 19.4% of its students while its dropout is 8.5%;…</a:t>
            </a:r>
          </a:p>
          <a:p>
            <a:pPr lvl="0"/>
            <a:r>
              <a:rPr/>
              <a:t>Grade 6 dropout is 18.2% on 110 students — That is the largest rate in the table and the smallest denominator, so…</a:t>
            </a:r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Report the exits, then the rates — Example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End of school year 2023, 1,292 students
  Promoted                     70.4%   910
  Dropped out                  10.2%   132
  Repeated                      9.8%   127
  Completed the final grade     5.7%    74
  Transferred out               2.9%    37   excluded from the rates below
  Still enrolled at cut-off     0.9%    12
  Rates on 1,255 students, transfers excluded:
    Promotion (incl. completion)  78.4%
    Repetition                    10.1%
    Dropout                       10.5%
  Centre reports repetition at 7.4% against 12.0-12.3% elsewhere while
  holding the highest over-age share of the four districts. Treat as a</a:t>
            </a:r>
          </a:p>
        </p:txBody>
      </p:sp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Report the exits, then the rates — Example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  recording difference pending verification, not as performance.</a:t>
            </a:r>
          </a:p>
        </p:txBody>
      </p:sp>
    </p:spTree>
  </p:cSld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comes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These are one year’s exits.</a:t>
            </a:r>
          </a:p>
        </p:txBody>
      </p:sp>
    </p:spTree>
  </p:cSld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this goes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the full lesson, with runnable code</a:t>
            </a:r>
          </a:p>
          <a:p>
            <a:pPr lvl="0" indent="0" marL="0">
              <a:buNone/>
            </a:pPr>
            <a:r>
              <a:rPr>
                <a:hlinkClick r:id="rId2"/>
              </a:rPr>
              <a:t>https://data-analysis.cassion.dev/courses/education-programme-analysis/edu-05-promotion-repetition-dropout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outcomes that have to sum to one</dc:title>
  <dc:creator>Pierre Robentz Cassion</dc:creator>
  <cp:keywords/>
  <dcterms:created xsi:type="dcterms:W3CDTF">2026-07-28T00:00:00Z</dcterms:created>
  <dcterms:modified xsi:type="dcterms:W3CDTF">2026-07-28T00:00:00Z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Lesson 5 of 8</vt:lpwstr>
  </property>
  <property fmtid="{D5CDD505-2E9C-101B-9397-08002B2CF9AE}" pid="3" name="subtitle">
    <vt:lpwstr>70.4% promoted, 9.8% repeated, 10.2% dropped out, 5.7% finished and 2.9% transferred. Every one of those needs the same denominator, and the transfers are the reason it is not the enrolment count.</vt:lpwstr>
  </property>
</Properties>
</file>