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70,4 % de passages, 9,8 % de redoublements, 10,2 % d’abandons, 5,7 % d’achèvements et 2,9 % de transferts. Chacune exige le même dénominateur, et les transferts sont la raison pour laquelle ce n’est pas l’effectif inscrit.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trois taux principaux sont le passage, le redoublement et l’abandon, et ils ne signifient quelque chose que s’ils partagent un dénominateur. Cela paraît évident et c’est l’étape la plus souvent sautée.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catégories le compliquent, et dans des sens opposés. Les transferts ne sont pas des abandons. Un enfant parti dans une autre école est toujours scolarisé. Les compter comme abandons surestime l’abandon de près de trois points et — pire — attribue une réussite du système à un échec d’école. Les transferts ne sont pas non plus des réussites. Ils ne peuvent pas être comptés comme passages, car ce registre ne sait pas s’ils se sont réinscrits.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dénominateur du taux de guérison PCIMA rencontré plus tôt dans ce module, dans un autre secteur. La convention y était d’exclure les transferts parce que le programme ne peut pas revendiquer leur issue ; la convention est ici la même, pour la même raison. Dites laquelle vous avez employée, et les trois taux sommeront à quelque chose de défendable.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Centre rapporte un redoublement inférieur de près de cinq points à tous les autres districts. C’est soit le district le plus performant de la région, soit une habitude d’enregistrement, et le registre seul ne peut pas trancher. C’est une habitude d’enregistrement : Centre signale une partie de ses vrais redoublants comme nouveaux entrants. La façon de le soupçonner sans qu’on vous le dise est que le redoublement devrait suivre le retard d’âge, et à Centre il ne le suit pas — 8,7 % de redoublement contre 11,8 % ailleurs, alors que la part de retard d’âge de Centre vaut 40,6 % contre 35,7 %. Le district qui rapporte le moins de redoublement a le </a:t>
            </a:r>
            <a:r>
              <a:rPr i="1"/>
              <a:t>plus</a:t>
            </a:r>
            <a:r>
              <a:rPr/>
              <a:t> d’enfants en retard d’âge, ce qui est à l’envers pour toute explication autre que le codage.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taux en décalage avec l’indicateur qu’il cause mécaniquement est une question sur le bureau avant d’être un constat sur les écoles. C’est le même raisonnement que le fourre-tout des motifs de clôture du cours de protection, et il mérite d’être un réflexe.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choses de ce tableau demandent une lecture attentive. Le redoublement monte avec l’année et l’abandon non. La cinquième retient 19,4 % de ses élèves alors que son abandon vaut 8,5 % ; la sixième fait l’inverse. Les deux sont des sorties alternatives d’un même point de décision, et lire l’une seule donne une forme fausse du problème. L’abandon en sixième vaut 18,2 % sur 110 élèves. C’est le taux le plus élevé du tableau et le plus petit dénominateur, donc avant d’en faire la priorité, posez-lui un intervalle — la machinerie du cours sur les enquêtes, sur une proportion qui bougerait de plusieurs points si quatre enfants avaient fait autre chose.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sont les sorties d’une année. Les transformer en « combien d’enfants achèvent le primaire » exige une cohorte, et la leçon suivante en construit une — avec la raison pour laquelle le nombre qu’elle produit est presque certainement faux.</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education-programme-analysis/edu-05-promotion-repetition-dropou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Trois issues qui doivent sommer à un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70,4 % de passages, 9,8 % de redoublements, 10,2 % d’abandons, 5,7 % d’achèvements et 2,9 % de transferts. Chacune exige le même dénominateur, et les transferts sont la raison pour laquelle ce n’est pas l’effectif inscrit.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L’année, comme un ensemble de sorties</a:t>
            </a:r>
          </a:p>
          <a:p>
            <a:pPr lvl="0"/>
            <a:r>
              <a:rPr/>
              <a:t>Le dénominateur n’est pas l’effectif inscrit</a:t>
            </a:r>
          </a:p>
          <a:p>
            <a:pPr lvl="0"/>
            <a:r>
              <a:rPr/>
              <a:t>Le redoublement est une décision, non un événement</a:t>
            </a:r>
          </a:p>
          <a:p>
            <a:pPr lvl="0"/>
            <a:r>
              <a:rPr/>
              <a:t>L’abandon par année, et le pic de sixième</a:t>
            </a:r>
          </a:p>
          <a:p>
            <a:pPr lvl="0"/>
            <a:r>
              <a:rPr/>
              <a:t>Rapportez les sorties, puis les taux</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L’année, comme un ensemble de sorties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clean </a:t>
            </a:r>
            <a:r>
              <a:rPr>
                <a:solidFill>
                  <a:srgbClr val="666666"/>
                </a:solidFill>
                <a:latin typeface="Courier"/>
              </a:rPr>
              <a:t>=</a:t>
            </a:r>
            <a:r>
              <a:rPr>
                <a:latin typeface="Courier"/>
              </a:rPr>
              <a:t> enrolment[enrolment[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a:t>
            </a:r>
            <a:br/>
            <a:r>
              <a:rPr>
                <a:latin typeface="Courier"/>
              </a:rPr>
              <a:t>cohort </a:t>
            </a:r>
            <a:r>
              <a:rPr>
                <a:solidFill>
                  <a:srgbClr val="666666"/>
                </a:solidFill>
                <a:latin typeface="Courier"/>
              </a:rPr>
              <a:t>=</a:t>
            </a:r>
            <a:r>
              <a:rPr>
                <a:latin typeface="Courier"/>
              </a:rPr>
              <a:t> clean[clean[</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2023</a:t>
            </a:r>
            <a:r>
              <a:rPr>
                <a:latin typeface="Courier"/>
              </a:rPr>
              <a:t>]</a:t>
            </a:r>
            <a:br/>
            <a:br/>
            <a:r>
              <a:rPr>
                <a:latin typeface="Courier"/>
              </a:rPr>
              <a:t>outcomes </a:t>
            </a:r>
            <a:r>
              <a:rPr>
                <a:solidFill>
                  <a:srgbClr val="666666"/>
                </a:solidFill>
                <a:latin typeface="Courier"/>
              </a:rPr>
              <a:t>=</a:t>
            </a:r>
            <a:r>
              <a:rPr>
                <a:latin typeface="Courier"/>
              </a:rPr>
              <a:t> cohort[</a:t>
            </a:r>
            <a:r>
              <a:rPr>
                <a:solidFill>
                  <a:srgbClr val="4070A0"/>
                </a:solidFill>
                <a:latin typeface="Courier"/>
              </a:rPr>
              <a:t>"end_of_year_status"</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a:t>
            </a:r>
            <a:br/>
            <a:r>
              <a:rPr>
                <a:solidFill>
                  <a:srgbClr val="008000"/>
                </a:solidFill>
                <a:latin typeface="Courier"/>
              </a:rPr>
              <a:t>print</a:t>
            </a:r>
            <a:r>
              <a:rPr>
                <a:latin typeface="Courier"/>
              </a:rPr>
              <a:t>((outcomes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\n</a:t>
            </a:r>
            <a:r>
              <a:rPr>
                <a:solidFill>
                  <a:srgbClr val="BB6688"/>
                </a:solidFill>
                <a:latin typeface="Courier"/>
              </a:rPr>
              <a:t>cohort: </a:t>
            </a:r>
            <a:r>
              <a:rPr>
                <a:solidFill>
                  <a:srgbClr val="4070A0"/>
                </a:solidFill>
                <a:latin typeface="Courier"/>
              </a:rPr>
              <a:t>{</a:t>
            </a:r>
            <a:r>
              <a:rPr>
                <a:solidFill>
                  <a:srgbClr val="008000"/>
                </a:solidFill>
                <a:latin typeface="Courier"/>
              </a:rPr>
              <a:t>len</a:t>
            </a:r>
            <a:r>
              <a:rPr>
                <a:latin typeface="Courier"/>
              </a:rPr>
              <a:t>(cohort)</a:t>
            </a:r>
            <a:r>
              <a:rPr>
                <a:solidFill>
                  <a:srgbClr val="4070A0"/>
                </a:solidFill>
                <a:latin typeface="Courier"/>
              </a:rPr>
              <a:t>}</a:t>
            </a:r>
            <a:r>
              <a:rPr>
                <a:solidFill>
                  <a:srgbClr val="BB6688"/>
                </a:solidFill>
                <a:latin typeface="Courier"/>
              </a:rPr>
              <a:t> students"</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L’année, comme un ensemble de sorties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enrolment </a:t>
            </a:r>
            <a:r>
              <a:rPr>
                <a:solidFill>
                  <a:srgbClr val="4070A0"/>
                </a:solidFill>
                <a:latin typeface="Courier"/>
              </a:rPr>
              <a:t>|&gt;</a:t>
            </a:r>
            <a:br/>
            <a:r>
              <a:rPr>
                <a:latin typeface="Courier"/>
              </a:rPr>
              <a:t>  </a:t>
            </a:r>
            <a:r>
              <a:rPr>
                <a:solidFill>
                  <a:srgbClr val="06287E"/>
                </a:solidFill>
                <a:latin typeface="Courier"/>
              </a:rPr>
              <a:t>filter</a:t>
            </a:r>
            <a:r>
              <a:rPr>
                <a:latin typeface="Courier"/>
              </a:rPr>
              <a:t>(age_years </a:t>
            </a:r>
            <a:r>
              <a:rPr>
                <a:solidFill>
                  <a:srgbClr val="4070A0"/>
                </a:solidFill>
                <a:latin typeface="Courier"/>
              </a:rPr>
              <a:t>&lt;=</a:t>
            </a:r>
            <a:r>
              <a:rPr>
                <a:latin typeface="Courier"/>
              </a:rPr>
              <a:t> </a:t>
            </a:r>
            <a:r>
              <a:rPr>
                <a:solidFill>
                  <a:srgbClr val="40A070"/>
                </a:solidFill>
                <a:latin typeface="Courier"/>
              </a:rPr>
              <a:t>20</a:t>
            </a:r>
            <a:r>
              <a:rPr>
                <a:latin typeface="Courier"/>
              </a:rPr>
              <a:t>, school_year </a:t>
            </a:r>
            <a:r>
              <a:rPr>
                <a:solidFill>
                  <a:srgbClr val="4070A0"/>
                </a:solidFill>
                <a:latin typeface="Courier"/>
              </a:rPr>
              <a:t>==</a:t>
            </a:r>
            <a:r>
              <a:rPr>
                <a:latin typeface="Courier"/>
              </a:rPr>
              <a:t> </a:t>
            </a:r>
            <a:r>
              <a:rPr>
                <a:solidFill>
                  <a:srgbClr val="40A070"/>
                </a:solidFill>
                <a:latin typeface="Courier"/>
              </a:rPr>
              <a:t>2023</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(end_of_year_status)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L’année, comme un ensemble de sorties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Issue</a:t>
                      </a:r>
                    </a:p>
                  </a:txBody>
                  <a:tcPr/>
                </a:tc>
                <a:tc>
                  <a:txBody>
                    <a:bodyPr/>
                    <a:lstStyle/>
                    <a:p>
                      <a:pPr lvl="0" indent="0" marL="0">
                        <a:buNone/>
                      </a:pPr>
                      <a:r>
                        <a:rPr/>
                        <a:t>Élèves</a:t>
                      </a:r>
                    </a:p>
                  </a:txBody>
                  <a:tcPr/>
                </a:tc>
                <a:tc>
                  <a:txBody>
                    <a:bodyPr/>
                    <a:lstStyle/>
                    <a:p>
                      <a:pPr lvl="0" indent="0" marL="0">
                        <a:buNone/>
                      </a:pPr>
                      <a:r>
                        <a:rPr/>
                        <a:t>Part</a:t>
                      </a:r>
                    </a:p>
                  </a:txBody>
                  <a:tcPr/>
                </a:tc>
              </a:tr>
              <a:tr h="0">
                <a:tc>
                  <a:txBody>
                    <a:bodyPr/>
                    <a:lstStyle/>
                    <a:p>
                      <a:pPr lvl="0" indent="0" marL="0">
                        <a:buNone/>
                      </a:pPr>
                      <a:r>
                        <a:rPr/>
                        <a:t>Passés</a:t>
                      </a:r>
                    </a:p>
                  </a:txBody>
                </a:tc>
                <a:tc>
                  <a:txBody>
                    <a:bodyPr/>
                    <a:lstStyle/>
                    <a:p>
                      <a:pPr lvl="0" indent="0" marL="0">
                        <a:buNone/>
                      </a:pPr>
                      <a:r>
                        <a:rPr/>
                        <a:t>910</a:t>
                      </a:r>
                    </a:p>
                  </a:txBody>
                </a:tc>
                <a:tc>
                  <a:txBody>
                    <a:bodyPr/>
                    <a:lstStyle/>
                    <a:p>
                      <a:pPr lvl="0" indent="0" marL="0">
                        <a:buNone/>
                      </a:pPr>
                      <a:r>
                        <a:rPr/>
                        <a:t>70,4 %</a:t>
                      </a:r>
                    </a:p>
                  </a:txBody>
                </a:tc>
              </a:tr>
              <a:tr h="0">
                <a:tc>
                  <a:txBody>
                    <a:bodyPr/>
                    <a:lstStyle/>
                    <a:p>
                      <a:pPr lvl="0" indent="0" marL="0">
                        <a:buNone/>
                      </a:pPr>
                      <a:r>
                        <a:rPr b="1"/>
                        <a:t>Abandonné</a:t>
                      </a:r>
                    </a:p>
                  </a:txBody>
                </a:tc>
                <a:tc>
                  <a:txBody>
                    <a:bodyPr/>
                    <a:lstStyle/>
                    <a:p>
                      <a:pPr lvl="0" indent="0" marL="0">
                        <a:buNone/>
                      </a:pPr>
                      <a:r>
                        <a:rPr/>
                        <a:t>132</a:t>
                      </a:r>
                    </a:p>
                  </a:txBody>
                </a:tc>
                <a:tc>
                  <a:txBody>
                    <a:bodyPr/>
                    <a:lstStyle/>
                    <a:p>
                      <a:pPr lvl="0" indent="0" marL="0">
                        <a:buNone/>
                      </a:pPr>
                      <a:r>
                        <a:rPr b="1"/>
                        <a:t>10,2 %</a:t>
                      </a:r>
                    </a:p>
                  </a:txBody>
                </a:tc>
              </a:tr>
              <a:tr h="0">
                <a:tc>
                  <a:txBody>
                    <a:bodyPr/>
                    <a:lstStyle/>
                    <a:p>
                      <a:pPr lvl="0" indent="0" marL="0">
                        <a:buNone/>
                      </a:pPr>
                      <a:r>
                        <a:rPr b="1"/>
                        <a:t>Redoublé</a:t>
                      </a:r>
                    </a:p>
                  </a:txBody>
                </a:tc>
                <a:tc>
                  <a:txBody>
                    <a:bodyPr/>
                    <a:lstStyle/>
                    <a:p>
                      <a:pPr lvl="0" indent="0" marL="0">
                        <a:buNone/>
                      </a:pPr>
                      <a:r>
                        <a:rPr/>
                        <a:t>127</a:t>
                      </a:r>
                    </a:p>
                  </a:txBody>
                </a:tc>
                <a:tc>
                  <a:txBody>
                    <a:bodyPr/>
                    <a:lstStyle/>
                    <a:p>
                      <a:pPr lvl="0" indent="0" marL="0">
                        <a:buNone/>
                      </a:pPr>
                      <a:r>
                        <a:rPr b="1"/>
                        <a:t>9,8 %</a:t>
                      </a:r>
                    </a:p>
                  </a:txBody>
                </a:tc>
              </a:tr>
              <a:tr h="0">
                <a:tc>
                  <a:txBody>
                    <a:bodyPr/>
                    <a:lstStyle/>
                    <a:p>
                      <a:pPr lvl="0" indent="0" marL="0">
                        <a:buNone/>
                      </a:pPr>
                      <a:r>
                        <a:rPr/>
                        <a:t>Achevé la dernière année</a:t>
                      </a:r>
                    </a:p>
                  </a:txBody>
                </a:tc>
                <a:tc>
                  <a:txBody>
                    <a:bodyPr/>
                    <a:lstStyle/>
                    <a:p>
                      <a:pPr lvl="0" indent="0" marL="0">
                        <a:buNone/>
                      </a:pPr>
                      <a:r>
                        <a:rPr/>
                        <a:t>74</a:t>
                      </a:r>
                    </a:p>
                  </a:txBody>
                </a:tc>
                <a:tc>
                  <a:txBody>
                    <a:bodyPr/>
                    <a:lstStyle/>
                    <a:p>
                      <a:pPr lvl="0" indent="0" marL="0">
                        <a:buNone/>
                      </a:pPr>
                      <a:r>
                        <a:rPr/>
                        <a:t>5,7 %</a:t>
                      </a:r>
                    </a:p>
                  </a:txBody>
                </a:tc>
              </a:tr>
              <a:tr h="0">
                <a:tc>
                  <a:txBody>
                    <a:bodyPr/>
                    <a:lstStyle/>
                    <a:p>
                      <a:pPr lvl="0" indent="0" marL="0">
                        <a:buNone/>
                      </a:pPr>
                      <a:r>
                        <a:rPr/>
                        <a:t>Transféré</a:t>
                      </a:r>
                    </a:p>
                  </a:txBody>
                </a:tc>
                <a:tc>
                  <a:txBody>
                    <a:bodyPr/>
                    <a:lstStyle/>
                    <a:p>
                      <a:pPr lvl="0" indent="0" marL="0">
                        <a:buNone/>
                      </a:pPr>
                      <a:r>
                        <a:rPr/>
                        <a:t>37</a:t>
                      </a:r>
                    </a:p>
                  </a:txBody>
                </a:tc>
                <a:tc>
                  <a:txBody>
                    <a:bodyPr/>
                    <a:lstStyle/>
                    <a:p>
                      <a:pPr lvl="0" indent="0" marL="0">
                        <a:buNone/>
                      </a:pPr>
                      <a:r>
                        <a:rPr/>
                        <a:t>2,9 %</a:t>
                      </a:r>
                    </a:p>
                  </a:txBody>
                </a:tc>
              </a:tr>
              <a:tr h="0">
                <a:tc>
                  <a:txBody>
                    <a:bodyPr/>
                    <a:lstStyle/>
                    <a:p>
                      <a:pPr lvl="0" indent="0" marL="0">
                        <a:buNone/>
                      </a:pPr>
                      <a:r>
                        <a:rPr/>
                        <a:t>Encore inscrits à la clôture</a:t>
                      </a:r>
                    </a:p>
                  </a:txBody>
                </a:tc>
                <a:tc>
                  <a:txBody>
                    <a:bodyPr/>
                    <a:lstStyle/>
                    <a:p>
                      <a:pPr lvl="0" indent="0" marL="0">
                        <a:buNone/>
                      </a:pPr>
                      <a:r>
                        <a:rPr/>
                        <a:t>12</a:t>
                      </a:r>
                    </a:p>
                  </a:txBody>
                </a:tc>
                <a:tc>
                  <a:txBody>
                    <a:bodyPr/>
                    <a:lstStyle/>
                    <a:p>
                      <a:pPr lvl="0" indent="0" marL="0">
                        <a:buNone/>
                      </a:pPr>
                      <a:r>
                        <a:rPr/>
                        <a:t>0,9 %</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L’année, comme un ensemble de sorties</a:t>
            </a:r>
          </a:p>
        </p:txBody>
      </p:sp>
      <p:sp>
        <p:nvSpPr>
          <p:cNvPr id="3" name="Content Placeholder 2"/>
          <p:cNvSpPr>
            <a:spLocks noGrp="1"/>
          </p:cNvSpPr>
          <p:nvPr>
            <p:ph idx="1"/>
          </p:nvPr>
        </p:nvSpPr>
        <p:spPr/>
        <p:txBody>
          <a:bodyPr/>
          <a:lstStyle/>
          <a:p>
            <a:pPr lvl="0"/>
            <a:r>
              <a:rPr/>
              <a:t>Les trois taux principaux sont le passage, le redoublement et l’abandon, et ils ne signifient quelque chose que s’ils…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n’est pas l’effectif inscrit</a:t>
            </a:r>
          </a:p>
        </p:txBody>
      </p:sp>
      <p:sp>
        <p:nvSpPr>
          <p:cNvPr id="3" name="Content Placeholder 2"/>
          <p:cNvSpPr>
            <a:spLocks noGrp="1"/>
          </p:cNvSpPr>
          <p:nvPr>
            <p:ph idx="1"/>
          </p:nvPr>
        </p:nvSpPr>
        <p:spPr/>
        <p:txBody>
          <a:bodyPr/>
          <a:lstStyle/>
          <a:p>
            <a:pPr lvl="0"/>
            <a:r>
              <a:rPr/>
              <a:t>Les transferts ne sont pas des abandons — Un enfant parti dans une autre école est toujours scolarisé</a:t>
            </a:r>
          </a:p>
          <a:p>
            <a:pPr lvl="0"/>
            <a:r>
              <a:rPr/>
              <a:t>Les transferts ne sont pas non plus des réussites — Ils ne peuvent pas être comptés comme passages, car ce registre ne…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n’est pas l’effectif inscrit — En Python (suite)</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rates(frame, exclude_transfers):</a:t>
            </a:r>
            <a:br/>
            <a:r>
              <a:rPr>
                <a:latin typeface="Courier"/>
              </a:rPr>
              <a:t>    base </a:t>
            </a:r>
            <a:r>
              <a:rPr>
                <a:solidFill>
                  <a:srgbClr val="666666"/>
                </a:solidFill>
                <a:latin typeface="Courier"/>
              </a:rPr>
              <a:t>=</a:t>
            </a:r>
            <a:r>
              <a:rPr>
                <a:latin typeface="Courier"/>
              </a:rPr>
              <a:t> frame[frame[</a:t>
            </a:r>
            <a:r>
              <a:rPr>
                <a:solidFill>
                  <a:srgbClr val="4070A0"/>
                </a:solidFill>
                <a:latin typeface="Courier"/>
              </a:rPr>
              <a:t>"end_of_year_status"</a:t>
            </a:r>
            <a:r>
              <a:rPr>
                <a:latin typeface="Courier"/>
              </a:rPr>
              <a:t>] </a:t>
            </a:r>
            <a:r>
              <a:rPr>
                <a:solidFill>
                  <a:srgbClr val="666666"/>
                </a:solidFill>
                <a:latin typeface="Courier"/>
              </a:rPr>
              <a:t>!=</a:t>
            </a:r>
            <a:r>
              <a:rPr>
                <a:latin typeface="Courier"/>
              </a:rPr>
              <a:t> </a:t>
            </a:r>
            <a:r>
              <a:rPr>
                <a:solidFill>
                  <a:srgbClr val="4070A0"/>
                </a:solidFill>
                <a:latin typeface="Courier"/>
              </a:rPr>
              <a:t>"transferred-out"</a:t>
            </a:r>
            <a:r>
              <a:rPr>
                <a:latin typeface="Courier"/>
              </a:rPr>
              <a:t>] </a:t>
            </a:r>
            <a:r>
              <a:rPr>
                <a:solidFill>
                  <a:srgbClr val="666666"/>
                </a:solidFill>
                <a:latin typeface="Courier"/>
              </a:rPr>
              <a:t>\</a:t>
            </a:r>
            <a:br/>
            <a:r>
              <a:rPr>
                <a:latin typeface="Courier"/>
              </a:rPr>
              <a:t>        </a:t>
            </a:r>
            <a:r>
              <a:rPr b="1">
                <a:solidFill>
                  <a:srgbClr val="007020"/>
                </a:solidFill>
                <a:latin typeface="Courier"/>
              </a:rPr>
              <a:t>if</a:t>
            </a:r>
            <a:r>
              <a:rPr>
                <a:latin typeface="Courier"/>
              </a:rPr>
              <a:t> exclude_transfers </a:t>
            </a:r>
            <a:r>
              <a:rPr b="1">
                <a:solidFill>
                  <a:srgbClr val="007020"/>
                </a:solidFill>
                <a:latin typeface="Courier"/>
              </a:rPr>
              <a:t>else</a:t>
            </a:r>
            <a:r>
              <a:rPr>
                <a:latin typeface="Courier"/>
              </a:rPr>
              <a:t> frame</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"n"</a:t>
            </a:r>
            <a:r>
              <a:rPr>
                <a:latin typeface="Courier"/>
              </a:rPr>
              <a:t>: </a:t>
            </a:r>
            <a:r>
              <a:rPr>
                <a:solidFill>
                  <a:srgbClr val="008000"/>
                </a:solidFill>
                <a:latin typeface="Courier"/>
              </a:rPr>
              <a:t>len</a:t>
            </a:r>
            <a:r>
              <a:rPr>
                <a:latin typeface="Courier"/>
              </a:rPr>
              <a:t>(base),</a:t>
            </a:r>
            <a:br/>
            <a:r>
              <a:rPr>
                <a:latin typeface="Courier"/>
              </a:rPr>
              <a:t>        </a:t>
            </a:r>
            <a:r>
              <a:rPr>
                <a:solidFill>
                  <a:srgbClr val="4070A0"/>
                </a:solidFill>
                <a:latin typeface="Courier"/>
              </a:rPr>
              <a:t>"promotion"</a:t>
            </a:r>
            <a:r>
              <a:rPr>
                <a:latin typeface="Courier"/>
              </a:rPr>
              <a:t>: (base[</a:t>
            </a:r>
            <a:r>
              <a:rPr>
                <a:solidFill>
                  <a:srgbClr val="4070A0"/>
                </a:solidFill>
                <a:latin typeface="Courier"/>
              </a:rPr>
              <a:t>"end_of_year_status"</a:t>
            </a:r>
            <a:r>
              <a:rPr>
                <a:latin typeface="Courier"/>
              </a:rPr>
              <a:t>]</a:t>
            </a:r>
            <a:br/>
            <a:r>
              <a:rPr>
                <a:latin typeface="Courier"/>
              </a:rPr>
              <a:t>                      .isin([</a:t>
            </a:r>
            <a:r>
              <a:rPr>
                <a:solidFill>
                  <a:srgbClr val="4070A0"/>
                </a:solidFill>
                <a:latin typeface="Courier"/>
              </a:rPr>
              <a:t>"promoted"</a:t>
            </a:r>
            <a:r>
              <a:rPr>
                <a:latin typeface="Courier"/>
              </a:rPr>
              <a:t>, </a:t>
            </a:r>
            <a:r>
              <a:rPr>
                <a:solidFill>
                  <a:srgbClr val="4070A0"/>
                </a:solidFill>
                <a:latin typeface="Courier"/>
              </a:rPr>
              <a:t>"completed-final-grade"</a:t>
            </a:r>
            <a:r>
              <a:rPr>
                <a:latin typeface="Courier"/>
              </a:rPr>
              <a:t>]).mean()),</a:t>
            </a:r>
            <a:br/>
            <a:r>
              <a:rPr>
                <a:latin typeface="Courier"/>
              </a:rPr>
              <a:t>        </a:t>
            </a:r>
            <a:r>
              <a:rPr>
                <a:solidFill>
                  <a:srgbClr val="4070A0"/>
                </a:solidFill>
                <a:latin typeface="Courier"/>
              </a:rPr>
              <a:t>"repetition"</a:t>
            </a:r>
            <a:r>
              <a:rPr>
                <a:latin typeface="Courier"/>
              </a:rPr>
              <a:t>: base[</a:t>
            </a:r>
            <a:r>
              <a:rPr>
                <a:solidFill>
                  <a:srgbClr val="4070A0"/>
                </a:solidFill>
                <a:latin typeface="Courier"/>
              </a:rPr>
              <a:t>"end_of_year_status"</a:t>
            </a:r>
            <a:r>
              <a:rPr>
                <a:latin typeface="Courier"/>
              </a:rPr>
              <a:t>].eq(</a:t>
            </a:r>
            <a:r>
              <a:rPr>
                <a:solidFill>
                  <a:srgbClr val="4070A0"/>
                </a:solidFill>
                <a:latin typeface="Courier"/>
              </a:rPr>
              <a:t>"repeated"</a:t>
            </a:r>
            <a:r>
              <a:rPr>
                <a:latin typeface="Courier"/>
              </a:rPr>
              <a:t>).mean(),</a:t>
            </a:r>
            <a:br/>
            <a:r>
              <a:rPr>
                <a:latin typeface="Courier"/>
              </a:rPr>
              <a:t>        </a:t>
            </a:r>
            <a:r>
              <a:rPr>
                <a:solidFill>
                  <a:srgbClr val="4070A0"/>
                </a:solidFill>
                <a:latin typeface="Courier"/>
              </a:rPr>
              <a:t>"dropout"</a:t>
            </a:r>
            <a:r>
              <a:rPr>
                <a:latin typeface="Courier"/>
              </a:rPr>
              <a:t>: base[</a:t>
            </a:r>
            <a:r>
              <a:rPr>
                <a:solidFill>
                  <a:srgbClr val="4070A0"/>
                </a:solidFill>
                <a:latin typeface="Courier"/>
              </a:rPr>
              <a:t>"end_of_year_status"</a:t>
            </a:r>
            <a:r>
              <a:rPr>
                <a:latin typeface="Courier"/>
              </a:rPr>
              <a:t>].eq(</a:t>
            </a:r>
            <a:r>
              <a:rPr>
                <a:solidFill>
                  <a:srgbClr val="4070A0"/>
                </a:solidFill>
                <a:latin typeface="Courier"/>
              </a:rPr>
              <a:t>"dropped-out"</a:t>
            </a:r>
            <a:r>
              <a:rPr>
                <a:latin typeface="Courier"/>
              </a:rPr>
              <a:t>).mean(),</a:t>
            </a:r>
            <a:br/>
            <a:r>
              <a:rPr>
                <a:latin typeface="Courier"/>
              </a:rPr>
              <a:t>    }</a:t>
            </a:r>
            <a:br/>
            <a:br/>
            <a:r>
              <a:rPr b="1">
                <a:solidFill>
                  <a:srgbClr val="007020"/>
                </a:solidFill>
                <a:latin typeface="Courier"/>
              </a:rPr>
              <a:t>for</a:t>
            </a:r>
            <a:r>
              <a:rPr>
                <a:latin typeface="Courier"/>
              </a:rPr>
              <a:t> exclude </a:t>
            </a:r>
            <a:r>
              <a:rPr b="1">
                <a:solidFill>
                  <a:srgbClr val="007020"/>
                </a:solidFill>
                <a:latin typeface="Courier"/>
              </a:rPr>
              <a:t>in</a:t>
            </a:r>
            <a:r>
              <a:rPr>
                <a:latin typeface="Courier"/>
              </a:rPr>
              <a:t> (</a:t>
            </a:r>
            <a:r>
              <a:rPr>
                <a:solidFill>
                  <a:srgbClr val="19177C"/>
                </a:solidFill>
                <a:latin typeface="Courier"/>
              </a:rPr>
              <a:t>False</a:t>
            </a:r>
            <a:r>
              <a:rPr>
                <a:latin typeface="Courier"/>
              </a:rPr>
              <a:t>, </a:t>
            </a:r>
            <a:r>
              <a:rPr>
                <a:solidFill>
                  <a:srgbClr val="19177C"/>
                </a:solidFill>
                <a:latin typeface="Courier"/>
              </a:rPr>
              <a:t>True</a:t>
            </a:r>
            <a:r>
              <a:rPr>
                <a:latin typeface="Courier"/>
              </a:rPr>
              <a:t>):</a:t>
            </a:r>
            <a:br/>
            <a:r>
              <a:rPr>
                <a:latin typeface="Courier"/>
              </a:rPr>
              <a:t>    result </a:t>
            </a:r>
            <a:r>
              <a:rPr>
                <a:solidFill>
                  <a:srgbClr val="666666"/>
                </a:solidFill>
                <a:latin typeface="Courier"/>
              </a:rPr>
              <a:t>=</a:t>
            </a:r>
            <a:r>
              <a:rPr>
                <a:latin typeface="Courier"/>
              </a:rPr>
              <a:t> rates(cohort, exclude)</a:t>
            </a:r>
            <a:br/>
            <a:r>
              <a:rPr>
                <a:latin typeface="Courier"/>
              </a:rPr>
              <a:t>    label </a:t>
            </a:r>
            <a:r>
              <a:rPr>
                <a:solidFill>
                  <a:srgbClr val="666666"/>
                </a:solidFill>
                <a:latin typeface="Courier"/>
              </a:rPr>
              <a:t>=</a:t>
            </a:r>
            <a:r>
              <a:rPr>
                <a:latin typeface="Courier"/>
              </a:rPr>
              <a:t> </a:t>
            </a:r>
            <a:r>
              <a:rPr>
                <a:solidFill>
                  <a:srgbClr val="4070A0"/>
                </a:solidFill>
                <a:latin typeface="Courier"/>
              </a:rPr>
              <a:t>"excluding transfers"</a:t>
            </a:r>
            <a:r>
              <a:rPr>
                <a:latin typeface="Courier"/>
              </a:rPr>
              <a:t> </a:t>
            </a:r>
            <a:r>
              <a:rPr b="1">
                <a:solidFill>
                  <a:srgbClr val="007020"/>
                </a:solidFill>
                <a:latin typeface="Courier"/>
              </a:rPr>
              <a:t>if</a:t>
            </a:r>
            <a:r>
              <a:rPr>
                <a:latin typeface="Courier"/>
              </a:rPr>
              <a:t> exclude </a:t>
            </a:r>
            <a:r>
              <a:rPr b="1">
                <a:solidFill>
                  <a:srgbClr val="007020"/>
                </a:solidFill>
                <a:latin typeface="Courier"/>
              </a:rPr>
              <a:t>else</a:t>
            </a:r>
            <a:r>
              <a:rPr>
                <a:latin typeface="Courier"/>
              </a:rPr>
              <a:t> </a:t>
            </a:r>
            <a:r>
              <a:rPr>
                <a:solidFill>
                  <a:srgbClr val="4070A0"/>
                </a:solidFill>
                <a:latin typeface="Courier"/>
              </a:rPr>
              <a:t>"all students"</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:20}</a:t>
            </a:r>
            <a:r>
              <a:rPr>
                <a:solidFill>
                  <a:srgbClr val="BB6688"/>
                </a:solidFill>
                <a:latin typeface="Courier"/>
              </a:rPr>
              <a:t> n=</a:t>
            </a:r>
            <a:r>
              <a:rPr>
                <a:solidFill>
                  <a:srgbClr val="4070A0"/>
                </a:solidFill>
                <a:latin typeface="Courier"/>
              </a:rPr>
              <a:t>{</a:t>
            </a:r>
            <a:r>
              <a:rPr>
                <a:latin typeface="Courier"/>
              </a:rPr>
              <a:t>result[</a:t>
            </a:r>
            <a:r>
              <a:rPr>
                <a:solidFill>
                  <a:srgbClr val="4070A0"/>
                </a:solidFill>
                <a:latin typeface="Courier"/>
              </a:rPr>
              <a:t>'n'</a:t>
            </a:r>
            <a:r>
              <a:rPr>
                <a:latin typeface="Courier"/>
              </a:rPr>
              <a:t>]</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f"promotion </a:t>
            </a:r>
            <a:r>
              <a:rPr>
                <a:solidFill>
                  <a:srgbClr val="4070A0"/>
                </a:solidFill>
                <a:latin typeface="Courier"/>
              </a:rPr>
              <a:t>{</a:t>
            </a:r>
            <a:r>
              <a:rPr>
                <a:latin typeface="Courier"/>
              </a:rPr>
              <a:t>result[</a:t>
            </a:r>
            <a:r>
              <a:rPr>
                <a:solidFill>
                  <a:srgbClr val="4070A0"/>
                </a:solidFill>
                <a:latin typeface="Courier"/>
              </a:rPr>
              <a:t>'promotion'</a:t>
            </a:r>
            <a:r>
              <a:rPr>
                <a:latin typeface="Courier"/>
              </a:rPr>
              <a:t>]</a:t>
            </a:r>
            <a:r>
              <a:rPr>
                <a:solidFill>
                  <a:srgbClr val="4070A0"/>
                </a:solidFill>
                <a:latin typeface="Courier"/>
              </a:rPr>
              <a:t>:.1%}</a:t>
            </a:r>
            <a:r>
              <a:rPr>
                <a:solidFill>
                  <a:srgbClr val="BB6688"/>
                </a:solidFill>
                <a:latin typeface="Courie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n’est pas l’effectif inscrit — En Python (suite)</a:t>
            </a:r>
          </a:p>
        </p:txBody>
      </p:sp>
      <p:sp>
        <p:nvSpPr>
          <p:cNvPr id="3" name="Content Placeholder 2"/>
          <p:cNvSpPr>
            <a:spLocks noGrp="1"/>
          </p:cNvSpPr>
          <p:nvPr>
            <p:ph idx="1"/>
          </p:nvPr>
        </p:nvSpPr>
        <p:spPr/>
        <p:txBody>
          <a:bodyPr/>
          <a:lstStyle/>
          <a:p>
            <a:pPr lvl="0" indent="0">
              <a:buNone/>
            </a:pPr>
            <a:r>
              <a:rPr>
                <a:latin typeface="Courier"/>
              </a:rPr>
              <a:t>          </a:t>
            </a:r>
            <a:r>
              <a:rPr>
                <a:solidFill>
                  <a:srgbClr val="BB6688"/>
                </a:solidFill>
                <a:latin typeface="Courier"/>
              </a:rPr>
              <a:t>f"repetition </a:t>
            </a:r>
            <a:r>
              <a:rPr>
                <a:solidFill>
                  <a:srgbClr val="4070A0"/>
                </a:solidFill>
                <a:latin typeface="Courier"/>
              </a:rPr>
              <a:t>{</a:t>
            </a:r>
            <a:r>
              <a:rPr>
                <a:latin typeface="Courier"/>
              </a:rPr>
              <a:t>result[</a:t>
            </a:r>
            <a:r>
              <a:rPr>
                <a:solidFill>
                  <a:srgbClr val="4070A0"/>
                </a:solidFill>
                <a:latin typeface="Courier"/>
              </a:rPr>
              <a:t>'repetition'</a:t>
            </a:r>
            <a:r>
              <a:rPr>
                <a:latin typeface="Courier"/>
              </a:rPr>
              <a:t>]</a:t>
            </a:r>
            <a:r>
              <a:rPr>
                <a:solidFill>
                  <a:srgbClr val="4070A0"/>
                </a:solidFill>
                <a:latin typeface="Courier"/>
              </a:rPr>
              <a:t>:.1%}</a:t>
            </a:r>
            <a:r>
              <a:rPr>
                <a:solidFill>
                  <a:srgbClr val="BB6688"/>
                </a:solidFill>
                <a:latin typeface="Courier"/>
              </a:rPr>
              <a:t>  "</a:t>
            </a:r>
            <a:br/>
            <a:r>
              <a:rPr>
                <a:latin typeface="Courier"/>
              </a:rPr>
              <a:t>          </a:t>
            </a:r>
            <a:r>
              <a:rPr>
                <a:solidFill>
                  <a:srgbClr val="BB6688"/>
                </a:solidFill>
                <a:latin typeface="Courier"/>
              </a:rPr>
              <a:t>f"dropout </a:t>
            </a:r>
            <a:r>
              <a:rPr>
                <a:solidFill>
                  <a:srgbClr val="4070A0"/>
                </a:solidFill>
                <a:latin typeface="Courier"/>
              </a:rPr>
              <a:t>{</a:t>
            </a:r>
            <a:r>
              <a:rPr>
                <a:latin typeface="Courier"/>
              </a:rPr>
              <a:t>result[</a:t>
            </a:r>
            <a:r>
              <a:rPr>
                <a:solidFill>
                  <a:srgbClr val="4070A0"/>
                </a:solidFill>
                <a:latin typeface="Courier"/>
              </a:rPr>
              <a:t>'dropout'</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n’est pas l’effectif inscrit — En R</a:t>
            </a:r>
          </a:p>
        </p:txBody>
      </p:sp>
      <p:sp>
        <p:nvSpPr>
          <p:cNvPr id="3" name="Content Placeholder 2"/>
          <p:cNvSpPr>
            <a:spLocks noGrp="1"/>
          </p:cNvSpPr>
          <p:nvPr>
            <p:ph idx="1"/>
          </p:nvPr>
        </p:nvSpPr>
        <p:spPr/>
        <p:txBody>
          <a:bodyPr/>
          <a:lstStyle/>
          <a:p>
            <a:pPr lvl="0" indent="0">
              <a:buNone/>
            </a:pPr>
            <a:r>
              <a:rPr>
                <a:latin typeface="Courier"/>
              </a:rPr>
              <a:t>cohort </a:t>
            </a:r>
            <a:r>
              <a:rPr>
                <a:solidFill>
                  <a:srgbClr val="4070A0"/>
                </a:solidFill>
                <a:latin typeface="Courier"/>
              </a:rPr>
              <a:t>|&gt;</a:t>
            </a:r>
            <a:br/>
            <a:r>
              <a:rPr>
                <a:latin typeface="Courier"/>
              </a:rPr>
              <a:t>  </a:t>
            </a:r>
            <a:r>
              <a:rPr>
                <a:solidFill>
                  <a:srgbClr val="06287E"/>
                </a:solidFill>
                <a:latin typeface="Courier"/>
              </a:rPr>
              <a:t>filter</a:t>
            </a:r>
            <a:r>
              <a:rPr>
                <a:latin typeface="Courier"/>
              </a:rPr>
              <a:t>(end_of_year_status </a:t>
            </a:r>
            <a:r>
              <a:rPr>
                <a:solidFill>
                  <a:srgbClr val="4070A0"/>
                </a:solidFill>
                <a:latin typeface="Courier"/>
              </a:rPr>
              <a:t>!=</a:t>
            </a:r>
            <a:r>
              <a:rPr>
                <a:latin typeface="Courier"/>
              </a:rPr>
              <a:t> </a:t>
            </a:r>
            <a:r>
              <a:rPr>
                <a:solidFill>
                  <a:srgbClr val="4070A0"/>
                </a:solidFill>
                <a:latin typeface="Courier"/>
              </a:rPr>
              <a:t>"transferred-out"</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promotion =</a:t>
            </a:r>
            <a:r>
              <a:rPr>
                <a:latin typeface="Courier"/>
              </a:rPr>
              <a:t> </a:t>
            </a:r>
            <a:r>
              <a:rPr>
                <a:solidFill>
                  <a:srgbClr val="06287E"/>
                </a:solidFill>
                <a:latin typeface="Courier"/>
              </a:rPr>
              <a:t>mean</a:t>
            </a:r>
            <a:r>
              <a:rPr>
                <a:latin typeface="Courier"/>
              </a:rPr>
              <a:t>(end_of_year_status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"promoted"</a:t>
            </a:r>
            <a:r>
              <a:rPr>
                <a:latin typeface="Courier"/>
              </a:rPr>
              <a:t>, </a:t>
            </a:r>
            <a:r>
              <a:rPr>
                <a:solidFill>
                  <a:srgbClr val="4070A0"/>
                </a:solidFill>
                <a:latin typeface="Courier"/>
              </a:rPr>
              <a:t>"completed-final-grade"</a:t>
            </a:r>
            <a:r>
              <a:rPr>
                <a:latin typeface="Courier"/>
              </a:rPr>
              <a:t>)),</a:t>
            </a:r>
            <a:br/>
            <a:r>
              <a:rPr>
                <a:latin typeface="Courier"/>
              </a:rPr>
              <a:t>            </a:t>
            </a:r>
            <a:r>
              <a:rPr>
                <a:solidFill>
                  <a:srgbClr val="7D9029"/>
                </a:solidFill>
                <a:latin typeface="Courier"/>
              </a:rPr>
              <a:t>repetition =</a:t>
            </a:r>
            <a:r>
              <a:rPr>
                <a:latin typeface="Courier"/>
              </a:rPr>
              <a:t> </a:t>
            </a:r>
            <a:r>
              <a:rPr>
                <a:solidFill>
                  <a:srgbClr val="06287E"/>
                </a:solidFill>
                <a:latin typeface="Courier"/>
              </a:rPr>
              <a:t>mean</a:t>
            </a:r>
            <a:r>
              <a:rPr>
                <a:latin typeface="Courier"/>
              </a:rPr>
              <a:t>(end_of_year_status </a:t>
            </a:r>
            <a:r>
              <a:rPr>
                <a:solidFill>
                  <a:srgbClr val="4070A0"/>
                </a:solidFill>
                <a:latin typeface="Courier"/>
              </a:rPr>
              <a:t>==</a:t>
            </a:r>
            <a:r>
              <a:rPr>
                <a:latin typeface="Courier"/>
              </a:rPr>
              <a:t> </a:t>
            </a:r>
            <a:r>
              <a:rPr>
                <a:solidFill>
                  <a:srgbClr val="4070A0"/>
                </a:solidFill>
                <a:latin typeface="Courier"/>
              </a:rPr>
              <a:t>"repeated"</a:t>
            </a:r>
            <a:r>
              <a:rPr>
                <a:latin typeface="Courier"/>
              </a:rPr>
              <a:t>),</a:t>
            </a:r>
            <a:br/>
            <a:r>
              <a:rPr>
                <a:latin typeface="Courier"/>
              </a:rPr>
              <a:t>            </a:t>
            </a:r>
            <a:r>
              <a:rPr>
                <a:solidFill>
                  <a:srgbClr val="7D9029"/>
                </a:solidFill>
                <a:latin typeface="Courier"/>
              </a:rPr>
              <a:t>dropout =</a:t>
            </a:r>
            <a:r>
              <a:rPr>
                <a:latin typeface="Courier"/>
              </a:rPr>
              <a:t> </a:t>
            </a:r>
            <a:r>
              <a:rPr>
                <a:solidFill>
                  <a:srgbClr val="06287E"/>
                </a:solidFill>
                <a:latin typeface="Courier"/>
              </a:rPr>
              <a:t>mean</a:t>
            </a:r>
            <a:r>
              <a:rPr>
                <a:latin typeface="Courier"/>
              </a:rPr>
              <a:t>(end_of_year_status </a:t>
            </a:r>
            <a:r>
              <a:rPr>
                <a:solidFill>
                  <a:srgbClr val="4070A0"/>
                </a:solidFill>
                <a:latin typeface="Courier"/>
              </a:rPr>
              <a:t>==</a:t>
            </a:r>
            <a:r>
              <a:rPr>
                <a:latin typeface="Courier"/>
              </a:rPr>
              <a:t> </a:t>
            </a:r>
            <a:r>
              <a:rPr>
                <a:solidFill>
                  <a:srgbClr val="4070A0"/>
                </a:solidFill>
                <a:latin typeface="Courier"/>
              </a:rPr>
              <a:t>"dropped-out"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n’est pas l’effectif inscrit</a:t>
            </a:r>
          </a:p>
        </p:txBody>
      </p:sp>
      <p:sp>
        <p:nvSpPr>
          <p:cNvPr id="3" name="Content Placeholder 2"/>
          <p:cNvSpPr>
            <a:spLocks noGrp="1"/>
          </p:cNvSpPr>
          <p:nvPr>
            <p:ph idx="1"/>
          </p:nvPr>
        </p:nvSpPr>
        <p:spPr/>
        <p:txBody>
          <a:bodyPr/>
          <a:lstStyle/>
          <a:p>
            <a:pPr lvl="0"/>
            <a:r>
              <a:rPr/>
              <a:t>C’est le dénominateur du taux de guérison PCIMA rencontré plus tôt dans ce module, dans un autre secteur — La…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redoublement est une décision, non un événement — En Python</a:t>
            </a:r>
          </a:p>
        </p:txBody>
      </p:sp>
      <p:sp>
        <p:nvSpPr>
          <p:cNvPr id="3" name="Content Placeholder 2"/>
          <p:cNvSpPr>
            <a:spLocks noGrp="1"/>
          </p:cNvSpPr>
          <p:nvPr>
            <p:ph idx="1"/>
          </p:nvPr>
        </p:nvSpPr>
        <p:spPr/>
        <p:txBody>
          <a:bodyPr/>
          <a:lstStyle/>
          <a:p>
            <a:pPr lvl="0" indent="0">
              <a:buNone/>
            </a:pPr>
            <a:r>
              <a:rPr>
                <a:latin typeface="Courier"/>
              </a:rPr>
              <a:t>by_district </a:t>
            </a:r>
            <a:r>
              <a:rPr>
                <a:solidFill>
                  <a:srgbClr val="666666"/>
                </a:solidFill>
                <a:latin typeface="Courier"/>
              </a:rPr>
              <a:t>=</a:t>
            </a:r>
            <a:r>
              <a:rPr>
                <a:latin typeface="Courier"/>
              </a:rPr>
              <a:t> clean.groupby(</a:t>
            </a:r>
            <a:r>
              <a:rPr>
                <a:solidFill>
                  <a:srgbClr val="4070A0"/>
                </a:solidFill>
                <a:latin typeface="Courier"/>
              </a:rPr>
              <a:t>"admin2"</a:t>
            </a:r>
            <a:r>
              <a:rPr>
                <a:latin typeface="Courier"/>
              </a:rPr>
              <a:t>)[</a:t>
            </a:r>
            <a:r>
              <a:rPr>
                <a:solidFill>
                  <a:srgbClr val="4070A0"/>
                </a:solidFill>
                <a:latin typeface="Courier"/>
              </a:rPr>
              <a:t>"repeating"</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solidFill>
                  <a:srgbClr val="008000"/>
                </a:solidFill>
                <a:latin typeface="Courier"/>
              </a:rPr>
              <a:t>print</a:t>
            </a:r>
            <a:r>
              <a:rPr>
                <a:latin typeface="Courier"/>
              </a:rPr>
              <a:t>((by_district </a:t>
            </a:r>
            <a:r>
              <a:rPr>
                <a:solidFill>
                  <a:srgbClr val="666666"/>
                </a:solidFill>
                <a:latin typeface="Courier"/>
              </a:rPr>
              <a:t>*</a:t>
            </a:r>
            <a:r>
              <a:rPr>
                <a:latin typeface="Courier"/>
              </a:rPr>
              <a:t> [</a:t>
            </a:r>
            <a:r>
              <a:rPr>
                <a:solidFill>
                  <a:srgbClr val="40A070"/>
                </a:solidFill>
                <a:latin typeface="Courier"/>
              </a:rPr>
              <a:t>100</a:t>
            </a:r>
            <a:r>
              <a:rPr>
                <a:latin typeface="Courier"/>
              </a:rPr>
              <a:t>, </a:t>
            </a:r>
            <a:r>
              <a:rPr>
                <a:solidFill>
                  <a:srgbClr val="40A070"/>
                </a:solidFill>
                <a:latin typeface="Courier"/>
              </a:rPr>
              <a:t>1</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redoublement est une décision, non un événement — En R</a:t>
            </a:r>
          </a:p>
        </p:txBody>
      </p:sp>
      <p:sp>
        <p:nvSpPr>
          <p:cNvPr id="3" name="Content Placeholder 2"/>
          <p:cNvSpPr>
            <a:spLocks noGrp="1"/>
          </p:cNvSpPr>
          <p:nvPr>
            <p:ph idx="1"/>
          </p:nvPr>
        </p:nvSpPr>
        <p:spPr/>
        <p:txBody>
          <a:bodyPr/>
          <a:lstStyle/>
          <a:p>
            <a:pPr lvl="0" indent="0">
              <a:buNone/>
            </a:pPr>
            <a:r>
              <a:rPr>
                <a:latin typeface="Courier"/>
              </a:rPr>
              <a:t>enrolment </a:t>
            </a:r>
            <a:r>
              <a:rPr>
                <a:solidFill>
                  <a:srgbClr val="4070A0"/>
                </a:solidFill>
                <a:latin typeface="Courier"/>
              </a:rPr>
              <a:t>|&gt;</a:t>
            </a:r>
            <a:r>
              <a:rPr>
                <a:latin typeface="Courier"/>
              </a:rPr>
              <a:t> </a:t>
            </a:r>
            <a:r>
              <a:rPr>
                <a:solidFill>
                  <a:srgbClr val="06287E"/>
                </a:solidFill>
                <a:latin typeface="Courier"/>
              </a:rPr>
              <a:t>filter</a:t>
            </a:r>
            <a:r>
              <a:rPr>
                <a:latin typeface="Courier"/>
              </a:rPr>
              <a:t>(age_years </a:t>
            </a:r>
            <a:r>
              <a:rPr>
                <a:solidFill>
                  <a:srgbClr val="4070A0"/>
                </a:solidFill>
                <a:latin typeface="Courier"/>
              </a:rPr>
              <a:t>&lt;=</a:t>
            </a:r>
            <a:r>
              <a:rPr>
                <a:latin typeface="Courier"/>
              </a:rPr>
              <a:t> </a:t>
            </a:r>
            <a:r>
              <a:rPr>
                <a:solidFill>
                  <a:srgbClr val="40A070"/>
                </a:solidFill>
                <a:latin typeface="Courier"/>
              </a:rPr>
              <a:t>20</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repeating =</a:t>
            </a:r>
            <a:r>
              <a:rPr>
                <a:latin typeface="Courier"/>
              </a:rPr>
              <a:t> </a:t>
            </a:r>
            <a:r>
              <a:rPr>
                <a:solidFill>
                  <a:srgbClr val="06287E"/>
                </a:solidFill>
                <a:latin typeface="Courier"/>
              </a:rPr>
              <a:t>mean</a:t>
            </a:r>
            <a:r>
              <a:rPr>
                <a:latin typeface="Courier"/>
              </a:rPr>
              <a:t>(repeating),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admin2)</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redoublement est une décision, non un événement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Taux de redoublement</a:t>
                      </a:r>
                    </a:p>
                  </a:txBody>
                  <a:tcPr/>
                </a:tc>
                <a:tc>
                  <a:txBody>
                    <a:bodyPr/>
                    <a:lstStyle/>
                    <a:p>
                      <a:pPr lvl="0" indent="0" marL="0">
                        <a:buNone/>
                      </a:pPr>
                      <a:r>
                        <a:rPr/>
                        <a:t>n</a:t>
                      </a:r>
                    </a:p>
                  </a:txBody>
                  <a:tcPr/>
                </a:tc>
              </a:tr>
              <a:tr h="0">
                <a:tc>
                  <a:txBody>
                    <a:bodyPr/>
                    <a:lstStyle/>
                    <a:p>
                      <a:pPr lvl="0" indent="0" marL="0">
                        <a:buNone/>
                      </a:pPr>
                      <a:r>
                        <a:rPr/>
                        <a:t>Sud</a:t>
                      </a:r>
                    </a:p>
                  </a:txBody>
                </a:tc>
                <a:tc>
                  <a:txBody>
                    <a:bodyPr/>
                    <a:lstStyle/>
                    <a:p>
                      <a:pPr lvl="0" indent="0" marL="0">
                        <a:buNone/>
                      </a:pPr>
                      <a:r>
                        <a:rPr/>
                        <a:t>12,3 %</a:t>
                      </a:r>
                    </a:p>
                  </a:txBody>
                </a:tc>
                <a:tc>
                  <a:txBody>
                    <a:bodyPr/>
                    <a:lstStyle/>
                    <a:p>
                      <a:pPr lvl="0" indent="0" marL="0">
                        <a:buNone/>
                      </a:pPr>
                      <a:r>
                        <a:rPr/>
                        <a:t>583</a:t>
                      </a:r>
                    </a:p>
                  </a:txBody>
                </a:tc>
              </a:tr>
              <a:tr h="0">
                <a:tc>
                  <a:txBody>
                    <a:bodyPr/>
                    <a:lstStyle/>
                    <a:p>
                      <a:pPr lvl="0" indent="0" marL="0">
                        <a:buNone/>
                      </a:pPr>
                      <a:r>
                        <a:rPr/>
                        <a:t>Artibonite</a:t>
                      </a:r>
                    </a:p>
                  </a:txBody>
                </a:tc>
                <a:tc>
                  <a:txBody>
                    <a:bodyPr/>
                    <a:lstStyle/>
                    <a:p>
                      <a:pPr lvl="0" indent="0" marL="0">
                        <a:buNone/>
                      </a:pPr>
                      <a:r>
                        <a:rPr/>
                        <a:t>12,1 %</a:t>
                      </a:r>
                    </a:p>
                  </a:txBody>
                </a:tc>
                <a:tc>
                  <a:txBody>
                    <a:bodyPr/>
                    <a:lstStyle/>
                    <a:p>
                      <a:pPr lvl="0" indent="0" marL="0">
                        <a:buNone/>
                      </a:pPr>
                      <a:r>
                        <a:rPr/>
                        <a:t>618</a:t>
                      </a:r>
                    </a:p>
                  </a:txBody>
                </a:tc>
              </a:tr>
              <a:tr h="0">
                <a:tc>
                  <a:txBody>
                    <a:bodyPr/>
                    <a:lstStyle/>
                    <a:p>
                      <a:pPr lvl="0" indent="0" marL="0">
                        <a:buNone/>
                      </a:pPr>
                      <a:r>
                        <a:rPr/>
                        <a:t>Nord-Ouest</a:t>
                      </a:r>
                    </a:p>
                  </a:txBody>
                </a:tc>
                <a:tc>
                  <a:txBody>
                    <a:bodyPr/>
                    <a:lstStyle/>
                    <a:p>
                      <a:pPr lvl="0" indent="0" marL="0">
                        <a:buNone/>
                      </a:pPr>
                      <a:r>
                        <a:rPr/>
                        <a:t>12,0 %</a:t>
                      </a:r>
                    </a:p>
                  </a:txBody>
                </a:tc>
                <a:tc>
                  <a:txBody>
                    <a:bodyPr/>
                    <a:lstStyle/>
                    <a:p>
                      <a:pPr lvl="0" indent="0" marL="0">
                        <a:buNone/>
                      </a:pPr>
                      <a:r>
                        <a:rPr/>
                        <a:t>625</a:t>
                      </a:r>
                    </a:p>
                  </a:txBody>
                </a:tc>
              </a:tr>
              <a:tr h="0">
                <a:tc>
                  <a:txBody>
                    <a:bodyPr/>
                    <a:lstStyle/>
                    <a:p>
                      <a:pPr lvl="0" indent="0" marL="0">
                        <a:buNone/>
                      </a:pPr>
                      <a:r>
                        <a:rPr b="1"/>
                        <a:t>Centre</a:t>
                      </a:r>
                    </a:p>
                  </a:txBody>
                </a:tc>
                <a:tc>
                  <a:txBody>
                    <a:bodyPr/>
                    <a:lstStyle/>
                    <a:p>
                      <a:pPr lvl="0" indent="0" marL="0">
                        <a:buNone/>
                      </a:pPr>
                      <a:r>
                        <a:rPr b="1"/>
                        <a:t>7,4 %</a:t>
                      </a:r>
                    </a:p>
                  </a:txBody>
                </a:tc>
                <a:tc>
                  <a:txBody>
                    <a:bodyPr/>
                    <a:lstStyle/>
                    <a:p>
                      <a:pPr lvl="0" indent="0" marL="0">
                        <a:buNone/>
                      </a:pPr>
                      <a:r>
                        <a:rPr/>
                        <a:t>624</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redoublement est une décision, non un événement — En Python</a:t>
            </a:r>
          </a:p>
        </p:txBody>
      </p:sp>
      <p:sp>
        <p:nvSpPr>
          <p:cNvPr id="3" name="Content Placeholder 2"/>
          <p:cNvSpPr>
            <a:spLocks noGrp="1"/>
          </p:cNvSpPr>
          <p:nvPr>
            <p:ph idx="1"/>
          </p:nvPr>
        </p:nvSpPr>
        <p:spPr/>
        <p:txBody>
          <a:bodyPr/>
          <a:lstStyle/>
          <a:p>
            <a:pPr lvl="0" indent="0">
              <a:buNone/>
            </a:pPr>
            <a:r>
              <a:rPr>
                <a:latin typeface="Courier"/>
              </a:rPr>
              <a:t>centre </a:t>
            </a:r>
            <a:r>
              <a:rPr>
                <a:solidFill>
                  <a:srgbClr val="666666"/>
                </a:solidFill>
                <a:latin typeface="Courier"/>
              </a:rPr>
              <a:t>=</a:t>
            </a:r>
            <a:r>
              <a:rPr>
                <a:latin typeface="Courier"/>
              </a:rPr>
              <a:t> clean[(clean[</a:t>
            </a:r>
            <a:r>
              <a:rPr>
                <a:solidFill>
                  <a:srgbClr val="4070A0"/>
                </a:solidFill>
                <a:latin typeface="Courier"/>
              </a:rPr>
              <a:t>"admin2"</a:t>
            </a:r>
            <a:r>
              <a:rPr>
                <a:latin typeface="Courier"/>
              </a:rPr>
              <a:t>] </a:t>
            </a:r>
            <a:r>
              <a:rPr>
                <a:solidFill>
                  <a:srgbClr val="666666"/>
                </a:solidFill>
                <a:latin typeface="Courier"/>
              </a:rPr>
              <a:t>==</a:t>
            </a:r>
            <a:r>
              <a:rPr>
                <a:latin typeface="Courier"/>
              </a:rPr>
              <a:t> </a:t>
            </a:r>
            <a:r>
              <a:rPr>
                <a:solidFill>
                  <a:srgbClr val="4070A0"/>
                </a:solidFill>
                <a:latin typeface="Courier"/>
              </a:rPr>
              <a:t>"Centre"</a:t>
            </a:r>
            <a:r>
              <a:rPr>
                <a:latin typeface="Courier"/>
              </a:rPr>
              <a:t>) </a:t>
            </a:r>
            <a:r>
              <a:rPr>
                <a:solidFill>
                  <a:srgbClr val="666666"/>
                </a:solidFill>
                <a:latin typeface="Courier"/>
              </a:rPr>
              <a:t>&amp;</a:t>
            </a:r>
            <a:r>
              <a:rPr>
                <a:latin typeface="Courier"/>
              </a:rPr>
              <a:t> (clean[</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2023</a:t>
            </a:r>
            <a:r>
              <a:rPr>
                <a:latin typeface="Courier"/>
              </a:rPr>
              <a:t>)]</a:t>
            </a:r>
            <a:br/>
            <a:r>
              <a:rPr>
                <a:latin typeface="Courier"/>
              </a:rPr>
              <a:t>elsewhere </a:t>
            </a:r>
            <a:r>
              <a:rPr>
                <a:solidFill>
                  <a:srgbClr val="666666"/>
                </a:solidFill>
                <a:latin typeface="Courier"/>
              </a:rPr>
              <a:t>=</a:t>
            </a:r>
            <a:r>
              <a:rPr>
                <a:latin typeface="Courier"/>
              </a:rPr>
              <a:t> clean[(clean[</a:t>
            </a:r>
            <a:r>
              <a:rPr>
                <a:solidFill>
                  <a:srgbClr val="4070A0"/>
                </a:solidFill>
                <a:latin typeface="Courier"/>
              </a:rPr>
              <a:t>"admin2"</a:t>
            </a:r>
            <a:r>
              <a:rPr>
                <a:latin typeface="Courier"/>
              </a:rPr>
              <a:t>] </a:t>
            </a:r>
            <a:r>
              <a:rPr>
                <a:solidFill>
                  <a:srgbClr val="666666"/>
                </a:solidFill>
                <a:latin typeface="Courier"/>
              </a:rPr>
              <a:t>!=</a:t>
            </a:r>
            <a:r>
              <a:rPr>
                <a:latin typeface="Courier"/>
              </a:rPr>
              <a:t> </a:t>
            </a:r>
            <a:r>
              <a:rPr>
                <a:solidFill>
                  <a:srgbClr val="4070A0"/>
                </a:solidFill>
                <a:latin typeface="Courier"/>
              </a:rPr>
              <a:t>"Centre"</a:t>
            </a:r>
            <a:r>
              <a:rPr>
                <a:latin typeface="Courier"/>
              </a:rPr>
              <a:t>) </a:t>
            </a:r>
            <a:r>
              <a:rPr>
                <a:solidFill>
                  <a:srgbClr val="666666"/>
                </a:solidFill>
                <a:latin typeface="Courier"/>
              </a:rPr>
              <a:t>&amp;</a:t>
            </a:r>
            <a:r>
              <a:rPr>
                <a:latin typeface="Courier"/>
              </a:rPr>
              <a:t> (clean[</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2023</a:t>
            </a:r>
            <a:r>
              <a:rPr>
                <a:latin typeface="Courier"/>
              </a:rPr>
              <a:t>)]</a:t>
            </a:r>
            <a:br/>
            <a:r>
              <a:rPr b="1">
                <a:solidFill>
                  <a:srgbClr val="007020"/>
                </a:solidFill>
                <a:latin typeface="Courier"/>
              </a:rPr>
              <a:t>for</a:t>
            </a:r>
            <a:r>
              <a:rPr>
                <a:latin typeface="Courier"/>
              </a:rPr>
              <a:t> name, frame </a:t>
            </a:r>
            <a:r>
              <a:rPr b="1">
                <a:solidFill>
                  <a:srgbClr val="007020"/>
                </a:solidFill>
                <a:latin typeface="Courier"/>
              </a:rPr>
              <a:t>in</a:t>
            </a:r>
            <a:r>
              <a:rPr>
                <a:latin typeface="Courier"/>
              </a:rPr>
              <a:t> [(</a:t>
            </a:r>
            <a:r>
              <a:rPr>
                <a:solidFill>
                  <a:srgbClr val="4070A0"/>
                </a:solidFill>
                <a:latin typeface="Courier"/>
              </a:rPr>
              <a:t>"Centre"</a:t>
            </a:r>
            <a:r>
              <a:rPr>
                <a:latin typeface="Courier"/>
              </a:rPr>
              <a:t>, centre), (</a:t>
            </a:r>
            <a:r>
              <a:rPr>
                <a:solidFill>
                  <a:srgbClr val="4070A0"/>
                </a:solidFill>
                <a:latin typeface="Courier"/>
              </a:rPr>
              <a:t>"elsewhere"</a:t>
            </a:r>
            <a:r>
              <a:rPr>
                <a:latin typeface="Courier"/>
              </a:rPr>
              <a:t>, elsewhere)]:</a:t>
            </a:r>
            <a:br/>
            <a:r>
              <a:rPr>
                <a:latin typeface="Courier"/>
              </a:rPr>
              <a:t>    over </a:t>
            </a:r>
            <a:r>
              <a:rPr>
                <a:solidFill>
                  <a:srgbClr val="666666"/>
                </a:solidFill>
                <a:latin typeface="Courier"/>
              </a:rPr>
              <a:t>=</a:t>
            </a:r>
            <a:r>
              <a:rPr>
                <a:latin typeface="Courier"/>
              </a:rPr>
              <a:t> frame[</a:t>
            </a:r>
            <a:r>
              <a:rPr>
                <a:solidFill>
                  <a:srgbClr val="4070A0"/>
                </a:solidFill>
                <a:latin typeface="Courier"/>
              </a:rPr>
              <a:t>"age_years"</a:t>
            </a:r>
            <a:r>
              <a:rPr>
                <a:latin typeface="Courier"/>
              </a:rPr>
              <a:t>] </a:t>
            </a:r>
            <a:r>
              <a:rPr>
                <a:solidFill>
                  <a:srgbClr val="666666"/>
                </a:solidFill>
                <a:latin typeface="Courier"/>
              </a:rPr>
              <a:t>&gt;</a:t>
            </a:r>
            <a:r>
              <a:rPr>
                <a:latin typeface="Courier"/>
              </a:rPr>
              <a:t> frame[</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 repetition </a:t>
            </a:r>
            <a:r>
              <a:rPr>
                <a:solidFill>
                  <a:srgbClr val="4070A0"/>
                </a:solidFill>
                <a:latin typeface="Courier"/>
              </a:rPr>
              <a:t>{</a:t>
            </a:r>
            <a:r>
              <a:rPr>
                <a:latin typeface="Courier"/>
              </a:rPr>
              <a:t>frame[</a:t>
            </a:r>
            <a:r>
              <a:rPr>
                <a:solidFill>
                  <a:srgbClr val="4070A0"/>
                </a:solidFill>
                <a:latin typeface="Courier"/>
              </a:rPr>
              <a:t>'repeating'</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a:t>
            </a:r>
            <a:br/>
            <a:r>
              <a:rPr>
                <a:latin typeface="Courier"/>
              </a:rPr>
              <a:t>          </a:t>
            </a:r>
            <a:r>
              <a:rPr>
                <a:solidFill>
                  <a:srgbClr val="BB6688"/>
                </a:solidFill>
                <a:latin typeface="Courier"/>
              </a:rPr>
              <a:t>f"over-age </a:t>
            </a:r>
            <a:r>
              <a:rPr>
                <a:solidFill>
                  <a:srgbClr val="4070A0"/>
                </a:solidFill>
                <a:latin typeface="Courier"/>
              </a:rPr>
              <a:t>{</a:t>
            </a:r>
            <a:r>
              <a:rPr>
                <a:latin typeface="Courier"/>
              </a:rPr>
              <a:t>over</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redoublement est une décision, non un événement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Repetition should predict over-age. Where it does not, suspect the coding.</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redoublement est une décision, non un événement</a:t>
            </a:r>
          </a:p>
        </p:txBody>
      </p:sp>
      <p:sp>
        <p:nvSpPr>
          <p:cNvPr id="3" name="Content Placeholder 2"/>
          <p:cNvSpPr>
            <a:spLocks noGrp="1"/>
          </p:cNvSpPr>
          <p:nvPr>
            <p:ph idx="1"/>
          </p:nvPr>
        </p:nvSpPr>
        <p:spPr/>
        <p:txBody>
          <a:bodyPr/>
          <a:lstStyle/>
          <a:p>
            <a:pPr lvl="0"/>
            <a:r>
              <a:rPr/>
              <a:t>Un taux en décalage avec l’indicateur qu’il cause mécaniquement est une question sur le bureau avant d’être un constat…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L’abandon par année, et le pic de sixième — En Python</a:t>
            </a:r>
          </a:p>
        </p:txBody>
      </p:sp>
      <p:sp>
        <p:nvSpPr>
          <p:cNvPr id="3" name="Content Placeholder 2"/>
          <p:cNvSpPr>
            <a:spLocks noGrp="1"/>
          </p:cNvSpPr>
          <p:nvPr>
            <p:ph idx="1"/>
          </p:nvPr>
        </p:nvSpPr>
        <p:spPr/>
        <p:txBody>
          <a:bodyPr/>
          <a:lstStyle/>
          <a:p>
            <a:pPr lvl="0" indent="0">
              <a:buNone/>
            </a:pPr>
            <a:r>
              <a:rPr>
                <a:latin typeface="Courier"/>
              </a:rPr>
              <a:t>by_grade </a:t>
            </a:r>
            <a:r>
              <a:rPr>
                <a:solidFill>
                  <a:srgbClr val="666666"/>
                </a:solidFill>
                <a:latin typeface="Courier"/>
              </a:rPr>
              <a:t>=</a:t>
            </a:r>
            <a:r>
              <a:rPr>
                <a:latin typeface="Courier"/>
              </a:rPr>
              <a:t> cohort[cohort[</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)].groupby(</a:t>
            </a:r>
            <a:r>
              <a:rPr>
                <a:solidFill>
                  <a:srgbClr val="4070A0"/>
                </a:solidFill>
                <a:latin typeface="Courier"/>
              </a:rPr>
              <a:t>"grade"</a:t>
            </a:r>
            <a:r>
              <a:rPr>
                <a:latin typeface="Courier"/>
              </a:rPr>
              <a:t>).agg(</a:t>
            </a:r>
            <a:br/>
            <a:r>
              <a:rPr>
                <a:latin typeface="Courier"/>
              </a:rPr>
              <a:t>    n</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"size"</a:t>
            </a:r>
            <a:r>
              <a:rPr>
                <a:latin typeface="Courier"/>
              </a:rPr>
              <a:t>),</a:t>
            </a:r>
            <a:br/>
            <a:r>
              <a:rPr>
                <a:latin typeface="Courier"/>
              </a:rPr>
              <a:t>    dropout</a:t>
            </a:r>
            <a:r>
              <a:rPr>
                <a:solidFill>
                  <a:srgbClr val="666666"/>
                </a:solidFill>
                <a:latin typeface="Courier"/>
              </a:rPr>
              <a:t>=</a:t>
            </a:r>
            <a:r>
              <a:rPr>
                <a:latin typeface="Courier"/>
              </a:rPr>
              <a:t>(</a:t>
            </a:r>
            <a:r>
              <a:rPr>
                <a:solidFill>
                  <a:srgbClr val="4070A0"/>
                </a:solidFill>
                <a:latin typeface="Courier"/>
              </a:rPr>
              <a:t>"end_of_year_status"</a:t>
            </a:r>
            <a:r>
              <a:rPr>
                <a:latin typeface="Courier"/>
              </a:rPr>
              <a:t>, </a:t>
            </a:r>
            <a:r>
              <a:rPr b="1">
                <a:solidFill>
                  <a:srgbClr val="007020"/>
                </a:solidFill>
                <a:latin typeface="Courier"/>
              </a:rPr>
              <a:t>lambda</a:t>
            </a:r>
            <a:r>
              <a:rPr>
                <a:latin typeface="Courier"/>
              </a:rPr>
              <a:t> s: s.eq(</a:t>
            </a:r>
            <a:r>
              <a:rPr>
                <a:solidFill>
                  <a:srgbClr val="4070A0"/>
                </a:solidFill>
                <a:latin typeface="Courier"/>
              </a:rPr>
              <a:t>"dropped-out"</a:t>
            </a:r>
            <a:r>
              <a:rPr>
                <a:latin typeface="Courier"/>
              </a:rPr>
              <a:t>).mean()),</a:t>
            </a:r>
            <a:br/>
            <a:r>
              <a:rPr>
                <a:latin typeface="Courier"/>
              </a:rPr>
              <a:t>    repetition</a:t>
            </a:r>
            <a:r>
              <a:rPr>
                <a:solidFill>
                  <a:srgbClr val="666666"/>
                </a:solidFill>
                <a:latin typeface="Courier"/>
              </a:rPr>
              <a:t>=</a:t>
            </a:r>
            <a:r>
              <a:rPr>
                <a:latin typeface="Courier"/>
              </a:rPr>
              <a:t>(</a:t>
            </a:r>
            <a:r>
              <a:rPr>
                <a:solidFill>
                  <a:srgbClr val="4070A0"/>
                </a:solidFill>
                <a:latin typeface="Courier"/>
              </a:rPr>
              <a:t>"end_of_year_status"</a:t>
            </a:r>
            <a:r>
              <a:rPr>
                <a:latin typeface="Courier"/>
              </a:rPr>
              <a:t>, </a:t>
            </a:r>
            <a:r>
              <a:rPr b="1">
                <a:solidFill>
                  <a:srgbClr val="007020"/>
                </a:solidFill>
                <a:latin typeface="Courier"/>
              </a:rPr>
              <a:t>lambda</a:t>
            </a:r>
            <a:r>
              <a:rPr>
                <a:latin typeface="Courier"/>
              </a:rPr>
              <a:t> s: s.eq(</a:t>
            </a:r>
            <a:r>
              <a:rPr>
                <a:solidFill>
                  <a:srgbClr val="4070A0"/>
                </a:solidFill>
                <a:latin typeface="Courier"/>
              </a:rPr>
              <a:t>"repeated"</a:t>
            </a:r>
            <a:r>
              <a:rPr>
                <a:latin typeface="Courier"/>
              </a:rPr>
              <a:t>).mean()),</a:t>
            </a:r>
            <a:br/>
            <a:r>
              <a:rPr>
                <a:latin typeface="Courier"/>
              </a:rPr>
              <a:t>)</a:t>
            </a:r>
            <a:br/>
            <a:r>
              <a:rPr>
                <a:solidFill>
                  <a:srgbClr val="008000"/>
                </a:solidFill>
                <a:latin typeface="Courier"/>
              </a:rPr>
              <a:t>print</a:t>
            </a:r>
            <a:r>
              <a:rPr>
                <a:latin typeface="Courier"/>
              </a:rPr>
              <a:t>((by_grade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40A070"/>
                </a:solidFill>
                <a:latin typeface="Courier"/>
              </a:rPr>
              <a:t>100</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L’abandon par année, et le pic de sixième — En R</a:t>
            </a:r>
          </a:p>
        </p:txBody>
      </p:sp>
      <p:sp>
        <p:nvSpPr>
          <p:cNvPr id="3" name="Content Placeholder 2"/>
          <p:cNvSpPr>
            <a:spLocks noGrp="1"/>
          </p:cNvSpPr>
          <p:nvPr>
            <p:ph idx="1"/>
          </p:nvPr>
        </p:nvSpPr>
        <p:spPr/>
        <p:txBody>
          <a:bodyPr/>
          <a:lstStyle/>
          <a:p>
            <a:pPr lvl="0" indent="0">
              <a:buNone/>
            </a:pPr>
            <a:r>
              <a:rPr>
                <a:latin typeface="Courier"/>
              </a:rPr>
              <a:t>cohort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(grade, </a:t>
            </a:r>
            <a:r>
              <a:rPr>
                <a:solidFill>
                  <a:srgbClr val="40A070"/>
                </a:solidFill>
                <a:latin typeface="Courier"/>
              </a:rPr>
              <a:t>1</a:t>
            </a:r>
            <a:r>
              <a:rPr>
                <a:latin typeface="Courier"/>
              </a:rPr>
              <a:t>, </a:t>
            </a:r>
            <a:r>
              <a:rPr>
                <a:solidFill>
                  <a:srgbClr val="40A070"/>
                </a:solidFill>
                <a:latin typeface="Courier"/>
              </a:rPr>
              <a:t>6</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dropout =</a:t>
            </a:r>
            <a:r>
              <a:rPr>
                <a:latin typeface="Courier"/>
              </a:rPr>
              <a:t> </a:t>
            </a:r>
            <a:r>
              <a:rPr>
                <a:solidFill>
                  <a:srgbClr val="06287E"/>
                </a:solidFill>
                <a:latin typeface="Courier"/>
              </a:rPr>
              <a:t>mean</a:t>
            </a:r>
            <a:r>
              <a:rPr>
                <a:latin typeface="Courier"/>
              </a:rPr>
              <a:t>(end_of_year_status </a:t>
            </a:r>
            <a:r>
              <a:rPr>
                <a:solidFill>
                  <a:srgbClr val="4070A0"/>
                </a:solidFill>
                <a:latin typeface="Courier"/>
              </a:rPr>
              <a:t>==</a:t>
            </a:r>
            <a:r>
              <a:rPr>
                <a:latin typeface="Courier"/>
              </a:rPr>
              <a:t> </a:t>
            </a:r>
            <a:r>
              <a:rPr>
                <a:solidFill>
                  <a:srgbClr val="4070A0"/>
                </a:solidFill>
                <a:latin typeface="Courier"/>
              </a:rPr>
              <a:t>"dropped-out"</a:t>
            </a:r>
            <a:r>
              <a:rPr>
                <a:latin typeface="Courier"/>
              </a:rPr>
              <a:t>),</a:t>
            </a:r>
            <a:br/>
            <a:r>
              <a:rPr>
                <a:latin typeface="Courier"/>
              </a:rPr>
              <a:t>            </a:t>
            </a:r>
            <a:r>
              <a:rPr>
                <a:solidFill>
                  <a:srgbClr val="7D9029"/>
                </a:solidFill>
                <a:latin typeface="Courier"/>
              </a:rPr>
              <a:t>repetition =</a:t>
            </a:r>
            <a:r>
              <a:rPr>
                <a:latin typeface="Courier"/>
              </a:rPr>
              <a:t> </a:t>
            </a:r>
            <a:r>
              <a:rPr>
                <a:solidFill>
                  <a:srgbClr val="06287E"/>
                </a:solidFill>
                <a:latin typeface="Courier"/>
              </a:rPr>
              <a:t>mean</a:t>
            </a:r>
            <a:r>
              <a:rPr>
                <a:latin typeface="Courier"/>
              </a:rPr>
              <a:t>(end_of_year_status </a:t>
            </a:r>
            <a:r>
              <a:rPr>
                <a:solidFill>
                  <a:srgbClr val="4070A0"/>
                </a:solidFill>
                <a:latin typeface="Courier"/>
              </a:rPr>
              <a:t>==</a:t>
            </a:r>
            <a:r>
              <a:rPr>
                <a:latin typeface="Courier"/>
              </a:rPr>
              <a:t> </a:t>
            </a:r>
            <a:r>
              <a:rPr>
                <a:solidFill>
                  <a:srgbClr val="4070A0"/>
                </a:solidFill>
                <a:latin typeface="Courier"/>
              </a:rPr>
              <a:t>"repeated"</a:t>
            </a:r>
            <a:r>
              <a:rPr>
                <a:latin typeface="Courier"/>
              </a:rPr>
              <a:t>), </a:t>
            </a:r>
            <a:r>
              <a:rPr>
                <a:solidFill>
                  <a:srgbClr val="7D9029"/>
                </a:solidFill>
                <a:latin typeface="Courier"/>
              </a:rPr>
              <a:t>.by =</a:t>
            </a:r>
            <a:r>
              <a:rPr>
                <a:latin typeface="Courier"/>
              </a:rPr>
              <a:t> grade)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L’abandon par année, et le pic de sixième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Année</a:t>
                      </a:r>
                    </a:p>
                  </a:txBody>
                  <a:tcPr/>
                </a:tc>
                <a:tc>
                  <a:txBody>
                    <a:bodyPr/>
                    <a:lstStyle/>
                    <a:p>
                      <a:pPr lvl="0" indent="0" marL="0">
                        <a:buNone/>
                      </a:pPr>
                      <a:r>
                        <a:rPr/>
                        <a:t>n</a:t>
                      </a:r>
                    </a:p>
                  </a:txBody>
                  <a:tcPr/>
                </a:tc>
                <a:tc>
                  <a:txBody>
                    <a:bodyPr/>
                    <a:lstStyle/>
                    <a:p>
                      <a:pPr lvl="0" indent="0" marL="0">
                        <a:buNone/>
                      </a:pPr>
                      <a:r>
                        <a:rPr/>
                        <a:t>Abandon</a:t>
                      </a:r>
                    </a:p>
                  </a:txBody>
                  <a:tcPr/>
                </a:tc>
                <a:tc>
                  <a:txBody>
                    <a:bodyPr/>
                    <a:lstStyle/>
                    <a:p>
                      <a:pPr lvl="0" indent="0" marL="0">
                        <a:buNone/>
                      </a:pPr>
                      <a:r>
                        <a:rPr/>
                        <a:t>Redoublement</a:t>
                      </a:r>
                    </a:p>
                  </a:txBody>
                  <a:tcPr/>
                </a:tc>
              </a:tr>
              <a:tr h="0">
                <a:tc>
                  <a:txBody>
                    <a:bodyPr/>
                    <a:lstStyle/>
                    <a:p>
                      <a:pPr lvl="0" indent="0" marL="0">
                        <a:buNone/>
                      </a:pPr>
                      <a:r>
                        <a:rPr/>
                        <a:t>1</a:t>
                      </a:r>
                    </a:p>
                  </a:txBody>
                </a:tc>
                <a:tc>
                  <a:txBody>
                    <a:bodyPr/>
                    <a:lstStyle/>
                    <a:p>
                      <a:pPr lvl="0" indent="0" marL="0">
                        <a:buNone/>
                      </a:pPr>
                      <a:r>
                        <a:rPr/>
                        <a:t>149</a:t>
                      </a:r>
                    </a:p>
                  </a:txBody>
                </a:tc>
                <a:tc>
                  <a:txBody>
                    <a:bodyPr/>
                    <a:lstStyle/>
                    <a:p>
                      <a:pPr lvl="0" indent="0" marL="0">
                        <a:buNone/>
                      </a:pPr>
                      <a:r>
                        <a:rPr/>
                        <a:t>8,1 %</a:t>
                      </a:r>
                    </a:p>
                  </a:txBody>
                </a:tc>
                <a:tc>
                  <a:txBody>
                    <a:bodyPr/>
                    <a:lstStyle/>
                    <a:p>
                      <a:pPr lvl="0" indent="0" marL="0">
                        <a:buNone/>
                      </a:pPr>
                      <a:r>
                        <a:rPr/>
                        <a:t>2,0 %</a:t>
                      </a:r>
                    </a:p>
                  </a:txBody>
                </a:tc>
              </a:tr>
              <a:tr h="0">
                <a:tc>
                  <a:txBody>
                    <a:bodyPr/>
                    <a:lstStyle/>
                    <a:p>
                      <a:pPr lvl="0" indent="0" marL="0">
                        <a:buNone/>
                      </a:pPr>
                      <a:r>
                        <a:rPr/>
                        <a:t>2</a:t>
                      </a:r>
                    </a:p>
                  </a:txBody>
                </a:tc>
                <a:tc>
                  <a:txBody>
                    <a:bodyPr/>
                    <a:lstStyle/>
                    <a:p>
                      <a:pPr lvl="0" indent="0" marL="0">
                        <a:buNone/>
                      </a:pPr>
                      <a:r>
                        <a:rPr/>
                        <a:t>271</a:t>
                      </a:r>
                    </a:p>
                  </a:txBody>
                </a:tc>
                <a:tc>
                  <a:txBody>
                    <a:bodyPr/>
                    <a:lstStyle/>
                    <a:p>
                      <a:pPr lvl="0" indent="0" marL="0">
                        <a:buNone/>
                      </a:pPr>
                      <a:r>
                        <a:rPr/>
                        <a:t>8,5 %</a:t>
                      </a:r>
                    </a:p>
                  </a:txBody>
                </a:tc>
                <a:tc>
                  <a:txBody>
                    <a:bodyPr/>
                    <a:lstStyle/>
                    <a:p>
                      <a:pPr lvl="0" indent="0" marL="0">
                        <a:buNone/>
                      </a:pPr>
                      <a:r>
                        <a:rPr/>
                        <a:t>7,0 %</a:t>
                      </a:r>
                    </a:p>
                  </a:txBody>
                </a:tc>
              </a:tr>
              <a:tr h="0">
                <a:tc>
                  <a:txBody>
                    <a:bodyPr/>
                    <a:lstStyle/>
                    <a:p>
                      <a:pPr lvl="0" indent="0" marL="0">
                        <a:buNone/>
                      </a:pPr>
                      <a:r>
                        <a:rPr/>
                        <a:t>3</a:t>
                      </a:r>
                    </a:p>
                  </a:txBody>
                </a:tc>
                <a:tc>
                  <a:txBody>
                    <a:bodyPr/>
                    <a:lstStyle/>
                    <a:p>
                      <a:pPr lvl="0" indent="0" marL="0">
                        <a:buNone/>
                      </a:pPr>
                      <a:r>
                        <a:rPr/>
                        <a:t>332</a:t>
                      </a:r>
                    </a:p>
                  </a:txBody>
                </a:tc>
                <a:tc>
                  <a:txBody>
                    <a:bodyPr/>
                    <a:lstStyle/>
                    <a:p>
                      <a:pPr lvl="0" indent="0" marL="0">
                        <a:buNone/>
                      </a:pPr>
                      <a:r>
                        <a:rPr/>
                        <a:t>13,0 %</a:t>
                      </a:r>
                    </a:p>
                  </a:txBody>
                </a:tc>
                <a:tc>
                  <a:txBody>
                    <a:bodyPr/>
                    <a:lstStyle/>
                    <a:p>
                      <a:pPr lvl="0" indent="0" marL="0">
                        <a:buNone/>
                      </a:pPr>
                      <a:r>
                        <a:rPr/>
                        <a:t>6,6 %</a:t>
                      </a:r>
                    </a:p>
                  </a:txBody>
                </a:tc>
              </a:tr>
              <a:tr h="0">
                <a:tc>
                  <a:txBody>
                    <a:bodyPr/>
                    <a:lstStyle/>
                    <a:p>
                      <a:pPr lvl="0" indent="0" marL="0">
                        <a:buNone/>
                      </a:pPr>
                      <a:r>
                        <a:rPr/>
                        <a:t>4</a:t>
                      </a:r>
                    </a:p>
                  </a:txBody>
                </a:tc>
                <a:tc>
                  <a:txBody>
                    <a:bodyPr/>
                    <a:lstStyle/>
                    <a:p>
                      <a:pPr lvl="0" indent="0" marL="0">
                        <a:buNone/>
                      </a:pPr>
                      <a:r>
                        <a:rPr/>
                        <a:t>231</a:t>
                      </a:r>
                    </a:p>
                  </a:txBody>
                </a:tc>
                <a:tc>
                  <a:txBody>
                    <a:bodyPr/>
                    <a:lstStyle/>
                    <a:p>
                      <a:pPr lvl="0" indent="0" marL="0">
                        <a:buNone/>
                      </a:pPr>
                      <a:r>
                        <a:rPr/>
                        <a:t>8,7 %</a:t>
                      </a:r>
                    </a:p>
                  </a:txBody>
                </a:tc>
                <a:tc>
                  <a:txBody>
                    <a:bodyPr/>
                    <a:lstStyle/>
                    <a:p>
                      <a:pPr lvl="0" indent="0" marL="0">
                        <a:buNone/>
                      </a:pPr>
                      <a:r>
                        <a:rPr/>
                        <a:t>10,4 %</a:t>
                      </a:r>
                    </a:p>
                  </a:txBody>
                </a:tc>
              </a:tr>
              <a:tr h="0">
                <a:tc>
                  <a:txBody>
                    <a:bodyPr/>
                    <a:lstStyle/>
                    <a:p>
                      <a:pPr lvl="0" indent="0" marL="0">
                        <a:buNone/>
                      </a:pPr>
                      <a:r>
                        <a:rPr/>
                        <a:t>5</a:t>
                      </a:r>
                    </a:p>
                  </a:txBody>
                </a:tc>
                <a:tc>
                  <a:txBody>
                    <a:bodyPr/>
                    <a:lstStyle/>
                    <a:p>
                      <a:pPr lvl="0" indent="0" marL="0">
                        <a:buNone/>
                      </a:pPr>
                      <a:r>
                        <a:rPr/>
                        <a:t>165</a:t>
                      </a:r>
                    </a:p>
                  </a:txBody>
                </a:tc>
                <a:tc>
                  <a:txBody>
                    <a:bodyPr/>
                    <a:lstStyle/>
                    <a:p>
                      <a:pPr lvl="0" indent="0" marL="0">
                        <a:buNone/>
                      </a:pPr>
                      <a:r>
                        <a:rPr/>
                        <a:t>8,5 %</a:t>
                      </a:r>
                    </a:p>
                  </a:txBody>
                </a:tc>
                <a:tc>
                  <a:txBody>
                    <a:bodyPr/>
                    <a:lstStyle/>
                    <a:p>
                      <a:pPr lvl="0" indent="0" marL="0">
                        <a:buNone/>
                      </a:pPr>
                      <a:r>
                        <a:rPr/>
                        <a:t>19,4 %</a:t>
                      </a:r>
                    </a:p>
                  </a:txBody>
                </a:tc>
              </a:tr>
              <a:tr h="0">
                <a:tc>
                  <a:txBody>
                    <a:bodyPr/>
                    <a:lstStyle/>
                    <a:p>
                      <a:pPr lvl="0" indent="0" marL="0">
                        <a:buNone/>
                      </a:pPr>
                      <a:r>
                        <a:rPr b="1"/>
                        <a:t>6</a:t>
                      </a:r>
                    </a:p>
                  </a:txBody>
                </a:tc>
                <a:tc>
                  <a:txBody>
                    <a:bodyPr/>
                    <a:lstStyle/>
                    <a:p>
                      <a:pPr lvl="0" indent="0" marL="0">
                        <a:buNone/>
                      </a:pPr>
                      <a:r>
                        <a:rPr/>
                        <a:t>110</a:t>
                      </a:r>
                    </a:p>
                  </a:txBody>
                </a:tc>
                <a:tc>
                  <a:txBody>
                    <a:bodyPr/>
                    <a:lstStyle/>
                    <a:p>
                      <a:pPr lvl="0" indent="0" marL="0">
                        <a:buNone/>
                      </a:pPr>
                      <a:r>
                        <a:rPr b="1"/>
                        <a:t>18,2 %</a:t>
                      </a:r>
                    </a:p>
                  </a:txBody>
                </a:tc>
                <a:tc>
                  <a:txBody>
                    <a:bodyPr/>
                    <a:lstStyle/>
                    <a:p>
                      <a:pPr lvl="0" indent="0" marL="0">
                        <a:buNone/>
                      </a:pPr>
                      <a:r>
                        <a:rPr/>
                        <a:t>12,7 %</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L’abandon par année, et le pic de sixième</a:t>
            </a:r>
          </a:p>
        </p:txBody>
      </p:sp>
      <p:sp>
        <p:nvSpPr>
          <p:cNvPr id="3" name="Content Placeholder 2"/>
          <p:cNvSpPr>
            <a:spLocks noGrp="1"/>
          </p:cNvSpPr>
          <p:nvPr>
            <p:ph idx="1"/>
          </p:nvPr>
        </p:nvSpPr>
        <p:spPr/>
        <p:txBody>
          <a:bodyPr/>
          <a:lstStyle/>
          <a:p>
            <a:pPr lvl="0"/>
            <a:r>
              <a:rPr/>
              <a:t>Le redoublement monte avec l’année et l’abandon non — La cinquième retient 19,4 % de ses élèves alors que son abandon…</a:t>
            </a:r>
          </a:p>
          <a:p>
            <a:pPr lvl="0"/>
            <a:r>
              <a:rPr/>
              <a:t>L’abandon en sixième vaut 18,2 % sur 110 élèves — C’est le taux le plus élevé du tableau et le plus petit dénominateur,…</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sorties, puis les taux — Exemple (suite)</a:t>
            </a:r>
          </a:p>
        </p:txBody>
      </p:sp>
      <p:sp>
        <p:nvSpPr>
          <p:cNvPr id="3" name="Content Placeholder 2"/>
          <p:cNvSpPr>
            <a:spLocks noGrp="1"/>
          </p:cNvSpPr>
          <p:nvPr>
            <p:ph idx="1"/>
          </p:nvPr>
        </p:nvSpPr>
        <p:spPr/>
        <p:txBody>
          <a:bodyPr/>
          <a:lstStyle/>
          <a:p>
            <a:pPr lvl="0" indent="0">
              <a:buNone/>
            </a:pPr>
            <a:r>
              <a:rPr>
                <a:latin typeface="Courier"/>
              </a:rPr>
              <a:t>End of school year 2023, 1,292 students
  Promoted                     70.4%   910
  Dropped out                  10.2%   132
  Repeated                      9.8%   127
  Completed the final grade     5.7%    74
  Transferred out               2.9%    37   excluded from the rates below
  Still enrolled at cut-off     0.9%    12
  Rates on 1,255 students, transfers excluded:
    Promotion (incl. completion)  78.4%
    Repetition                    10.1%
    Dropout                       10.5%
  Centre reports repetition at 7.4% against 12.0-12.3% elsewhere while
  holding the highest over-age share of the four districts. Treat as a</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sorties, puis les taux — Exemple (suite)</a:t>
            </a:r>
          </a:p>
        </p:txBody>
      </p:sp>
      <p:sp>
        <p:nvSpPr>
          <p:cNvPr id="3" name="Content Placeholder 2"/>
          <p:cNvSpPr>
            <a:spLocks noGrp="1"/>
          </p:cNvSpPr>
          <p:nvPr>
            <p:ph idx="1"/>
          </p:nvPr>
        </p:nvSpPr>
        <p:spPr/>
        <p:txBody>
          <a:bodyPr/>
          <a:lstStyle/>
          <a:p>
            <a:pPr lvl="0" indent="0">
              <a:buNone/>
            </a:pPr>
            <a:r>
              <a:rPr>
                <a:latin typeface="Courier"/>
              </a:rPr>
              <a:t>  recording difference pending verification, not as performance.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Ce sont les sorties d’une année.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https://data-analysis.cassion.dev/fr/cours/education-programme-analysis/edu-05-promotion-repetition-dropout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Trois issues qui doivent sommer à un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70,4 % de passages, 9,8 % de redoublements, 10,2 % d’abandons, 5,7 % d’achèvements et 2,9 % de transferts. Chacune exige le même dénominateur, et les transferts sont la raison pour laquelle ce n’est pas l’effectif inscrit.</vt:lpwstr>
  </property>
</Properties>
</file>