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slide" Target="slides/slide31.xml" /><Relationship Id="rId33" Type="http://schemas.openxmlformats.org/officeDocument/2006/relationships/slide" Target="slides/slide32.xml" /><Relationship Id="rId34" Type="http://schemas.openxmlformats.org/officeDocument/2006/relationships/notesMaster" Target="notesMasters/notesMaster1.xml" /><Relationship Id="rId36" Type="http://schemas.openxmlformats.org/officeDocument/2006/relationships/viewProps" Target="viewProps.xml" /><Relationship Id="rId3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38" Type="http://schemas.openxmlformats.org/officeDocument/2006/relationships/tableStyles" Target="tableStyles.xml" /><Relationship Id="rId37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27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?><Relationships xmlns="http://schemas.openxmlformats.org/package/2006/relationships"><Relationship Id="rId2" Type="http://schemas.openxmlformats.org/officeDocument/2006/relationships/slide" Target="../slides/slide30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?><Relationships xmlns="http://schemas.openxmlformats.org/package/2006/relationships"><Relationship Id="rId2" Type="http://schemas.openxmlformats.org/officeDocument/2006/relationships/slide" Target="../slides/slide3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Chain one year’s promotion rates and 19.3% of children reach the final grade. Count repeaters as retained and it is 40.3%. Both come from the same file, and neither is a completion rate.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You have promotion rates by grade for one year. Chain them and you have survival to the final grade — the SDG-style completion measure — without waiting six years.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19.3% of children entering grade 1 reach the end of primary school. It is a striking number, it is what the method produces, and it should not leave your screen.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is a reconstructed cohort: it assumes that this year’s grade-5 promotion rate is what today’s grade-1 children will face in four years. Four things break that, and here they break it in the same direction. Repeaters are counted as failures. A child who repeats grade 2 is not out of school — they are in grade 2 again. The chain treats non-promotion as exit, so 10.1% repetition compounds six times into a huge apparent loss.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Transfers are counted as failures too. 2.9% left for another school and the chain reads them as leaving education. A single year is assumed to be six. The grade-6 promotion rate observed in 2023 belongs to children who entered in 2018, under different conditions. The grade sizes are not a cohort. Grade 1 has 149 students and grade 6 has 110, and some of that is genuine attrition while some is a changing population — a larger birth cohort arriving at grade 1 makes the pyramid look like dropout.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Retention, not promotion, if you must use a single year. Count children who are still in school — promoted or repeating — as retained.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19.3% against 40.3%. More than twenty points of the apparent loss was repetition being read as exit, and the retention figure is the one closer to something meaningful — though still not a completion rate. Follow real students where you can. This register has two years and the same identifiers, so a one-year transition is directly observable rather than assumed.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1,103 students appear in both years: 88.5% advanced a grade and 11.5% are in the same grade twice. That is a measured transition, not an assumed one, and it is the number to put in a report.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one-year transition observed on real students beats a six-year chain assembled from one year’s rates, even though it answers a smaller question. The smaller question is one you can defend.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19</a:t>
            </a:fld>
            <a:endParaRPr lang="en-US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disaggregation that does work, unlike the over-age cuts in lesson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20</a:t>
            </a:fld>
            <a:endParaRPr lang="en-US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Over-age is the strongest predictor and the largest group. Disability and displacement roughly double the rate on smaller denominators. Sex shows nothing — 10.4% against 10.0% on 634 and 658 students. That is a result worth stating, because a gender gap in dropout is the finding an education programme most expects to see and this register does not contain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24</a:t>
            </a:fld>
            <a:endParaRPr lang="en-US"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Displacement status is blank for 42 students across the register, 23 of them in the 2023 cohort. The blanks are drawn entirely from displaced and returnee households — it is the field an enumerator skips when a family has just arrived. Be precise about what that does and does not bias. The blanks are removed roughly at random </a:t>
            </a:r>
            <a:r>
              <a:rPr i="1"/>
              <a:t>within</a:t>
            </a:r>
            <a:r>
              <a:rPr/>
              <a:t> those two categories, so: So “displaced children drop out at 14.7%” is defensible and “displaced children are 18% of enrolment” is not. A missing-value pattern can bias a count without biasing a rate, and which one your sentence relies on decides whether the pattern matters. The observed dropout among the blanks themselves is 8.7% on 23 students, which is too few to read anything into and should not be reported as a category.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27</a:t>
            </a:fld>
            <a:endParaRPr lang="en-US"/>
          </a:p>
        </p:txBody>
      </p:sp>
    </p:spTree>
  </p:cSld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“Not reported, and why” is the most useful line in that block. Somebody will ask for a completion rate, and the answer is a real one: not from this, from a household survey, and here is what this can tell you instead.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30</a:t>
            </a:fld>
            <a:endParaRPr lang="en-US"/>
          </a:p>
        </p:txBody>
      </p:sp>
    </p:spTree>
  </p:cSld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Enrolment, attendance and retention describe whether children are in school. None of them says whether they are learning, and the last unit is the instrument that does — where two rounds turn out not to be comparable.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/Relationships>
</file>

<file path=ppt/slides/_rels/slide2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/Relationships>
</file>

<file path=ppt/slides/_rels/slide3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4.xml" /></Relationships>
</file>

<file path=ppt/slides/_rels/slide3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data-analysis.cassion.dev/courses/education-programme-analysis/edu-06-who-drops-out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A survival rate you should not publish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Chain one year’s promotion rates and 19.3% of children reach the final grade. Count repeaters as retained and it is 40.3%. Both come from the same file, and neither is a completion rate.</a:t>
            </a:r>
            <a:br/>
            <a:br/>
            <a:r>
              <a:rPr/>
              <a:t>Pierre Robentz Cassion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Lesson 6 of 8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lesson covers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calculation everyone reaches for</a:t>
            </a:r>
          </a:p>
          <a:p>
            <a:pPr lvl="0"/>
            <a:r>
              <a:rPr/>
              <a:t>Why it is wrong</a:t>
            </a:r>
          </a:p>
          <a:p>
            <a:pPr lvl="0"/>
            <a:r>
              <a:rPr/>
              <a:t>What to compute instead</a:t>
            </a:r>
          </a:p>
          <a:p>
            <a:pPr lvl="0"/>
            <a:r>
              <a:rPr/>
              <a:t>Who leaves</a:t>
            </a:r>
          </a:p>
          <a:p>
            <a:pPr lvl="0"/>
            <a:r>
              <a:rPr/>
              <a:t>The missing data is not missing at random</a:t>
            </a:r>
          </a:p>
          <a:p>
            <a:pPr lvl="0"/>
            <a:r>
              <a:rPr/>
              <a:t>Report it as a risk profile</a:t>
            </a:r>
          </a:p>
          <a:p>
            <a:pPr lvl="0"/>
            <a:r>
              <a:rPr/>
              <a:t>What comes next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calculation everyone reaches for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pandas </a:t>
            </a:r>
            <a:r>
              <a:rPr b="1">
                <a:solidFill>
                  <a:srgbClr val="008000"/>
                </a:solidFill>
                <a:latin typeface="Courier"/>
              </a:rPr>
              <a:t>as</a:t>
            </a:r>
            <a:r>
              <a:rPr>
                <a:latin typeface="Courier"/>
              </a:rPr>
              <a:t> pd</a:t>
            </a:r>
            <a:br/>
            <a:br/>
            <a:r>
              <a:rPr>
                <a:latin typeface="Courier"/>
              </a:rPr>
              <a:t>enrolment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</a:t>
            </a:r>
            <a:r>
              <a:rPr>
                <a:solidFill>
                  <a:srgbClr val="4070A0"/>
                </a:solidFill>
                <a:latin typeface="Courier"/>
              </a:rPr>
              <a:t>"school-enrolment-2024.v1.csv"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clean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enrolment[enrolment[</a:t>
            </a:r>
            <a:r>
              <a:rPr>
                <a:solidFill>
                  <a:srgbClr val="4070A0"/>
                </a:solidFill>
                <a:latin typeface="Courier"/>
              </a:rPr>
              <a:t>"age_years"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&lt;=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</a:t>
            </a:r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cohort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clean[clean[</a:t>
            </a:r>
            <a:r>
              <a:rPr>
                <a:solidFill>
                  <a:srgbClr val="4070A0"/>
                </a:solidFill>
                <a:latin typeface="Courier"/>
              </a:rPr>
              <a:t>"school_year"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2023</a:t>
            </a:r>
            <a:r>
              <a:rPr>
                <a:latin typeface="Courier"/>
              </a:rPr>
              <a:t>]</a:t>
            </a:r>
            <a:br/>
            <a:br/>
            <a:r>
              <a:rPr>
                <a:latin typeface="Courier"/>
              </a:rPr>
              <a:t>survival, cumulative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{}, </a:t>
            </a:r>
            <a:r>
              <a:rPr>
                <a:solidFill>
                  <a:srgbClr val="40A070"/>
                </a:solidFill>
                <a:latin typeface="Courier"/>
              </a:rPr>
              <a:t>1.0</a:t>
            </a:r>
            <a:br/>
            <a:r>
              <a:rPr b="1">
                <a:solidFill>
                  <a:srgbClr val="007020"/>
                </a:solidFill>
                <a:latin typeface="Courier"/>
              </a:rPr>
              <a:t>for</a:t>
            </a:r>
            <a:r>
              <a:rPr>
                <a:latin typeface="Courier"/>
              </a:rPr>
              <a:t> grade </a:t>
            </a:r>
            <a:r>
              <a:rPr b="1">
                <a:solidFill>
                  <a:srgbClr val="007020"/>
                </a:solidFill>
                <a:latin typeface="Courier"/>
              </a:rPr>
              <a:t>in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8000"/>
                </a:solidFill>
                <a:latin typeface="Courier"/>
              </a:rPr>
              <a:t>range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7</a:t>
            </a:r>
            <a:r>
              <a:rPr>
                <a:latin typeface="Courier"/>
              </a:rPr>
              <a:t>):</a:t>
            </a:r>
            <a:br/>
            <a:r>
              <a:rPr>
                <a:latin typeface="Courier"/>
              </a:rPr>
              <a:t>    grade_rows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cohort[cohort[</a:t>
            </a:r>
            <a:r>
              <a:rPr>
                <a:solidFill>
                  <a:srgbClr val="4070A0"/>
                </a:solidFill>
                <a:latin typeface="Courier"/>
              </a:rPr>
              <a:t>"grade"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grade]</a:t>
            </a:r>
            <a:br/>
            <a:r>
              <a:rPr>
                <a:latin typeface="Courier"/>
              </a:rPr>
              <a:t>    promoted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grade_rows[</a:t>
            </a:r>
            <a:r>
              <a:rPr>
                <a:solidFill>
                  <a:srgbClr val="4070A0"/>
                </a:solidFill>
                <a:latin typeface="Courier"/>
              </a:rPr>
              <a:t>"end_of_year_status"</a:t>
            </a:r>
            <a:r>
              <a:rPr>
                <a:latin typeface="Courier"/>
              </a:rPr>
              <a:t>].isin(</a:t>
            </a:r>
            <a:br/>
            <a:r>
              <a:rPr>
                <a:latin typeface="Courier"/>
              </a:rPr>
              <a:t>        [</a:t>
            </a:r>
            <a:r>
              <a:rPr>
                <a:solidFill>
                  <a:srgbClr val="4070A0"/>
                </a:solidFill>
                <a:latin typeface="Courier"/>
              </a:rPr>
              <a:t>"promoted"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"completed-final-grade"</a:t>
            </a:r>
            <a:r>
              <a:rPr>
                <a:latin typeface="Courier"/>
              </a:rPr>
              <a:t>]).mean()</a:t>
            </a:r>
            <a:br/>
            <a:r>
              <a:rPr>
                <a:latin typeface="Courier"/>
              </a:rPr>
              <a:t>    survival[grade]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cumulative</a:t>
            </a:r>
            <a:br/>
            <a:r>
              <a:rPr>
                <a:latin typeface="Courier"/>
              </a:rPr>
              <a:t>    cumulative </a:t>
            </a:r>
            <a:r>
              <a:rPr>
                <a:solidFill>
                  <a:srgbClr val="666666"/>
                </a:solidFill>
                <a:latin typeface="Courier"/>
              </a:rPr>
              <a:t>*=</a:t>
            </a:r>
            <a:r>
              <a:rPr>
                <a:latin typeface="Courier"/>
              </a:rPr>
              <a:t> promoted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f"grade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grade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: promotion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promoted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, "</a:t>
            </a:r>
            <a:br/>
            <a:r>
              <a:rPr>
                <a:latin typeface="Courier"/>
              </a:rPr>
              <a:t>          </a:t>
            </a:r>
            <a:r>
              <a:rPr>
                <a:solidFill>
                  <a:srgbClr val="BB6688"/>
                </a:solidFill>
                <a:latin typeface="Courier"/>
              </a:rPr>
              <a:t>f"survival to here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survival[grade]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calculation everyone reaches for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</a:t>
            </a:r>
            <a:r>
              <a:rPr>
                <a:solidFill>
                  <a:srgbClr val="4070A0"/>
                </a:solidFill>
                <a:latin typeface="Courier"/>
              </a:rPr>
              <a:t>\n</a:t>
            </a:r>
            <a:r>
              <a:rPr>
                <a:solidFill>
                  <a:srgbClr val="BB6688"/>
                </a:solidFill>
                <a:latin typeface="Courier"/>
              </a:rPr>
              <a:t>survival to grade 6 entry: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cumulative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calculation everyone reaches for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library</a:t>
            </a:r>
            <a:r>
              <a:rPr>
                <a:latin typeface="Courier"/>
              </a:rPr>
              <a:t>(dplyr)</a:t>
            </a:r>
            <a:br/>
            <a:br/>
            <a:r>
              <a:rPr>
                <a:latin typeface="Courier"/>
              </a:rPr>
              <a:t>cohort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between</a:t>
            </a:r>
            <a:r>
              <a:rPr>
                <a:latin typeface="Courier"/>
              </a:rPr>
              <a:t>(grade, 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6</a:t>
            </a:r>
            <a:r>
              <a:rPr>
                <a:latin typeface="Courier"/>
              </a:rPr>
              <a:t>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promotion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(end_of_year_status </a:t>
            </a:r>
            <a:r>
              <a:rPr>
                <a:solidFill>
                  <a:srgbClr val="4070A0"/>
                </a:solidFill>
                <a:latin typeface="Courier"/>
              </a:rPr>
              <a:t>%in%</a:t>
            </a:r>
            <a:br/>
            <a:r>
              <a:rPr>
                <a:latin typeface="Courier"/>
              </a:rPr>
              <a:t>             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"promoted"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"completed-final-grade"</a:t>
            </a:r>
            <a:r>
              <a:rPr>
                <a:latin typeface="Courier"/>
              </a:rPr>
              <a:t>)),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grade)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arrange</a:t>
            </a:r>
            <a:r>
              <a:rPr>
                <a:latin typeface="Courier"/>
              </a:rPr>
              <a:t>(grade)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survival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cumprod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lag</a:t>
            </a:r>
            <a:r>
              <a:rPr>
                <a:latin typeface="Courier"/>
              </a:rPr>
              <a:t>(promotion, </a:t>
            </a:r>
            <a:r>
              <a:rPr>
                <a:solidFill>
                  <a:srgbClr val="7D9029"/>
                </a:solidFill>
                <a:latin typeface="Courier"/>
              </a:rPr>
              <a:t>default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)))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calculation everyone reaches for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Promotion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Cumulative survival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89.3%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100.0%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83.0%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89.3%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71.7%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74.1%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76.2%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53.1%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70.9%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40.5%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67.3%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28.7%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—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—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19.3%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calculation everyone reaches for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19.3% of children entering grade 1 reach the end of primary school — It is a striking number, it is what the method…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Why it is wrong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Repeaters are counted as failures — A child who repeats grade 2 is not out of school — they are in grade 2 again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Why it is wrong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promotion_or_repeat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cohort[cohort[</a:t>
            </a:r>
            <a:r>
              <a:rPr>
                <a:solidFill>
                  <a:srgbClr val="4070A0"/>
                </a:solidFill>
                <a:latin typeface="Courier"/>
              </a:rPr>
              <a:t>"grade"</a:t>
            </a:r>
            <a:r>
              <a:rPr>
                <a:latin typeface="Courier"/>
              </a:rPr>
              <a:t>].between(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6</a:t>
            </a:r>
            <a:r>
              <a:rPr>
                <a:latin typeface="Courier"/>
              </a:rPr>
              <a:t>)].groupby(</a:t>
            </a:r>
            <a:r>
              <a:rPr>
                <a:solidFill>
                  <a:srgbClr val="4070A0"/>
                </a:solidFill>
                <a:latin typeface="Courier"/>
              </a:rPr>
              <a:t>"grade"</a:t>
            </a:r>
            <a:r>
              <a:rPr>
                <a:latin typeface="Courier"/>
              </a:rPr>
              <a:t>)[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4070A0"/>
                </a:solidFill>
                <a:latin typeface="Courier"/>
              </a:rPr>
              <a:t>"end_of_year_status"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apply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lambda</a:t>
            </a:r>
            <a:r>
              <a:rPr>
                <a:latin typeface="Courier"/>
              </a:rPr>
              <a:t> s: s.isin([</a:t>
            </a:r>
            <a:r>
              <a:rPr>
                <a:solidFill>
                  <a:srgbClr val="4070A0"/>
                </a:solidFill>
                <a:latin typeface="Courier"/>
              </a:rPr>
              <a:t>"promoted"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"completed-final-grade"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"repeated"</a:t>
            </a:r>
            <a:r>
              <a:rPr>
                <a:latin typeface="Courier"/>
              </a:rPr>
              <a:t>]).mean())</a:t>
            </a:r>
            <a:br/>
            <a:br/>
            <a:r>
              <a:rPr>
                <a:latin typeface="Courier"/>
              </a:rPr>
              <a:t>still_enrolled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1.0</a:t>
            </a:r>
            <a:br/>
            <a:r>
              <a:rPr b="1">
                <a:solidFill>
                  <a:srgbClr val="007020"/>
                </a:solidFill>
                <a:latin typeface="Courier"/>
              </a:rPr>
              <a:t>for</a:t>
            </a:r>
            <a:r>
              <a:rPr>
                <a:latin typeface="Courier"/>
              </a:rPr>
              <a:t> grade, rate </a:t>
            </a:r>
            <a:r>
              <a:rPr b="1">
                <a:solidFill>
                  <a:srgbClr val="007020"/>
                </a:solidFill>
                <a:latin typeface="Courier"/>
              </a:rPr>
              <a:t>in</a:t>
            </a:r>
            <a:r>
              <a:rPr>
                <a:latin typeface="Courier"/>
              </a:rPr>
              <a:t> promotion_or_repeat.items():</a:t>
            </a:r>
            <a:br/>
            <a:r>
              <a:rPr>
                <a:latin typeface="Courier"/>
              </a:rPr>
              <a:t>    still_enrolled </a:t>
            </a:r>
            <a:r>
              <a:rPr>
                <a:solidFill>
                  <a:srgbClr val="666666"/>
                </a:solidFill>
                <a:latin typeface="Courier"/>
              </a:rPr>
              <a:t>*=</a:t>
            </a:r>
            <a:r>
              <a:rPr>
                <a:latin typeface="Courier"/>
              </a:rPr>
              <a:t> rate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f"survival counting repeaters as retained: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still_enrolled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Why it is wrong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Retention, not promotion, is what a survival rate needs.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Why it is wrong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Transfers are counted as failures too — 2.9% left for another school and the chain reads them as leaving education</a:t>
            </a:r>
          </a:p>
          <a:p>
            <a:pPr lvl="0"/>
            <a:r>
              <a:rPr/>
              <a:t>A single year is assumed to be six — The grade-6 promotion rate observed in 2023 belongs to children who entered in…</a:t>
            </a:r>
          </a:p>
          <a:p>
            <a:pPr lvl="0"/>
            <a:r>
              <a:rPr/>
              <a:t>The grade sizes are not a cohort — Grade 1 has 149 students and grade 6 has 110, and some of that is genuine attrition…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to compute instead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Retention, not promotion — if you must use a single year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to compute instead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7020"/>
                </a:solidFill>
                <a:latin typeface="Courier"/>
              </a:rPr>
              <a:t>def</a:t>
            </a:r>
            <a:r>
              <a:rPr>
                <a:latin typeface="Courier"/>
              </a:rPr>
              <a:t> chained(statuses):</a:t>
            </a:r>
            <a:br/>
            <a:r>
              <a:rPr>
                <a:latin typeface="Courier"/>
              </a:rPr>
              <a:t>    rate, product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{}, </a:t>
            </a:r>
            <a:r>
              <a:rPr>
                <a:solidFill>
                  <a:srgbClr val="40A070"/>
                </a:solidFill>
                <a:latin typeface="Courier"/>
              </a:rPr>
              <a:t>1.0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for</a:t>
            </a:r>
            <a:r>
              <a:rPr>
                <a:latin typeface="Courier"/>
              </a:rPr>
              <a:t> grade </a:t>
            </a:r>
            <a:r>
              <a:rPr b="1">
                <a:solidFill>
                  <a:srgbClr val="007020"/>
                </a:solidFill>
                <a:latin typeface="Courier"/>
              </a:rPr>
              <a:t>in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8000"/>
                </a:solidFill>
                <a:latin typeface="Courier"/>
              </a:rPr>
              <a:t>range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7</a:t>
            </a:r>
            <a:r>
              <a:rPr>
                <a:latin typeface="Courier"/>
              </a:rPr>
              <a:t>):</a:t>
            </a:r>
            <a:br/>
            <a:r>
              <a:rPr>
                <a:latin typeface="Courier"/>
              </a:rPr>
              <a:t>        rows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cohort[cohort[</a:t>
            </a:r>
            <a:r>
              <a:rPr>
                <a:solidFill>
                  <a:srgbClr val="4070A0"/>
                </a:solidFill>
                <a:latin typeface="Courier"/>
              </a:rPr>
              <a:t>"grade"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grade][</a:t>
            </a:r>
            <a:r>
              <a:rPr>
                <a:solidFill>
                  <a:srgbClr val="4070A0"/>
                </a:solidFill>
                <a:latin typeface="Courier"/>
              </a:rPr>
              <a:t>"end_of_year_status"</a:t>
            </a:r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        product </a:t>
            </a:r>
            <a:r>
              <a:rPr>
                <a:solidFill>
                  <a:srgbClr val="666666"/>
                </a:solidFill>
                <a:latin typeface="Courier"/>
              </a:rPr>
              <a:t>*=</a:t>
            </a:r>
            <a:r>
              <a:rPr>
                <a:latin typeface="Courier"/>
              </a:rPr>
              <a:t> rows.isin(statuses).mean()</a:t>
            </a:r>
            <a:br/>
            <a:r>
              <a:rPr>
                <a:latin typeface="Courier"/>
              </a:rPr>
              <a:t>        rate[grade]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product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return</a:t>
            </a:r>
            <a:r>
              <a:rPr>
                <a:latin typeface="Courier"/>
              </a:rPr>
              <a:t> product</a:t>
            </a:r>
            <a:br/>
            <a:br/>
            <a:r>
              <a:rPr>
                <a:latin typeface="Courier"/>
              </a:rPr>
              <a:t>promotion_only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chained([</a:t>
            </a:r>
            <a:r>
              <a:rPr>
                <a:solidFill>
                  <a:srgbClr val="4070A0"/>
                </a:solidFill>
                <a:latin typeface="Courier"/>
              </a:rPr>
              <a:t>"promoted"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"completed-final-grade"</a:t>
            </a:r>
            <a:r>
              <a:rPr>
                <a:latin typeface="Courier"/>
              </a:rPr>
              <a:t>])</a:t>
            </a:r>
            <a:br/>
            <a:r>
              <a:rPr>
                <a:latin typeface="Courier"/>
              </a:rPr>
              <a:t>retained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chained([</a:t>
            </a:r>
            <a:r>
              <a:rPr>
                <a:solidFill>
                  <a:srgbClr val="4070A0"/>
                </a:solidFill>
                <a:latin typeface="Courier"/>
              </a:rPr>
              <a:t>"promoted"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"completed-final-grade"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"repeated"</a:t>
            </a:r>
            <a:r>
              <a:rPr>
                <a:latin typeface="Courier"/>
              </a:rPr>
              <a:t>])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f"chained promotion: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promotion_only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f"chained retention: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retained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to compute instead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Same chain, different numerator. The gap is repetition compounding.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to compute instead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19.3% against 40.3% — More than twenty points of the apparent loss was repetition being read as exit, and the retention…</a:t>
            </a:r>
          </a:p>
          <a:p>
            <a:pPr lvl="0"/>
            <a:r>
              <a:rPr/>
              <a:t>Follow real students where you can — This register has two years and the same identifiers, so a one-year transition is…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to compute instead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years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clean.pivot_table(index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, columns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"school_year"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               values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"grade"</a:t>
            </a:r>
            <a:r>
              <a:rPr>
                <a:latin typeface="Courier"/>
              </a:rPr>
              <a:t>, aggfunc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"first"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both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years.dropna()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f"students observed in both years: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(both)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  advanced a grade: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(both[</a:t>
            </a:r>
            <a:r>
              <a:rPr>
                <a:solidFill>
                  <a:srgbClr val="40A070"/>
                </a:solidFill>
                <a:latin typeface="Courier"/>
              </a:rPr>
              <a:t>2024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&gt;</a:t>
            </a:r>
            <a:r>
              <a:rPr>
                <a:latin typeface="Courier"/>
              </a:rPr>
              <a:t> both[</a:t>
            </a:r>
            <a:r>
              <a:rPr>
                <a:solidFill>
                  <a:srgbClr val="40A070"/>
                </a:solidFill>
                <a:latin typeface="Courier"/>
              </a:rPr>
              <a:t>2023</a:t>
            </a:r>
            <a:r>
              <a:rPr>
                <a:latin typeface="Courier"/>
              </a:rPr>
              <a:t>])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latin typeface="Courier"/>
              </a:rPr>
              <a:t>mean()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  same grade:      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(both[</a:t>
            </a:r>
            <a:r>
              <a:rPr>
                <a:solidFill>
                  <a:srgbClr val="40A070"/>
                </a:solidFill>
                <a:latin typeface="Courier"/>
              </a:rPr>
              <a:t>2024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both[</a:t>
            </a:r>
            <a:r>
              <a:rPr>
                <a:solidFill>
                  <a:srgbClr val="40A070"/>
                </a:solidFill>
                <a:latin typeface="Courier"/>
              </a:rPr>
              <a:t>2023</a:t>
            </a:r>
            <a:r>
              <a:rPr>
                <a:latin typeface="Courier"/>
              </a:rPr>
              <a:t>])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latin typeface="Courier"/>
              </a:rPr>
              <a:t>mean()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to compute instead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1,103 students appear in both years: 88.5% advanced a grade and 11.5% are in the same grade twice — That is a measured…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to compute instead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enrolment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select</a:t>
            </a:r>
            <a:r>
              <a:rPr>
                <a:latin typeface="Courier"/>
              </a:rPr>
              <a:t>(student_id, school_year, grade)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tidyr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pivot_wider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names_from =</a:t>
            </a:r>
            <a:r>
              <a:rPr>
                <a:latin typeface="Courier"/>
              </a:rPr>
              <a:t> school_year, </a:t>
            </a:r>
            <a:r>
              <a:rPr>
                <a:solidFill>
                  <a:srgbClr val="7D9029"/>
                </a:solidFill>
                <a:latin typeface="Courier"/>
              </a:rPr>
              <a:t>values_from =</a:t>
            </a:r>
            <a:r>
              <a:rPr>
                <a:latin typeface="Courier"/>
              </a:rPr>
              <a:t> grade)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`</a:t>
            </a:r>
            <a:r>
              <a:rPr>
                <a:solidFill>
                  <a:srgbClr val="7D9029"/>
                </a:solidFill>
                <a:latin typeface="Courier"/>
              </a:rPr>
              <a:t>2023</a:t>
            </a:r>
            <a:r>
              <a:rPr>
                <a:solidFill>
                  <a:srgbClr val="4070A0"/>
                </a:solidFill>
                <a:latin typeface="Courier"/>
              </a:rPr>
              <a:t>`</a:t>
            </a:r>
            <a:r>
              <a:rPr>
                <a:latin typeface="Courier"/>
              </a:rPr>
              <a:t>), 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`</a:t>
            </a:r>
            <a:r>
              <a:rPr>
                <a:solidFill>
                  <a:srgbClr val="7D9029"/>
                </a:solidFill>
                <a:latin typeface="Courier"/>
              </a:rPr>
              <a:t>2024</a:t>
            </a:r>
            <a:r>
              <a:rPr>
                <a:solidFill>
                  <a:srgbClr val="4070A0"/>
                </a:solidFill>
                <a:latin typeface="Courier"/>
              </a:rPr>
              <a:t>`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to compute instead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A one-year transition observed on real students beats a six-year chain assembled from one year’s rates — even though it…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Who leaves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year23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cohort.assign(</a:t>
            </a:r>
            <a:br/>
            <a:r>
              <a:rPr>
                <a:latin typeface="Courier"/>
              </a:rPr>
              <a:t>    over_age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cohort[</a:t>
            </a:r>
            <a:r>
              <a:rPr>
                <a:solidFill>
                  <a:srgbClr val="4070A0"/>
                </a:solidFill>
                <a:latin typeface="Courier"/>
              </a:rPr>
              <a:t>"age_years"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&gt;</a:t>
            </a:r>
            <a:r>
              <a:rPr>
                <a:latin typeface="Courier"/>
              </a:rPr>
              <a:t> cohort[</a:t>
            </a:r>
            <a:r>
              <a:rPr>
                <a:solidFill>
                  <a:srgbClr val="4070A0"/>
                </a:solidFill>
                <a:latin typeface="Courier"/>
              </a:rPr>
              <a:t>"grade"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+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5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dropped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cohort[</a:t>
            </a:r>
            <a:r>
              <a:rPr>
                <a:solidFill>
                  <a:srgbClr val="4070A0"/>
                </a:solidFill>
                <a:latin typeface="Courier"/>
              </a:rPr>
              <a:t>"end_of_year_status"</a:t>
            </a:r>
            <a:r>
              <a:rPr>
                <a:latin typeface="Courier"/>
              </a:rPr>
              <a:t>].eq(</a:t>
            </a:r>
            <a:r>
              <a:rPr>
                <a:solidFill>
                  <a:srgbClr val="4070A0"/>
                </a:solidFill>
                <a:latin typeface="Courier"/>
              </a:rPr>
              <a:t>"dropped-out"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)</a:t>
            </a:r>
            <a:br/>
            <a:r>
              <a:rPr b="1">
                <a:solidFill>
                  <a:srgbClr val="007020"/>
                </a:solidFill>
                <a:latin typeface="Courier"/>
              </a:rPr>
              <a:t>for</a:t>
            </a:r>
            <a:r>
              <a:rPr>
                <a:latin typeface="Courier"/>
              </a:rPr>
              <a:t> column </a:t>
            </a:r>
            <a:r>
              <a:rPr b="1">
                <a:solidFill>
                  <a:srgbClr val="007020"/>
                </a:solidFill>
                <a:latin typeface="Courier"/>
              </a:rPr>
              <a:t>in</a:t>
            </a:r>
            <a:r>
              <a:rPr>
                <a:latin typeface="Courier"/>
              </a:rPr>
              <a:t> (</a:t>
            </a:r>
            <a:r>
              <a:rPr>
                <a:solidFill>
                  <a:srgbClr val="4070A0"/>
                </a:solidFill>
                <a:latin typeface="Courier"/>
              </a:rPr>
              <a:t>"over_age"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"disability_reported"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"displacement_status"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"sex"</a:t>
            </a:r>
            <a:r>
              <a:rPr>
                <a:latin typeface="Courier"/>
              </a:rPr>
              <a:t>):</a:t>
            </a:r>
            <a:br/>
            <a:r>
              <a:rPr>
                <a:latin typeface="Courier"/>
              </a:rPr>
              <a:t>    table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year23.groupby(column, dropna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)[</a:t>
            </a:r>
            <a:r>
              <a:rPr>
                <a:solidFill>
                  <a:srgbClr val="4070A0"/>
                </a:solidFill>
                <a:latin typeface="Courier"/>
              </a:rPr>
              <a:t>"dropped"</a:t>
            </a:r>
            <a:r>
              <a:rPr>
                <a:latin typeface="Courier"/>
              </a:rPr>
              <a:t>].agg([</a:t>
            </a:r>
            <a:r>
              <a:rPr>
                <a:solidFill>
                  <a:srgbClr val="4070A0"/>
                </a:solidFill>
                <a:latin typeface="Courier"/>
              </a:rPr>
              <a:t>"mean"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"size"</a:t>
            </a:r>
            <a:r>
              <a:rPr>
                <a:latin typeface="Courier"/>
              </a:rPr>
              <a:t>])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((table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[</a:t>
            </a:r>
            <a:r>
              <a:rPr>
                <a:solidFill>
                  <a:srgbClr val="40A070"/>
                </a:solidFill>
                <a:latin typeface="Courier"/>
              </a:rPr>
              <a:t>100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]).</a:t>
            </a:r>
            <a:r>
              <a:rPr>
                <a:solidFill>
                  <a:srgbClr val="008000"/>
                </a:solidFill>
                <a:latin typeface="Courier"/>
              </a:rPr>
              <a:t>round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), </a:t>
            </a:r>
            <a:r>
              <a:rPr>
                <a:solidFill>
                  <a:srgbClr val="4070A0"/>
                </a:solidFill>
                <a:latin typeface="Courier"/>
              </a:rPr>
              <a:t>"\n"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Who leaves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cohort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dropped =</a:t>
            </a:r>
            <a:r>
              <a:rPr>
                <a:latin typeface="Courier"/>
              </a:rPr>
              <a:t> end_of_year_status </a:t>
            </a:r>
            <a:r>
              <a:rPr>
                <a:solidFill>
                  <a:srgbClr val="4070A0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"dropped-out"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dropout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(dropped), </a:t>
            </a:r>
            <a:r>
              <a:rPr>
                <a:solidFill>
                  <a:srgbClr val="7D9029"/>
                </a:solidFill>
                <a:latin typeface="Courier"/>
              </a:rPr>
              <a:t>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</a:t>
            </a:r>
            <a:r>
              <a:rPr>
                <a:latin typeface="Courier"/>
              </a:rPr>
              <a:t>(),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displacement_status)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Who leaves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Dropout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n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Over-age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19.5%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478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In-age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4.8%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814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Returnee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19.7%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71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Disability reported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17.9%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Internally displaced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14.7%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163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Host community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11.6%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95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Resident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8.6%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940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Boys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10.4%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634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…</a:t>
            </a:r>
          </a:p>
        </p:txBody>
      </p:sp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Who leaves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Over-age is the strongest predictor and the largest group — Disability and displacement roughly double the rate on…</a:t>
            </a:r>
          </a:p>
          <a:p>
            <a:pPr lvl="0"/>
            <a:r>
              <a:rPr/>
              <a:t>Sex shows nothing — 10.4% against 10.0% on 634 and 658 students</a:t>
            </a:r>
          </a:p>
        </p:txBody>
      </p:sp>
    </p:spTree>
  </p:cSld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missing data is not missing at random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(year23[</a:t>
            </a:r>
            <a:r>
              <a:rPr>
                <a:solidFill>
                  <a:srgbClr val="4070A0"/>
                </a:solidFill>
                <a:latin typeface="Courier"/>
              </a:rPr>
              <a:t>"displacement_status"</a:t>
            </a:r>
            <a:r>
              <a:rPr>
                <a:latin typeface="Courier"/>
              </a:rPr>
              <a:t>].isna().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(), </a:t>
            </a:r>
            <a:r>
              <a:rPr>
                <a:solidFill>
                  <a:srgbClr val="4070A0"/>
                </a:solidFill>
                <a:latin typeface="Courier"/>
              </a:rPr>
              <a:t>"students with no status"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(year23.loc[year23[</a:t>
            </a:r>
            <a:r>
              <a:rPr>
                <a:solidFill>
                  <a:srgbClr val="4070A0"/>
                </a:solidFill>
                <a:latin typeface="Courier"/>
              </a:rPr>
              <a:t>"displacement_status"</a:t>
            </a:r>
            <a:r>
              <a:rPr>
                <a:latin typeface="Courier"/>
              </a:rPr>
              <a:t>].isna(), </a:t>
            </a:r>
            <a:r>
              <a:rPr>
                <a:solidFill>
                  <a:srgbClr val="4070A0"/>
                </a:solidFill>
                <a:latin typeface="Courier"/>
              </a:rPr>
              <a:t>"dropped"</a:t>
            </a:r>
            <a:r>
              <a:rPr>
                <a:latin typeface="Courier"/>
              </a:rPr>
              <a:t>].mean())</a:t>
            </a:r>
          </a:p>
        </p:txBody>
      </p:sp>
    </p:spTree>
  </p:cSld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missing data is not missing at random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cohort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(displacement_status))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nrow</a:t>
            </a:r>
            <a:r>
              <a:rPr>
                <a:latin typeface="Courier"/>
              </a:rPr>
              <a:t>()</a:t>
            </a:r>
          </a:p>
        </p:txBody>
      </p:sp>
    </p:spTree>
  </p:cSld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missing data is not missing at random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Be precise about what that does and does not bias — The blanks are removed roughly at random </a:t>
            </a:r>
            <a:r>
              <a:rPr i="1"/>
              <a:t>within</a:t>
            </a:r>
            <a:r>
              <a:rPr/>
              <a:t> those two…</a:t>
            </a:r>
          </a:p>
          <a:p>
            <a:pPr lvl="0"/>
            <a:r>
              <a:rPr/>
              <a:t>the </a:t>
            </a:r>
            <a:r>
              <a:rPr b="1"/>
              <a:t>dropout rate</a:t>
            </a:r>
            <a:r>
              <a:rPr/>
              <a:t> for internally displaced and returnee students is unbiased — 14.7% and 19.7% are the right numbers…</a:t>
            </a:r>
          </a:p>
          <a:p>
            <a:pPr lvl="0"/>
            <a:r>
              <a:rPr/>
              <a:t>their </a:t>
            </a:r>
            <a:r>
              <a:rPr b="1"/>
              <a:t>counts and population share</a:t>
            </a:r>
            <a:r>
              <a:rPr/>
              <a:t> are understated by about a tenth. 234 students are recorded as displaced or…</a:t>
            </a:r>
          </a:p>
        </p:txBody>
      </p:sp>
    </p:spTree>
  </p:cSld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Report it as a risk profile — Example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Dropout, 2023 cohort, 1,122 students
  Overall                      10.2%
  Over-age for grade           19.5%   478 students
  In-age                        4.8%   814
  Returnee                     19.7%    71 students
  Disability reported          17.9%   112
  Internally displaced         14.7%   163
  Resident                      8.6%   940
  No meaningful difference by sex: 10.4% boys, 10.0% girls.
  42 students have no displacement status, all drawn from displaced and
  returnee households. The rates above are unbiased for those groups; their</a:t>
            </a:r>
          </a:p>
        </p:txBody>
      </p:sp>
    </p:spTree>
  </p:cSld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Report it as a risk profile — Example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  counts are understated by about a tenth.
  Not reported: survival to the final grade. A reconstructed cohort from a
  single year gives 19.3% on promotion and 40.3% on retention, neither of
  which is a completion rate. A true cohort needs six years of the register
  or a household survey. The measured one-year transition is 88.5%.</a:t>
            </a:r>
          </a:p>
        </p:txBody>
      </p:sp>
    </p:spTree>
  </p:cSld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Report it as a risk profile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“Not reported, and why” is the most useful line in that block — Somebody will ask for a completion rate, and the answer…</a:t>
            </a:r>
          </a:p>
        </p:txBody>
      </p:sp>
    </p:spTree>
  </p:cSld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comes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Enrolment, attendance and retention describe whether children are in school.</a:t>
            </a:r>
          </a:p>
        </p:txBody>
      </p:sp>
    </p:spTree>
  </p:cSld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this goes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the full lesson, with runnable code</a:t>
            </a:r>
          </a:p>
          <a:p>
            <a:pPr lvl="0" indent="0" marL="0">
              <a:buNone/>
            </a:pPr>
            <a:r>
              <a:rPr>
                <a:hlinkClick r:id="rId2"/>
              </a:rPr>
              <a:t>https://data-analysis.cassion.dev/courses/education-programme-analysis/edu-06-who-drops-out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survival rate you should not publish</dc:title>
  <dc:creator>Pierre Robentz Cassion</dc:creator>
  <cp:keywords/>
  <dcterms:created xsi:type="dcterms:W3CDTF">2026-07-28T00:00:00Z</dcterms:created>
  <dcterms:modified xsi:type="dcterms:W3CDTF">2026-07-28T00:00:00Z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Lesson 6 of 8</vt:lpwstr>
  </property>
  <property fmtid="{D5CDD505-2E9C-101B-9397-08002B2CF9AE}" pid="3" name="subtitle">
    <vt:lpwstr>Chain one year’s promotion rates and 19.3% of children reach the final grade. Count repeaters as retained and it is 40.3%. Both come from the same file, and neither is a completion rate.</vt:lpwstr>
  </property>
</Properties>
</file>