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notesMaster" Target="notesMasters/notesMaster1.xml" /><Relationship Id="rId36" Type="http://schemas.openxmlformats.org/officeDocument/2006/relationships/viewProps" Target="viewProps.xml" /><Relationship Id="rId35" Type="http://schemas.openxmlformats.org/officeDocument/2006/relationships/presProps" Target="presProps.xml" /><Relationship Id="rId1" Type="http://schemas.openxmlformats.org/officeDocument/2006/relationships/slideMaster" Target="slideMasters/slideMaster1.xml" /><Relationship Id="rId38" Type="http://schemas.openxmlformats.org/officeDocument/2006/relationships/tableStyles" Target="tableStyles.xml" /><Relationship Id="rId3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Chaînez les taux de passage d’une année et 19,3 % des enfants atteignent la dernière année. Comptez les redoublants comme retenus et cela fait 40,3 %. Les deux viennent du même fichier, et aucun n’est un taux d’achèvement.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avez les taux de passage par année pour une année scolaire. Chaînez-les et vous obtenez la survie jusqu’à la dernière année — la mesure d’achèvement de type ODD — sans attendre six ans.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19,3 % des enfants entrant en première année atteignent la fin du primaire. C’est un nombre frappant, c’est ce que la méthode produit, et il ne doit pas quitter votre écran.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une cohorte reconstruite : elle suppose que le taux de passage de cinquième année observé cette année est celui que les enfants aujourd’hui en première année connaîtront dans quatre ans. Quatre choses cassent cette hypothèse, et ici elles la cassent toutes dans le même sens. Les redoublants sont comptés comme des échecs. Un enfant qui redouble la deuxième année n’est pas déscolarisé — il est de nouveau en deuxième année. La chaîne traite le non-passage comme une sortie, si bien que 10,1 % de redoublement se composent six fois en une perte apparente énorme.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transferts sont eux aussi comptés comme des échecs. 2,9 % sont partis dans une autre école et la chaîne les lit comme quittant l’éducation. Une seule année est prise pour six. Le taux de passage de sixième observé en 2023 appartient à des enfants entrés en 2018, dans d’autres conditions. Les effectifs par année ne forment pas une cohorte. La première année compte 149 élèves et la sixième 110, et une partie de cet écart est une attrition réelle tandis qu’une autre est une population qui change — une cohorte de naissances plus large arrivant en première année fait ressembler la pyramide à de l’abandon.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rétention, non le passage, s’il faut employer une seule année. Comptez comme retenus les enfants encore scolarisés — passés ou redoublants.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19,3 % contre 40,3 %. Plus de vingt points de la perte apparente étaient du redoublement lu comme une sortie, et le chiffre de rétention est le plus proche de quelque chose de signifiant — sans être pour autant un taux d’achèvement. Suivez de vrais élèves quand vous le pouvez. Ce registre a deux années et les mêmes identifiants, si bien qu’une transition d’un an est directement observable plutôt que supposée.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1 103 élèves figurent dans les deux années : 88,5 % ont avancé d’une année et 11,5 % sont deux fois dans la même. C’est une transition mesurée et non supposée, et c’est le nombre à mettre dans un rapport.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transition d’un an observée sur de vrais élèves vaut mieux qu’une chaîne de six ans assemblée à partir des taux d’une seule année, même si elle répond à une question plus petite. La question plus petite est défendable.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désagrégation qui, elle, donne quelque chose, contrairement aux ventilations du retard d’âge de la leçon 2.</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retard d’âge est le prédicteur le plus fort et le groupe le plus grand. Le handicap et le déplacement doublent à peu près le taux sur des dénominateurs plus petits. Le sexe ne montre rien — 10,4 % contre 10,0 % sur 634 et 658 élèves. C’est un résultat qui mérite d’être énoncé, car un écart de genre dans l’abandon est le constat qu’un programme éducatif s’attend le plus à voir et ce registre n’en contient pas.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statut de déplacement est vide pour 42 élèves du registre, dont 23 dans la cohorte 2023. Les vides proviennent entièrement de ménages déplacés et retournés — c’est le champ qu’un enquêteur saute quand une famille vient d’arriver. Soyez précis sur ce que cela biaise et ne biaise pas. Les vides sont retirés à peu près au hasard </a:t>
            </a:r>
            <a:r>
              <a:rPr i="1"/>
              <a:t>à l’intérieur</a:t>
            </a:r>
            <a:r>
              <a:rPr/>
              <a:t> de ces deux catégories, donc : Donc « les enfants déplacés abandonnent à 14,7 % » est défendable et « les enfants déplacés représentent 18 % des effectifs » ne l’est pas. Un motif de valeurs manquantes peut biaiser un effectif sans biaiser un taux, et savoir sur lequel repose votre phrase décide si le motif compte. L’abandon observé parmi les vides eux-mêmes vaut 8,7 % sur 23 élèves, ce qui est trop peu pour en lire quoi que ce soit et ne doit pas être rapporté comme une catégorie.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Non rapporté, et pourquoi » est la ligne la plus utile de ce bloc. Quelqu’un demandera un taux d’achèvement, et la réponse en est une vraie : pas à partir de ceci, à partir d’une enquête ménage, et voici ce que ceci peut dire à la place.</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L’inscription, la présence et la rétention disent si les enfants sont à l’école. Aucune ne dit s’ils apprennent, et la dernière unité porte sur l’instrument qui le dit — où deux passations se révèlent non comparables.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education-programme-analysis/edu-06-who-drops-ou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taux de survie qu’il ne faut pas publier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Chaînez les taux de passage d’une année et 19,3 % des enfants atteignent la dernière année. Comptez les redoublants comme retenus et cela fait 40,3 %. Les deux viennent du même fichier, et aucun n’est un taux d’achèvement.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calcul vers lequel tout le monde se tourne</a:t>
            </a:r>
          </a:p>
          <a:p>
            <a:pPr lvl="0"/>
            <a:r>
              <a:rPr/>
              <a:t>Pourquoi il est faux</a:t>
            </a:r>
          </a:p>
          <a:p>
            <a:pPr lvl="0"/>
            <a:r>
              <a:rPr/>
              <a:t>Que calculer à la place</a:t>
            </a:r>
          </a:p>
          <a:p>
            <a:pPr lvl="0"/>
            <a:r>
              <a:rPr/>
              <a:t>Qui part</a:t>
            </a:r>
          </a:p>
          <a:p>
            <a:pPr lvl="0"/>
            <a:r>
              <a:rPr/>
              <a:t>Les données manquantes ne le sont pas au hasard</a:t>
            </a:r>
          </a:p>
          <a:p>
            <a:pPr lvl="0"/>
            <a:r>
              <a:rPr/>
              <a:t>Rapportez-le comme un profil de risque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calcul vers lequel tout le monde se tourne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clean </a:t>
            </a:r>
            <a:r>
              <a:rPr>
                <a:solidFill>
                  <a:srgbClr val="666666"/>
                </a:solidFill>
                <a:latin typeface="Courier"/>
              </a:rPr>
              <a:t>=</a:t>
            </a:r>
            <a:r>
              <a:rPr>
                <a:latin typeface="Courier"/>
              </a:rPr>
              <a:t> enrolment[enrolment[</a:t>
            </a:r>
            <a:r>
              <a:rPr>
                <a:solidFill>
                  <a:srgbClr val="4070A0"/>
                </a:solidFill>
                <a:latin typeface="Courier"/>
              </a:rPr>
              <a:t>"age_years"</a:t>
            </a:r>
            <a:r>
              <a:rPr>
                <a:latin typeface="Courier"/>
              </a:rPr>
              <a:t>] </a:t>
            </a:r>
            <a:r>
              <a:rPr>
                <a:solidFill>
                  <a:srgbClr val="666666"/>
                </a:solidFill>
                <a:latin typeface="Courier"/>
              </a:rPr>
              <a:t>&lt;=</a:t>
            </a:r>
            <a:r>
              <a:rPr>
                <a:latin typeface="Courier"/>
              </a:rPr>
              <a:t> </a:t>
            </a:r>
            <a:r>
              <a:rPr>
                <a:solidFill>
                  <a:srgbClr val="40A070"/>
                </a:solidFill>
                <a:latin typeface="Courier"/>
              </a:rPr>
              <a:t>20</a:t>
            </a:r>
            <a:r>
              <a:rPr>
                <a:latin typeface="Courier"/>
              </a:rPr>
              <a:t>]</a:t>
            </a:r>
            <a:br/>
            <a:r>
              <a:rPr>
                <a:latin typeface="Courier"/>
              </a:rPr>
              <a:t>cohort </a:t>
            </a:r>
            <a:r>
              <a:rPr>
                <a:solidFill>
                  <a:srgbClr val="666666"/>
                </a:solidFill>
                <a:latin typeface="Courier"/>
              </a:rPr>
              <a:t>=</a:t>
            </a:r>
            <a:r>
              <a:rPr>
                <a:latin typeface="Courier"/>
              </a:rPr>
              <a:t> clean[clean[</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2023</a:t>
            </a:r>
            <a:r>
              <a:rPr>
                <a:latin typeface="Courier"/>
              </a:rPr>
              <a:t>]</a:t>
            </a:r>
            <a:br/>
            <a:br/>
            <a:r>
              <a:rPr>
                <a:latin typeface="Courier"/>
              </a:rPr>
              <a:t>survival, cumulative </a:t>
            </a:r>
            <a:r>
              <a:rPr>
                <a:solidFill>
                  <a:srgbClr val="666666"/>
                </a:solidFill>
                <a:latin typeface="Courier"/>
              </a:rPr>
              <a:t>=</a:t>
            </a:r>
            <a:r>
              <a:rPr>
                <a:latin typeface="Courier"/>
              </a:rPr>
              <a:t> {}, </a:t>
            </a:r>
            <a:r>
              <a:rPr>
                <a:solidFill>
                  <a:srgbClr val="40A070"/>
                </a:solidFill>
                <a:latin typeface="Courier"/>
              </a:rPr>
              <a:t>1.0</a:t>
            </a:r>
            <a:br/>
            <a:r>
              <a:rPr b="1">
                <a:solidFill>
                  <a:srgbClr val="007020"/>
                </a:solidFill>
                <a:latin typeface="Courier"/>
              </a:rPr>
              <a:t>for</a:t>
            </a:r>
            <a:r>
              <a:rPr>
                <a:latin typeface="Courier"/>
              </a:rPr>
              <a:t> grade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1</a:t>
            </a:r>
            <a:r>
              <a:rPr>
                <a:latin typeface="Courier"/>
              </a:rPr>
              <a:t>, </a:t>
            </a:r>
            <a:r>
              <a:rPr>
                <a:solidFill>
                  <a:srgbClr val="40A070"/>
                </a:solidFill>
                <a:latin typeface="Courier"/>
              </a:rPr>
              <a:t>7</a:t>
            </a:r>
            <a:r>
              <a:rPr>
                <a:latin typeface="Courier"/>
              </a:rPr>
              <a:t>):</a:t>
            </a:r>
            <a:br/>
            <a:r>
              <a:rPr>
                <a:latin typeface="Courier"/>
              </a:rPr>
              <a:t>    grade_rows </a:t>
            </a:r>
            <a:r>
              <a:rPr>
                <a:solidFill>
                  <a:srgbClr val="666666"/>
                </a:solidFill>
                <a:latin typeface="Courier"/>
              </a:rPr>
              <a:t>=</a:t>
            </a:r>
            <a:r>
              <a:rPr>
                <a:latin typeface="Courier"/>
              </a:rPr>
              <a:t> cohort[cohort[</a:t>
            </a:r>
            <a:r>
              <a:rPr>
                <a:solidFill>
                  <a:srgbClr val="4070A0"/>
                </a:solidFill>
                <a:latin typeface="Courier"/>
              </a:rPr>
              <a:t>"grade"</a:t>
            </a:r>
            <a:r>
              <a:rPr>
                <a:latin typeface="Courier"/>
              </a:rPr>
              <a:t>] </a:t>
            </a:r>
            <a:r>
              <a:rPr>
                <a:solidFill>
                  <a:srgbClr val="666666"/>
                </a:solidFill>
                <a:latin typeface="Courier"/>
              </a:rPr>
              <a:t>==</a:t>
            </a:r>
            <a:r>
              <a:rPr>
                <a:latin typeface="Courier"/>
              </a:rPr>
              <a:t> grade]</a:t>
            </a:r>
            <a:br/>
            <a:r>
              <a:rPr>
                <a:latin typeface="Courier"/>
              </a:rPr>
              <a:t>    promoted </a:t>
            </a:r>
            <a:r>
              <a:rPr>
                <a:solidFill>
                  <a:srgbClr val="666666"/>
                </a:solidFill>
                <a:latin typeface="Courier"/>
              </a:rPr>
              <a:t>=</a:t>
            </a:r>
            <a:r>
              <a:rPr>
                <a:latin typeface="Courier"/>
              </a:rPr>
              <a:t> grade_rows[</a:t>
            </a:r>
            <a:r>
              <a:rPr>
                <a:solidFill>
                  <a:srgbClr val="4070A0"/>
                </a:solidFill>
                <a:latin typeface="Courier"/>
              </a:rPr>
              <a:t>"end_of_year_status"</a:t>
            </a:r>
            <a:r>
              <a:rPr>
                <a:latin typeface="Courier"/>
              </a:rPr>
              <a:t>].isin(</a:t>
            </a:r>
            <a:br/>
            <a:r>
              <a:rPr>
                <a:latin typeface="Courier"/>
              </a:rPr>
              <a:t>        [</a:t>
            </a:r>
            <a:r>
              <a:rPr>
                <a:solidFill>
                  <a:srgbClr val="4070A0"/>
                </a:solidFill>
                <a:latin typeface="Courier"/>
              </a:rPr>
              <a:t>"promoted"</a:t>
            </a:r>
            <a:r>
              <a:rPr>
                <a:latin typeface="Courier"/>
              </a:rPr>
              <a:t>, </a:t>
            </a:r>
            <a:r>
              <a:rPr>
                <a:solidFill>
                  <a:srgbClr val="4070A0"/>
                </a:solidFill>
                <a:latin typeface="Courier"/>
              </a:rPr>
              <a:t>"completed-final-grade"</a:t>
            </a:r>
            <a:r>
              <a:rPr>
                <a:latin typeface="Courier"/>
              </a:rPr>
              <a:t>]).mean()</a:t>
            </a:r>
            <a:br/>
            <a:r>
              <a:rPr>
                <a:latin typeface="Courier"/>
              </a:rPr>
              <a:t>    survival[grade] </a:t>
            </a:r>
            <a:r>
              <a:rPr>
                <a:solidFill>
                  <a:srgbClr val="666666"/>
                </a:solidFill>
                <a:latin typeface="Courier"/>
              </a:rPr>
              <a:t>=</a:t>
            </a:r>
            <a:r>
              <a:rPr>
                <a:latin typeface="Courier"/>
              </a:rPr>
              <a:t> cumulative</a:t>
            </a:r>
            <a:br/>
            <a:r>
              <a:rPr>
                <a:latin typeface="Courier"/>
              </a:rPr>
              <a:t>    cumulative </a:t>
            </a:r>
            <a:r>
              <a:rPr>
                <a:solidFill>
                  <a:srgbClr val="666666"/>
                </a:solidFill>
                <a:latin typeface="Courier"/>
              </a:rPr>
              <a:t>*=</a:t>
            </a:r>
            <a:r>
              <a:rPr>
                <a:latin typeface="Courier"/>
              </a:rPr>
              <a:t> promoted</a:t>
            </a:r>
            <a:br/>
            <a:r>
              <a:rPr>
                <a:latin typeface="Courier"/>
              </a:rPr>
              <a:t>    </a:t>
            </a:r>
            <a:r>
              <a:rPr>
                <a:solidFill>
                  <a:srgbClr val="008000"/>
                </a:solidFill>
                <a:latin typeface="Courier"/>
              </a:rPr>
              <a:t>print</a:t>
            </a:r>
            <a:r>
              <a:rPr>
                <a:latin typeface="Courier"/>
              </a:rPr>
              <a:t>(</a:t>
            </a:r>
            <a:r>
              <a:rPr>
                <a:solidFill>
                  <a:srgbClr val="BB6688"/>
                </a:solidFill>
                <a:latin typeface="Courier"/>
              </a:rPr>
              <a:t>f"grade </a:t>
            </a:r>
            <a:r>
              <a:rPr>
                <a:solidFill>
                  <a:srgbClr val="4070A0"/>
                </a:solidFill>
                <a:latin typeface="Courier"/>
              </a:rPr>
              <a:t>{</a:t>
            </a:r>
            <a:r>
              <a:rPr>
                <a:latin typeface="Courier"/>
              </a:rPr>
              <a:t>grade</a:t>
            </a:r>
            <a:r>
              <a:rPr>
                <a:solidFill>
                  <a:srgbClr val="4070A0"/>
                </a:solidFill>
                <a:latin typeface="Courier"/>
              </a:rPr>
              <a:t>}</a:t>
            </a:r>
            <a:r>
              <a:rPr>
                <a:solidFill>
                  <a:srgbClr val="BB6688"/>
                </a:solidFill>
                <a:latin typeface="Courier"/>
              </a:rPr>
              <a:t>: promotion </a:t>
            </a:r>
            <a:r>
              <a:rPr>
                <a:solidFill>
                  <a:srgbClr val="4070A0"/>
                </a:solidFill>
                <a:latin typeface="Courier"/>
              </a:rPr>
              <a:t>{</a:t>
            </a:r>
            <a:r>
              <a:rPr>
                <a:latin typeface="Courier"/>
              </a:rPr>
              <a:t>promoted</a:t>
            </a:r>
            <a:r>
              <a:rPr>
                <a:solidFill>
                  <a:srgbClr val="4070A0"/>
                </a:solidFill>
                <a:latin typeface="Courier"/>
              </a:rPr>
              <a:t>:.1%}</a:t>
            </a:r>
            <a:r>
              <a:rPr>
                <a:solidFill>
                  <a:srgbClr val="BB6688"/>
                </a:solidFill>
                <a:latin typeface="Courier"/>
              </a:rPr>
              <a:t>, "</a:t>
            </a:r>
            <a:br/>
            <a:r>
              <a:rPr>
                <a:latin typeface="Courier"/>
              </a:rPr>
              <a:t>          </a:t>
            </a:r>
            <a:r>
              <a:rPr>
                <a:solidFill>
                  <a:srgbClr val="BB6688"/>
                </a:solidFill>
                <a:latin typeface="Courier"/>
              </a:rPr>
              <a:t>f"survival to here </a:t>
            </a:r>
            <a:r>
              <a:rPr>
                <a:solidFill>
                  <a:srgbClr val="4070A0"/>
                </a:solidFill>
                <a:latin typeface="Courier"/>
              </a:rPr>
              <a:t>{</a:t>
            </a:r>
            <a:r>
              <a:rPr>
                <a:latin typeface="Courier"/>
              </a:rPr>
              <a:t>survival[grade]</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calcul vers lequel tout le monde se tourne — En Python (suite)</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\n</a:t>
            </a:r>
            <a:r>
              <a:rPr>
                <a:solidFill>
                  <a:srgbClr val="BB6688"/>
                </a:solidFill>
                <a:latin typeface="Courier"/>
              </a:rPr>
              <a:t>survival to grade 6 entry: </a:t>
            </a:r>
            <a:r>
              <a:rPr>
                <a:solidFill>
                  <a:srgbClr val="4070A0"/>
                </a:solidFill>
                <a:latin typeface="Courier"/>
              </a:rPr>
              <a:t>{</a:t>
            </a:r>
            <a:r>
              <a:rPr>
                <a:latin typeface="Courier"/>
              </a:rPr>
              <a:t>cumulative</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calcul vers lequel tout le monde se tourne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cohort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(grade, </a:t>
            </a:r>
            <a:r>
              <a:rPr>
                <a:solidFill>
                  <a:srgbClr val="40A070"/>
                </a:solidFill>
                <a:latin typeface="Courier"/>
              </a:rPr>
              <a:t>1</a:t>
            </a:r>
            <a:r>
              <a:rPr>
                <a:latin typeface="Courier"/>
              </a:rPr>
              <a:t>, </a:t>
            </a:r>
            <a:r>
              <a:rPr>
                <a:solidFill>
                  <a:srgbClr val="40A070"/>
                </a:solidFill>
                <a:latin typeface="Courier"/>
              </a:rPr>
              <a:t>6</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promotion =</a:t>
            </a:r>
            <a:r>
              <a:rPr>
                <a:latin typeface="Courier"/>
              </a:rPr>
              <a:t> </a:t>
            </a:r>
            <a:r>
              <a:rPr>
                <a:solidFill>
                  <a:srgbClr val="06287E"/>
                </a:solidFill>
                <a:latin typeface="Courier"/>
              </a:rPr>
              <a:t>mean</a:t>
            </a:r>
            <a:r>
              <a:rPr>
                <a:latin typeface="Courier"/>
              </a:rPr>
              <a:t>(end_of_year_status </a:t>
            </a:r>
            <a:r>
              <a:rPr>
                <a:solidFill>
                  <a:srgbClr val="4070A0"/>
                </a:solidFill>
                <a:latin typeface="Courier"/>
              </a:rPr>
              <a:t>%in%</a:t>
            </a:r>
            <a:br/>
            <a:r>
              <a:rPr>
                <a:latin typeface="Courier"/>
              </a:rPr>
              <a:t>              </a:t>
            </a:r>
            <a:r>
              <a:rPr>
                <a:solidFill>
                  <a:srgbClr val="06287E"/>
                </a:solidFill>
                <a:latin typeface="Courier"/>
              </a:rPr>
              <a:t>c</a:t>
            </a:r>
            <a:r>
              <a:rPr>
                <a:latin typeface="Courier"/>
              </a:rPr>
              <a:t>(</a:t>
            </a:r>
            <a:r>
              <a:rPr>
                <a:solidFill>
                  <a:srgbClr val="4070A0"/>
                </a:solidFill>
                <a:latin typeface="Courier"/>
              </a:rPr>
              <a:t>"promoted"</a:t>
            </a:r>
            <a:r>
              <a:rPr>
                <a:latin typeface="Courier"/>
              </a:rPr>
              <a:t>, </a:t>
            </a:r>
            <a:r>
              <a:rPr>
                <a:solidFill>
                  <a:srgbClr val="4070A0"/>
                </a:solidFill>
                <a:latin typeface="Courier"/>
              </a:rPr>
              <a:t>"completed-final-grade"</a:t>
            </a:r>
            <a:r>
              <a:rPr>
                <a:latin typeface="Courier"/>
              </a:rPr>
              <a:t>)), </a:t>
            </a:r>
            <a:r>
              <a:rPr>
                <a:solidFill>
                  <a:srgbClr val="7D9029"/>
                </a:solidFill>
                <a:latin typeface="Courier"/>
              </a:rPr>
              <a:t>.by =</a:t>
            </a:r>
            <a:r>
              <a:rPr>
                <a:latin typeface="Courier"/>
              </a:rPr>
              <a:t> grade) </a:t>
            </a:r>
            <a:r>
              <a:rPr>
                <a:solidFill>
                  <a:srgbClr val="4070A0"/>
                </a:solidFill>
                <a:latin typeface="Courier"/>
              </a:rPr>
              <a:t>|&gt;</a:t>
            </a:r>
            <a:br/>
            <a:r>
              <a:rPr>
                <a:latin typeface="Courier"/>
              </a:rPr>
              <a:t>  </a:t>
            </a:r>
            <a:r>
              <a:rPr>
                <a:solidFill>
                  <a:srgbClr val="06287E"/>
                </a:solidFill>
                <a:latin typeface="Courier"/>
              </a:rPr>
              <a:t>arrange</a:t>
            </a:r>
            <a:r>
              <a:rPr>
                <a:latin typeface="Courier"/>
              </a:rPr>
              <a:t>(grade)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survival =</a:t>
            </a:r>
            <a:r>
              <a:rPr>
                <a:latin typeface="Courier"/>
              </a:rPr>
              <a:t> </a:t>
            </a:r>
            <a:r>
              <a:rPr>
                <a:solidFill>
                  <a:srgbClr val="06287E"/>
                </a:solidFill>
                <a:latin typeface="Courier"/>
              </a:rPr>
              <a:t>cumprod</a:t>
            </a:r>
            <a:r>
              <a:rPr>
                <a:latin typeface="Courier"/>
              </a:rPr>
              <a:t>(</a:t>
            </a:r>
            <a:r>
              <a:rPr>
                <a:solidFill>
                  <a:srgbClr val="06287E"/>
                </a:solidFill>
                <a:latin typeface="Courier"/>
              </a:rPr>
              <a:t>lag</a:t>
            </a:r>
            <a:r>
              <a:rPr>
                <a:latin typeface="Courier"/>
              </a:rPr>
              <a:t>(promotion, </a:t>
            </a:r>
            <a:r>
              <a:rPr>
                <a:solidFill>
                  <a:srgbClr val="7D9029"/>
                </a:solidFill>
                <a:latin typeface="Courier"/>
              </a:rPr>
              <a:t>default =</a:t>
            </a:r>
            <a:r>
              <a:rPr>
                <a:latin typeface="Courier"/>
              </a:rPr>
              <a:t> </a:t>
            </a:r>
            <a:r>
              <a:rPr>
                <a:solidFill>
                  <a:srgbClr val="40A070"/>
                </a:solidFill>
                <a:latin typeface="Courier"/>
              </a:rPr>
              <a:t>1</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calcul vers lequel tout le monde se tourne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Année</a:t>
                      </a:r>
                    </a:p>
                  </a:txBody>
                  <a:tcPr/>
                </a:tc>
                <a:tc>
                  <a:txBody>
                    <a:bodyPr/>
                    <a:lstStyle/>
                    <a:p>
                      <a:pPr lvl="0" indent="0" marL="0">
                        <a:buNone/>
                      </a:pPr>
                      <a:r>
                        <a:rPr/>
                        <a:t>Passage</a:t>
                      </a:r>
                    </a:p>
                  </a:txBody>
                  <a:tcPr/>
                </a:tc>
                <a:tc>
                  <a:txBody>
                    <a:bodyPr/>
                    <a:lstStyle/>
                    <a:p>
                      <a:pPr lvl="0" indent="0" marL="0">
                        <a:buNone/>
                      </a:pPr>
                      <a:r>
                        <a:rPr/>
                        <a:t>Survie cumulée</a:t>
                      </a:r>
                    </a:p>
                  </a:txBody>
                  <a:tcPr/>
                </a:tc>
              </a:tr>
              <a:tr h="0">
                <a:tc>
                  <a:txBody>
                    <a:bodyPr/>
                    <a:lstStyle/>
                    <a:p>
                      <a:pPr lvl="0" indent="0" marL="0">
                        <a:buNone/>
                      </a:pPr>
                      <a:r>
                        <a:rPr/>
                        <a:t>1</a:t>
                      </a:r>
                    </a:p>
                  </a:txBody>
                </a:tc>
                <a:tc>
                  <a:txBody>
                    <a:bodyPr/>
                    <a:lstStyle/>
                    <a:p>
                      <a:pPr lvl="0" indent="0" marL="0">
                        <a:buNone/>
                      </a:pPr>
                      <a:r>
                        <a:rPr/>
                        <a:t>89,3 %</a:t>
                      </a:r>
                    </a:p>
                  </a:txBody>
                </a:tc>
                <a:tc>
                  <a:txBody>
                    <a:bodyPr/>
                    <a:lstStyle/>
                    <a:p>
                      <a:pPr lvl="0" indent="0" marL="0">
                        <a:buNone/>
                      </a:pPr>
                      <a:r>
                        <a:rPr/>
                        <a:t>100,0 %</a:t>
                      </a:r>
                    </a:p>
                  </a:txBody>
                </a:tc>
              </a:tr>
              <a:tr h="0">
                <a:tc>
                  <a:txBody>
                    <a:bodyPr/>
                    <a:lstStyle/>
                    <a:p>
                      <a:pPr lvl="0" indent="0" marL="0">
                        <a:buNone/>
                      </a:pPr>
                      <a:r>
                        <a:rPr/>
                        <a:t>2</a:t>
                      </a:r>
                    </a:p>
                  </a:txBody>
                </a:tc>
                <a:tc>
                  <a:txBody>
                    <a:bodyPr/>
                    <a:lstStyle/>
                    <a:p>
                      <a:pPr lvl="0" indent="0" marL="0">
                        <a:buNone/>
                      </a:pPr>
                      <a:r>
                        <a:rPr/>
                        <a:t>83,0 %</a:t>
                      </a:r>
                    </a:p>
                  </a:txBody>
                </a:tc>
                <a:tc>
                  <a:txBody>
                    <a:bodyPr/>
                    <a:lstStyle/>
                    <a:p>
                      <a:pPr lvl="0" indent="0" marL="0">
                        <a:buNone/>
                      </a:pPr>
                      <a:r>
                        <a:rPr/>
                        <a:t>89,3 %</a:t>
                      </a:r>
                    </a:p>
                  </a:txBody>
                </a:tc>
              </a:tr>
              <a:tr h="0">
                <a:tc>
                  <a:txBody>
                    <a:bodyPr/>
                    <a:lstStyle/>
                    <a:p>
                      <a:pPr lvl="0" indent="0" marL="0">
                        <a:buNone/>
                      </a:pPr>
                      <a:r>
                        <a:rPr/>
                        <a:t>3</a:t>
                      </a:r>
                    </a:p>
                  </a:txBody>
                </a:tc>
                <a:tc>
                  <a:txBody>
                    <a:bodyPr/>
                    <a:lstStyle/>
                    <a:p>
                      <a:pPr lvl="0" indent="0" marL="0">
                        <a:buNone/>
                      </a:pPr>
                      <a:r>
                        <a:rPr/>
                        <a:t>71,7 %</a:t>
                      </a:r>
                    </a:p>
                  </a:txBody>
                </a:tc>
                <a:tc>
                  <a:txBody>
                    <a:bodyPr/>
                    <a:lstStyle/>
                    <a:p>
                      <a:pPr lvl="0" indent="0" marL="0">
                        <a:buNone/>
                      </a:pPr>
                      <a:r>
                        <a:rPr/>
                        <a:t>74,1 %</a:t>
                      </a:r>
                    </a:p>
                  </a:txBody>
                </a:tc>
              </a:tr>
              <a:tr h="0">
                <a:tc>
                  <a:txBody>
                    <a:bodyPr/>
                    <a:lstStyle/>
                    <a:p>
                      <a:pPr lvl="0" indent="0" marL="0">
                        <a:buNone/>
                      </a:pPr>
                      <a:r>
                        <a:rPr/>
                        <a:t>4</a:t>
                      </a:r>
                    </a:p>
                  </a:txBody>
                </a:tc>
                <a:tc>
                  <a:txBody>
                    <a:bodyPr/>
                    <a:lstStyle/>
                    <a:p>
                      <a:pPr lvl="0" indent="0" marL="0">
                        <a:buNone/>
                      </a:pPr>
                      <a:r>
                        <a:rPr/>
                        <a:t>76,2 %</a:t>
                      </a:r>
                    </a:p>
                  </a:txBody>
                </a:tc>
                <a:tc>
                  <a:txBody>
                    <a:bodyPr/>
                    <a:lstStyle/>
                    <a:p>
                      <a:pPr lvl="0" indent="0" marL="0">
                        <a:buNone/>
                      </a:pPr>
                      <a:r>
                        <a:rPr/>
                        <a:t>53,1 %</a:t>
                      </a:r>
                    </a:p>
                  </a:txBody>
                </a:tc>
              </a:tr>
              <a:tr h="0">
                <a:tc>
                  <a:txBody>
                    <a:bodyPr/>
                    <a:lstStyle/>
                    <a:p>
                      <a:pPr lvl="0" indent="0" marL="0">
                        <a:buNone/>
                      </a:pPr>
                      <a:r>
                        <a:rPr/>
                        <a:t>5</a:t>
                      </a:r>
                    </a:p>
                  </a:txBody>
                </a:tc>
                <a:tc>
                  <a:txBody>
                    <a:bodyPr/>
                    <a:lstStyle/>
                    <a:p>
                      <a:pPr lvl="0" indent="0" marL="0">
                        <a:buNone/>
                      </a:pPr>
                      <a:r>
                        <a:rPr/>
                        <a:t>70,9 %</a:t>
                      </a:r>
                    </a:p>
                  </a:txBody>
                </a:tc>
                <a:tc>
                  <a:txBody>
                    <a:bodyPr/>
                    <a:lstStyle/>
                    <a:p>
                      <a:pPr lvl="0" indent="0" marL="0">
                        <a:buNone/>
                      </a:pPr>
                      <a:r>
                        <a:rPr/>
                        <a:t>40,5 %</a:t>
                      </a:r>
                    </a:p>
                  </a:txBody>
                </a:tc>
              </a:tr>
              <a:tr h="0">
                <a:tc>
                  <a:txBody>
                    <a:bodyPr/>
                    <a:lstStyle/>
                    <a:p>
                      <a:pPr lvl="0" indent="0" marL="0">
                        <a:buNone/>
                      </a:pPr>
                      <a:r>
                        <a:rPr/>
                        <a:t>6</a:t>
                      </a:r>
                    </a:p>
                  </a:txBody>
                </a:tc>
                <a:tc>
                  <a:txBody>
                    <a:bodyPr/>
                    <a:lstStyle/>
                    <a:p>
                      <a:pPr lvl="0" indent="0" marL="0">
                        <a:buNone/>
                      </a:pPr>
                      <a:r>
                        <a:rPr/>
                        <a:t>67,3 %</a:t>
                      </a:r>
                    </a:p>
                  </a:txBody>
                </a:tc>
                <a:tc>
                  <a:txBody>
                    <a:bodyPr/>
                    <a:lstStyle/>
                    <a:p>
                      <a:pPr lvl="0" indent="0" marL="0">
                        <a:buNone/>
                      </a:pPr>
                      <a:r>
                        <a:rPr/>
                        <a:t>28,7 %</a:t>
                      </a:r>
                    </a:p>
                  </a:txBody>
                </a:tc>
              </a:tr>
              <a:tr h="0">
                <a:tc>
                  <a:txBody>
                    <a:bodyPr/>
                    <a:lstStyle/>
                    <a:p>
                      <a:pPr lvl="0" indent="0" marL="0">
                        <a:buNone/>
                      </a:pPr>
                      <a:r>
                        <a:rPr/>
                        <a:t>—</a:t>
                      </a:r>
                    </a:p>
                  </a:txBody>
                </a:tc>
                <a:tc>
                  <a:txBody>
                    <a:bodyPr/>
                    <a:lstStyle/>
                    <a:p>
                      <a:pPr lvl="0" indent="0" marL="0">
                        <a:buNone/>
                      </a:pPr>
                      <a:r>
                        <a:rPr/>
                        <a:t>—</a:t>
                      </a:r>
                    </a:p>
                  </a:txBody>
                </a:tc>
                <a:tc>
                  <a:txBody>
                    <a:bodyPr/>
                    <a:lstStyle/>
                    <a:p>
                      <a:pPr lvl="0" indent="0" marL="0">
                        <a:buNone/>
                      </a:pPr>
                      <a:r>
                        <a:rPr b="1"/>
                        <a:t>19,3 %</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calcul vers lequel tout le monde se tourne</a:t>
            </a:r>
          </a:p>
        </p:txBody>
      </p:sp>
      <p:sp>
        <p:nvSpPr>
          <p:cNvPr id="3" name="Content Placeholder 2"/>
          <p:cNvSpPr>
            <a:spLocks noGrp="1"/>
          </p:cNvSpPr>
          <p:nvPr>
            <p:ph idx="1"/>
          </p:nvPr>
        </p:nvSpPr>
        <p:spPr/>
        <p:txBody>
          <a:bodyPr/>
          <a:lstStyle/>
          <a:p>
            <a:pPr lvl="0"/>
            <a:r>
              <a:rPr/>
              <a:t>19,3 % des enfants entrant en première année atteignent la fin du primaire — C’est un nombre frappant, c’est ce que la…</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 est faux</a:t>
            </a:r>
          </a:p>
        </p:txBody>
      </p:sp>
      <p:sp>
        <p:nvSpPr>
          <p:cNvPr id="3" name="Content Placeholder 2"/>
          <p:cNvSpPr>
            <a:spLocks noGrp="1"/>
          </p:cNvSpPr>
          <p:nvPr>
            <p:ph idx="1"/>
          </p:nvPr>
        </p:nvSpPr>
        <p:spPr/>
        <p:txBody>
          <a:bodyPr/>
          <a:lstStyle/>
          <a:p>
            <a:pPr lvl="0"/>
            <a:r>
              <a:rPr/>
              <a:t>Les redoublants sont comptés comme des échecs — Un enfant qui redouble la deuxième année n’est pas déscolarisé — il est…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 est faux — En Python</a:t>
            </a:r>
          </a:p>
        </p:txBody>
      </p:sp>
      <p:sp>
        <p:nvSpPr>
          <p:cNvPr id="3" name="Content Placeholder 2"/>
          <p:cNvSpPr>
            <a:spLocks noGrp="1"/>
          </p:cNvSpPr>
          <p:nvPr>
            <p:ph idx="1"/>
          </p:nvPr>
        </p:nvSpPr>
        <p:spPr/>
        <p:txBody>
          <a:bodyPr/>
          <a:lstStyle/>
          <a:p>
            <a:pPr lvl="0" indent="0">
              <a:buNone/>
            </a:pPr>
            <a:r>
              <a:rPr>
                <a:latin typeface="Courier"/>
              </a:rPr>
              <a:t>promotion_or_repeat </a:t>
            </a:r>
            <a:r>
              <a:rPr>
                <a:solidFill>
                  <a:srgbClr val="666666"/>
                </a:solidFill>
                <a:latin typeface="Courier"/>
              </a:rPr>
              <a:t>=</a:t>
            </a:r>
            <a:r>
              <a:rPr>
                <a:latin typeface="Courier"/>
              </a:rPr>
              <a:t> cohort[cohort[</a:t>
            </a:r>
            <a:r>
              <a:rPr>
                <a:solidFill>
                  <a:srgbClr val="4070A0"/>
                </a:solidFill>
                <a:latin typeface="Courier"/>
              </a:rPr>
              <a:t>"grade"</a:t>
            </a:r>
            <a:r>
              <a:rPr>
                <a:latin typeface="Courier"/>
              </a:rPr>
              <a:t>].between(</a:t>
            </a:r>
            <a:r>
              <a:rPr>
                <a:solidFill>
                  <a:srgbClr val="40A070"/>
                </a:solidFill>
                <a:latin typeface="Courier"/>
              </a:rPr>
              <a:t>1</a:t>
            </a:r>
            <a:r>
              <a:rPr>
                <a:latin typeface="Courier"/>
              </a:rPr>
              <a:t>, </a:t>
            </a:r>
            <a:r>
              <a:rPr>
                <a:solidFill>
                  <a:srgbClr val="40A070"/>
                </a:solidFill>
                <a:latin typeface="Courier"/>
              </a:rPr>
              <a:t>6</a:t>
            </a:r>
            <a:r>
              <a:rPr>
                <a:latin typeface="Courier"/>
              </a:rPr>
              <a:t>)].groupby(</a:t>
            </a:r>
            <a:r>
              <a:rPr>
                <a:solidFill>
                  <a:srgbClr val="4070A0"/>
                </a:solidFill>
                <a:latin typeface="Courier"/>
              </a:rPr>
              <a:t>"grade"</a:t>
            </a:r>
            <a:r>
              <a:rPr>
                <a:latin typeface="Courier"/>
              </a:rPr>
              <a:t>)[</a:t>
            </a:r>
            <a:br/>
            <a:r>
              <a:rPr>
                <a:latin typeface="Courier"/>
              </a:rPr>
              <a:t>    </a:t>
            </a:r>
            <a:r>
              <a:rPr>
                <a:solidFill>
                  <a:srgbClr val="4070A0"/>
                </a:solidFill>
                <a:latin typeface="Courier"/>
              </a:rPr>
              <a:t>"end_of_year_status"</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s: s.isin([</a:t>
            </a:r>
            <a:r>
              <a:rPr>
                <a:solidFill>
                  <a:srgbClr val="4070A0"/>
                </a:solidFill>
                <a:latin typeface="Courier"/>
              </a:rPr>
              <a:t>"promoted"</a:t>
            </a:r>
            <a:r>
              <a:rPr>
                <a:latin typeface="Courier"/>
              </a:rPr>
              <a:t>, </a:t>
            </a:r>
            <a:r>
              <a:rPr>
                <a:solidFill>
                  <a:srgbClr val="4070A0"/>
                </a:solidFill>
                <a:latin typeface="Courier"/>
              </a:rPr>
              <a:t>"completed-final-grade"</a:t>
            </a:r>
            <a:r>
              <a:rPr>
                <a:latin typeface="Courier"/>
              </a:rPr>
              <a:t>, </a:t>
            </a:r>
            <a:r>
              <a:rPr>
                <a:solidFill>
                  <a:srgbClr val="4070A0"/>
                </a:solidFill>
                <a:latin typeface="Courier"/>
              </a:rPr>
              <a:t>"repeated"</a:t>
            </a:r>
            <a:r>
              <a:rPr>
                <a:latin typeface="Courier"/>
              </a:rPr>
              <a:t>]).mean())</a:t>
            </a:r>
            <a:br/>
            <a:br/>
            <a:r>
              <a:rPr>
                <a:latin typeface="Courier"/>
              </a:rPr>
              <a:t>still_enrolled </a:t>
            </a:r>
            <a:r>
              <a:rPr>
                <a:solidFill>
                  <a:srgbClr val="666666"/>
                </a:solidFill>
                <a:latin typeface="Courier"/>
              </a:rPr>
              <a:t>=</a:t>
            </a:r>
            <a:r>
              <a:rPr>
                <a:latin typeface="Courier"/>
              </a:rPr>
              <a:t> </a:t>
            </a:r>
            <a:r>
              <a:rPr>
                <a:solidFill>
                  <a:srgbClr val="40A070"/>
                </a:solidFill>
                <a:latin typeface="Courier"/>
              </a:rPr>
              <a:t>1.0</a:t>
            </a:r>
            <a:br/>
            <a:r>
              <a:rPr b="1">
                <a:solidFill>
                  <a:srgbClr val="007020"/>
                </a:solidFill>
                <a:latin typeface="Courier"/>
              </a:rPr>
              <a:t>for</a:t>
            </a:r>
            <a:r>
              <a:rPr>
                <a:latin typeface="Courier"/>
              </a:rPr>
              <a:t> grade, rate </a:t>
            </a:r>
            <a:r>
              <a:rPr b="1">
                <a:solidFill>
                  <a:srgbClr val="007020"/>
                </a:solidFill>
                <a:latin typeface="Courier"/>
              </a:rPr>
              <a:t>in</a:t>
            </a:r>
            <a:r>
              <a:rPr>
                <a:latin typeface="Courier"/>
              </a:rPr>
              <a:t> promotion_or_repeat.items():</a:t>
            </a:r>
            <a:br/>
            <a:r>
              <a:rPr>
                <a:latin typeface="Courier"/>
              </a:rPr>
              <a:t>    still_enrolled </a:t>
            </a:r>
            <a:r>
              <a:rPr>
                <a:solidFill>
                  <a:srgbClr val="666666"/>
                </a:solidFill>
                <a:latin typeface="Courier"/>
              </a:rPr>
              <a:t>*=</a:t>
            </a:r>
            <a:r>
              <a:rPr>
                <a:latin typeface="Courier"/>
              </a:rPr>
              <a:t> rate</a:t>
            </a:r>
            <a:br/>
            <a:r>
              <a:rPr>
                <a:solidFill>
                  <a:srgbClr val="008000"/>
                </a:solidFill>
                <a:latin typeface="Courier"/>
              </a:rPr>
              <a:t>print</a:t>
            </a:r>
            <a:r>
              <a:rPr>
                <a:latin typeface="Courier"/>
              </a:rPr>
              <a:t>(</a:t>
            </a:r>
            <a:r>
              <a:rPr>
                <a:solidFill>
                  <a:srgbClr val="BB6688"/>
                </a:solidFill>
                <a:latin typeface="Courier"/>
              </a:rPr>
              <a:t>f"survival counting repeaters as retained: </a:t>
            </a:r>
            <a:r>
              <a:rPr>
                <a:solidFill>
                  <a:srgbClr val="4070A0"/>
                </a:solidFill>
                <a:latin typeface="Courier"/>
              </a:rPr>
              <a:t>{</a:t>
            </a:r>
            <a:r>
              <a:rPr>
                <a:latin typeface="Courier"/>
              </a:rPr>
              <a:t>still_enrolled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 est faux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Retention, not promotion, is what a survival rate needs.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Pourquoi il est faux</a:t>
            </a:r>
          </a:p>
        </p:txBody>
      </p:sp>
      <p:sp>
        <p:nvSpPr>
          <p:cNvPr id="3" name="Content Placeholder 2"/>
          <p:cNvSpPr>
            <a:spLocks noGrp="1"/>
          </p:cNvSpPr>
          <p:nvPr>
            <p:ph idx="1"/>
          </p:nvPr>
        </p:nvSpPr>
        <p:spPr/>
        <p:txBody>
          <a:bodyPr/>
          <a:lstStyle/>
          <a:p>
            <a:pPr lvl="0"/>
            <a:r>
              <a:rPr/>
              <a:t>Les transferts sont eux aussi comptés comme des échecs — 2,9 % sont partis dans une autre école et la chaîne les lit…</a:t>
            </a:r>
          </a:p>
          <a:p>
            <a:pPr lvl="0"/>
            <a:r>
              <a:rPr/>
              <a:t>Une seule année est prise pour six — Le taux de passage de sixième observé en 2023 appartient à des enfants entrés en…</a:t>
            </a:r>
          </a:p>
          <a:p>
            <a:pPr lvl="0"/>
            <a:r>
              <a:rPr/>
              <a:t>Les effectifs par année ne forment pas une cohorte — La première année compte 149 élèves et la sixième 110, et une…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calculer à la place</a:t>
            </a:r>
          </a:p>
        </p:txBody>
      </p:sp>
      <p:sp>
        <p:nvSpPr>
          <p:cNvPr id="3" name="Content Placeholder 2"/>
          <p:cNvSpPr>
            <a:spLocks noGrp="1"/>
          </p:cNvSpPr>
          <p:nvPr>
            <p:ph idx="1"/>
          </p:nvPr>
        </p:nvSpPr>
        <p:spPr/>
        <p:txBody>
          <a:bodyPr/>
          <a:lstStyle/>
          <a:p>
            <a:pPr lvl="0"/>
            <a:r>
              <a:rPr/>
              <a:t>La rétention, non le passage — s’il faut employer une seule année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calculer à la place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chained(statuses):</a:t>
            </a:r>
            <a:br/>
            <a:r>
              <a:rPr>
                <a:latin typeface="Courier"/>
              </a:rPr>
              <a:t>    rate, product </a:t>
            </a:r>
            <a:r>
              <a:rPr>
                <a:solidFill>
                  <a:srgbClr val="666666"/>
                </a:solidFill>
                <a:latin typeface="Courier"/>
              </a:rPr>
              <a:t>=</a:t>
            </a:r>
            <a:r>
              <a:rPr>
                <a:latin typeface="Courier"/>
              </a:rPr>
              <a:t> {}, </a:t>
            </a:r>
            <a:r>
              <a:rPr>
                <a:solidFill>
                  <a:srgbClr val="40A070"/>
                </a:solidFill>
                <a:latin typeface="Courier"/>
              </a:rPr>
              <a:t>1.0</a:t>
            </a:r>
            <a:br/>
            <a:r>
              <a:rPr>
                <a:latin typeface="Courier"/>
              </a:rPr>
              <a:t>    </a:t>
            </a:r>
            <a:r>
              <a:rPr b="1">
                <a:solidFill>
                  <a:srgbClr val="007020"/>
                </a:solidFill>
                <a:latin typeface="Courier"/>
              </a:rPr>
              <a:t>for</a:t>
            </a:r>
            <a:r>
              <a:rPr>
                <a:latin typeface="Courier"/>
              </a:rPr>
              <a:t> grade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1</a:t>
            </a:r>
            <a:r>
              <a:rPr>
                <a:latin typeface="Courier"/>
              </a:rPr>
              <a:t>, </a:t>
            </a:r>
            <a:r>
              <a:rPr>
                <a:solidFill>
                  <a:srgbClr val="40A070"/>
                </a:solidFill>
                <a:latin typeface="Courier"/>
              </a:rPr>
              <a:t>7</a:t>
            </a:r>
            <a:r>
              <a:rPr>
                <a:latin typeface="Courier"/>
              </a:rPr>
              <a:t>):</a:t>
            </a:r>
            <a:br/>
            <a:r>
              <a:rPr>
                <a:latin typeface="Courier"/>
              </a:rPr>
              <a:t>        rows </a:t>
            </a:r>
            <a:r>
              <a:rPr>
                <a:solidFill>
                  <a:srgbClr val="666666"/>
                </a:solidFill>
                <a:latin typeface="Courier"/>
              </a:rPr>
              <a:t>=</a:t>
            </a:r>
            <a:r>
              <a:rPr>
                <a:latin typeface="Courier"/>
              </a:rPr>
              <a:t> cohort[cohort[</a:t>
            </a:r>
            <a:r>
              <a:rPr>
                <a:solidFill>
                  <a:srgbClr val="4070A0"/>
                </a:solidFill>
                <a:latin typeface="Courier"/>
              </a:rPr>
              <a:t>"grade"</a:t>
            </a:r>
            <a:r>
              <a:rPr>
                <a:latin typeface="Courier"/>
              </a:rPr>
              <a:t>] </a:t>
            </a:r>
            <a:r>
              <a:rPr>
                <a:solidFill>
                  <a:srgbClr val="666666"/>
                </a:solidFill>
                <a:latin typeface="Courier"/>
              </a:rPr>
              <a:t>==</a:t>
            </a:r>
            <a:r>
              <a:rPr>
                <a:latin typeface="Courier"/>
              </a:rPr>
              <a:t> grade][</a:t>
            </a:r>
            <a:r>
              <a:rPr>
                <a:solidFill>
                  <a:srgbClr val="4070A0"/>
                </a:solidFill>
                <a:latin typeface="Courier"/>
              </a:rPr>
              <a:t>"end_of_year_status"</a:t>
            </a:r>
            <a:r>
              <a:rPr>
                <a:latin typeface="Courier"/>
              </a:rPr>
              <a:t>]</a:t>
            </a:r>
            <a:br/>
            <a:r>
              <a:rPr>
                <a:latin typeface="Courier"/>
              </a:rPr>
              <a:t>        product </a:t>
            </a:r>
            <a:r>
              <a:rPr>
                <a:solidFill>
                  <a:srgbClr val="666666"/>
                </a:solidFill>
                <a:latin typeface="Courier"/>
              </a:rPr>
              <a:t>*=</a:t>
            </a:r>
            <a:r>
              <a:rPr>
                <a:latin typeface="Courier"/>
              </a:rPr>
              <a:t> rows.isin(statuses).mean()</a:t>
            </a:r>
            <a:br/>
            <a:r>
              <a:rPr>
                <a:latin typeface="Courier"/>
              </a:rPr>
              <a:t>        rate[grade] </a:t>
            </a:r>
            <a:r>
              <a:rPr>
                <a:solidFill>
                  <a:srgbClr val="666666"/>
                </a:solidFill>
                <a:latin typeface="Courier"/>
              </a:rPr>
              <a:t>=</a:t>
            </a:r>
            <a:r>
              <a:rPr>
                <a:latin typeface="Courier"/>
              </a:rPr>
              <a:t> product</a:t>
            </a:r>
            <a:br/>
            <a:r>
              <a:rPr>
                <a:latin typeface="Courier"/>
              </a:rPr>
              <a:t>    </a:t>
            </a:r>
            <a:r>
              <a:rPr b="1">
                <a:solidFill>
                  <a:srgbClr val="007020"/>
                </a:solidFill>
                <a:latin typeface="Courier"/>
              </a:rPr>
              <a:t>return</a:t>
            </a:r>
            <a:r>
              <a:rPr>
                <a:latin typeface="Courier"/>
              </a:rPr>
              <a:t> product</a:t>
            </a:r>
            <a:br/>
            <a:br/>
            <a:r>
              <a:rPr>
                <a:latin typeface="Courier"/>
              </a:rPr>
              <a:t>promotion_only </a:t>
            </a:r>
            <a:r>
              <a:rPr>
                <a:solidFill>
                  <a:srgbClr val="666666"/>
                </a:solidFill>
                <a:latin typeface="Courier"/>
              </a:rPr>
              <a:t>=</a:t>
            </a:r>
            <a:r>
              <a:rPr>
                <a:latin typeface="Courier"/>
              </a:rPr>
              <a:t> chained([</a:t>
            </a:r>
            <a:r>
              <a:rPr>
                <a:solidFill>
                  <a:srgbClr val="4070A0"/>
                </a:solidFill>
                <a:latin typeface="Courier"/>
              </a:rPr>
              <a:t>"promoted"</a:t>
            </a:r>
            <a:r>
              <a:rPr>
                <a:latin typeface="Courier"/>
              </a:rPr>
              <a:t>, </a:t>
            </a:r>
            <a:r>
              <a:rPr>
                <a:solidFill>
                  <a:srgbClr val="4070A0"/>
                </a:solidFill>
                <a:latin typeface="Courier"/>
              </a:rPr>
              <a:t>"completed-final-grade"</a:t>
            </a:r>
            <a:r>
              <a:rPr>
                <a:latin typeface="Courier"/>
              </a:rPr>
              <a:t>])</a:t>
            </a:r>
            <a:br/>
            <a:r>
              <a:rPr>
                <a:latin typeface="Courier"/>
              </a:rPr>
              <a:t>retained </a:t>
            </a:r>
            <a:r>
              <a:rPr>
                <a:solidFill>
                  <a:srgbClr val="666666"/>
                </a:solidFill>
                <a:latin typeface="Courier"/>
              </a:rPr>
              <a:t>=</a:t>
            </a:r>
            <a:r>
              <a:rPr>
                <a:latin typeface="Courier"/>
              </a:rPr>
              <a:t> chained([</a:t>
            </a:r>
            <a:r>
              <a:rPr>
                <a:solidFill>
                  <a:srgbClr val="4070A0"/>
                </a:solidFill>
                <a:latin typeface="Courier"/>
              </a:rPr>
              <a:t>"promoted"</a:t>
            </a:r>
            <a:r>
              <a:rPr>
                <a:latin typeface="Courier"/>
              </a:rPr>
              <a:t>, </a:t>
            </a:r>
            <a:r>
              <a:rPr>
                <a:solidFill>
                  <a:srgbClr val="4070A0"/>
                </a:solidFill>
                <a:latin typeface="Courier"/>
              </a:rPr>
              <a:t>"completed-final-grade"</a:t>
            </a:r>
            <a:r>
              <a:rPr>
                <a:latin typeface="Courier"/>
              </a:rPr>
              <a:t>, </a:t>
            </a:r>
            <a:r>
              <a:rPr>
                <a:solidFill>
                  <a:srgbClr val="4070A0"/>
                </a:solidFill>
                <a:latin typeface="Courier"/>
              </a:rPr>
              <a:t>"repeated"</a:t>
            </a:r>
            <a:r>
              <a:rPr>
                <a:latin typeface="Courier"/>
              </a:rPr>
              <a:t>])</a:t>
            </a:r>
            <a:br/>
            <a:r>
              <a:rPr>
                <a:solidFill>
                  <a:srgbClr val="008000"/>
                </a:solidFill>
                <a:latin typeface="Courier"/>
              </a:rPr>
              <a:t>print</a:t>
            </a:r>
            <a:r>
              <a:rPr>
                <a:latin typeface="Courier"/>
              </a:rPr>
              <a:t>(</a:t>
            </a:r>
            <a:r>
              <a:rPr>
                <a:solidFill>
                  <a:srgbClr val="BB6688"/>
                </a:solidFill>
                <a:latin typeface="Courier"/>
              </a:rPr>
              <a:t>f"chained promotion: </a:t>
            </a:r>
            <a:r>
              <a:rPr>
                <a:solidFill>
                  <a:srgbClr val="4070A0"/>
                </a:solidFill>
                <a:latin typeface="Courier"/>
              </a:rPr>
              <a:t>{</a:t>
            </a:r>
            <a:r>
              <a:rPr>
                <a:latin typeface="Courier"/>
              </a:rPr>
              <a:t>promotion_only</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f"chained retention: </a:t>
            </a:r>
            <a:r>
              <a:rPr>
                <a:solidFill>
                  <a:srgbClr val="4070A0"/>
                </a:solidFill>
                <a:latin typeface="Courier"/>
              </a:rPr>
              <a:t>{</a:t>
            </a:r>
            <a:r>
              <a:rPr>
                <a:latin typeface="Courier"/>
              </a:rPr>
              <a:t>retained</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calculer à la place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chain, different numerator. The gap is repetition compounding.</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calculer à la place</a:t>
            </a:r>
          </a:p>
        </p:txBody>
      </p:sp>
      <p:sp>
        <p:nvSpPr>
          <p:cNvPr id="3" name="Content Placeholder 2"/>
          <p:cNvSpPr>
            <a:spLocks noGrp="1"/>
          </p:cNvSpPr>
          <p:nvPr>
            <p:ph idx="1"/>
          </p:nvPr>
        </p:nvSpPr>
        <p:spPr/>
        <p:txBody>
          <a:bodyPr/>
          <a:lstStyle/>
          <a:p>
            <a:pPr lvl="0"/>
            <a:r>
              <a:rPr/>
              <a:t>19,3 % contre 40,3 % — Plus de vingt points de la perte apparente étaient du redoublement lu comme une sortie, et le…</a:t>
            </a:r>
          </a:p>
          <a:p>
            <a:pPr lvl="0"/>
            <a:r>
              <a:rPr/>
              <a:t>Suivez de vrais élèves quand vous le pouvez — Ce registre a deux années et les mêmes identifiants, si bien qu’une…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calculer à la place — En Python</a:t>
            </a:r>
          </a:p>
        </p:txBody>
      </p:sp>
      <p:sp>
        <p:nvSpPr>
          <p:cNvPr id="3" name="Content Placeholder 2"/>
          <p:cNvSpPr>
            <a:spLocks noGrp="1"/>
          </p:cNvSpPr>
          <p:nvPr>
            <p:ph idx="1"/>
          </p:nvPr>
        </p:nvSpPr>
        <p:spPr/>
        <p:txBody>
          <a:bodyPr/>
          <a:lstStyle/>
          <a:p>
            <a:pPr lvl="0" indent="0">
              <a:buNone/>
            </a:pPr>
            <a:r>
              <a:rPr>
                <a:latin typeface="Courier"/>
              </a:rPr>
              <a:t>years </a:t>
            </a:r>
            <a:r>
              <a:rPr>
                <a:solidFill>
                  <a:srgbClr val="666666"/>
                </a:solidFill>
                <a:latin typeface="Courier"/>
              </a:rPr>
              <a:t>=</a:t>
            </a:r>
            <a:r>
              <a:rPr>
                <a:latin typeface="Courier"/>
              </a:rPr>
              <a:t> clean.pivot_table(index</a:t>
            </a:r>
            <a:r>
              <a:rPr>
                <a:solidFill>
                  <a:srgbClr val="666666"/>
                </a:solidFill>
                <a:latin typeface="Courier"/>
              </a:rPr>
              <a:t>=</a:t>
            </a:r>
            <a:r>
              <a:rPr>
                <a:solidFill>
                  <a:srgbClr val="4070A0"/>
                </a:solidFill>
                <a:latin typeface="Courier"/>
              </a:rPr>
              <a:t>"student_id"</a:t>
            </a:r>
            <a:r>
              <a:rPr>
                <a:latin typeface="Courier"/>
              </a:rPr>
              <a:t>, columns</a:t>
            </a:r>
            <a:r>
              <a:rPr>
                <a:solidFill>
                  <a:srgbClr val="666666"/>
                </a:solidFill>
                <a:latin typeface="Courier"/>
              </a:rPr>
              <a:t>=</a:t>
            </a:r>
            <a:r>
              <a:rPr>
                <a:solidFill>
                  <a:srgbClr val="4070A0"/>
                </a:solidFill>
                <a:latin typeface="Courier"/>
              </a:rPr>
              <a:t>"school_year"</a:t>
            </a:r>
            <a:r>
              <a:rPr>
                <a:latin typeface="Courier"/>
              </a:rPr>
              <a:t>,</a:t>
            </a:r>
            <a:br/>
            <a:r>
              <a:rPr>
                <a:latin typeface="Courier"/>
              </a:rPr>
              <a:t>                          values</a:t>
            </a:r>
            <a:r>
              <a:rPr>
                <a:solidFill>
                  <a:srgbClr val="666666"/>
                </a:solidFill>
                <a:latin typeface="Courier"/>
              </a:rPr>
              <a:t>=</a:t>
            </a:r>
            <a:r>
              <a:rPr>
                <a:solidFill>
                  <a:srgbClr val="4070A0"/>
                </a:solidFill>
                <a:latin typeface="Courier"/>
              </a:rPr>
              <a:t>"grade"</a:t>
            </a:r>
            <a:r>
              <a:rPr>
                <a:latin typeface="Courier"/>
              </a:rPr>
              <a:t>, aggfunc</a:t>
            </a:r>
            <a:r>
              <a:rPr>
                <a:solidFill>
                  <a:srgbClr val="666666"/>
                </a:solidFill>
                <a:latin typeface="Courier"/>
              </a:rPr>
              <a:t>=</a:t>
            </a:r>
            <a:r>
              <a:rPr>
                <a:solidFill>
                  <a:srgbClr val="4070A0"/>
                </a:solidFill>
                <a:latin typeface="Courier"/>
              </a:rPr>
              <a:t>"first"</a:t>
            </a:r>
            <a:r>
              <a:rPr>
                <a:latin typeface="Courier"/>
              </a:rPr>
              <a:t>)</a:t>
            </a:r>
            <a:br/>
            <a:r>
              <a:rPr>
                <a:latin typeface="Courier"/>
              </a:rPr>
              <a:t>both </a:t>
            </a:r>
            <a:r>
              <a:rPr>
                <a:solidFill>
                  <a:srgbClr val="666666"/>
                </a:solidFill>
                <a:latin typeface="Courier"/>
              </a:rPr>
              <a:t>=</a:t>
            </a:r>
            <a:r>
              <a:rPr>
                <a:latin typeface="Courier"/>
              </a:rPr>
              <a:t> years.dropna()</a:t>
            </a:r>
            <a:br/>
            <a:r>
              <a:rPr>
                <a:solidFill>
                  <a:srgbClr val="008000"/>
                </a:solidFill>
                <a:latin typeface="Courier"/>
              </a:rPr>
              <a:t>print</a:t>
            </a:r>
            <a:r>
              <a:rPr>
                <a:latin typeface="Courier"/>
              </a:rPr>
              <a:t>(</a:t>
            </a:r>
            <a:r>
              <a:rPr>
                <a:solidFill>
                  <a:srgbClr val="BB6688"/>
                </a:solidFill>
                <a:latin typeface="Courier"/>
              </a:rPr>
              <a:t>f"students observed in both years: </a:t>
            </a:r>
            <a:r>
              <a:rPr>
                <a:solidFill>
                  <a:srgbClr val="4070A0"/>
                </a:solidFill>
                <a:latin typeface="Courier"/>
              </a:rPr>
              <a:t>{</a:t>
            </a:r>
            <a:r>
              <a:rPr>
                <a:solidFill>
                  <a:srgbClr val="008000"/>
                </a:solidFill>
                <a:latin typeface="Courier"/>
              </a:rPr>
              <a:t>len</a:t>
            </a:r>
            <a:r>
              <a:rPr>
                <a:latin typeface="Courier"/>
              </a:rPr>
              <a:t>(both)</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advanced a grade: </a:t>
            </a:r>
            <a:r>
              <a:rPr>
                <a:solidFill>
                  <a:srgbClr val="4070A0"/>
                </a:solidFill>
                <a:latin typeface="Courier"/>
              </a:rPr>
              <a:t>{</a:t>
            </a:r>
            <a:r>
              <a:rPr>
                <a:latin typeface="Courier"/>
              </a:rPr>
              <a:t>(both[</a:t>
            </a:r>
            <a:r>
              <a:rPr>
                <a:solidFill>
                  <a:srgbClr val="40A070"/>
                </a:solidFill>
                <a:latin typeface="Courier"/>
              </a:rPr>
              <a:t>2024</a:t>
            </a:r>
            <a:r>
              <a:rPr>
                <a:latin typeface="Courier"/>
              </a:rPr>
              <a:t>] </a:t>
            </a:r>
            <a:r>
              <a:rPr>
                <a:solidFill>
                  <a:srgbClr val="666666"/>
                </a:solidFill>
                <a:latin typeface="Courier"/>
              </a:rPr>
              <a:t>&gt;</a:t>
            </a:r>
            <a:r>
              <a:rPr>
                <a:latin typeface="Courier"/>
              </a:rPr>
              <a:t> both[</a:t>
            </a:r>
            <a:r>
              <a:rPr>
                <a:solidFill>
                  <a:srgbClr val="40A070"/>
                </a:solidFill>
                <a:latin typeface="Courier"/>
              </a:rPr>
              <a:t>2023</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same grade:       </a:t>
            </a:r>
            <a:r>
              <a:rPr>
                <a:solidFill>
                  <a:srgbClr val="4070A0"/>
                </a:solidFill>
                <a:latin typeface="Courier"/>
              </a:rPr>
              <a:t>{</a:t>
            </a:r>
            <a:r>
              <a:rPr>
                <a:latin typeface="Courier"/>
              </a:rPr>
              <a:t>(both[</a:t>
            </a:r>
            <a:r>
              <a:rPr>
                <a:solidFill>
                  <a:srgbClr val="40A070"/>
                </a:solidFill>
                <a:latin typeface="Courier"/>
              </a:rPr>
              <a:t>2024</a:t>
            </a:r>
            <a:r>
              <a:rPr>
                <a:latin typeface="Courier"/>
              </a:rPr>
              <a:t>] </a:t>
            </a:r>
            <a:r>
              <a:rPr>
                <a:solidFill>
                  <a:srgbClr val="666666"/>
                </a:solidFill>
                <a:latin typeface="Courier"/>
              </a:rPr>
              <a:t>==</a:t>
            </a:r>
            <a:r>
              <a:rPr>
                <a:latin typeface="Courier"/>
              </a:rPr>
              <a:t> both[</a:t>
            </a:r>
            <a:r>
              <a:rPr>
                <a:solidFill>
                  <a:srgbClr val="40A070"/>
                </a:solidFill>
                <a:latin typeface="Courier"/>
              </a:rPr>
              <a:t>2023</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calculer à la place</a:t>
            </a:r>
          </a:p>
        </p:txBody>
      </p:sp>
      <p:sp>
        <p:nvSpPr>
          <p:cNvPr id="3" name="Content Placeholder 2"/>
          <p:cNvSpPr>
            <a:spLocks noGrp="1"/>
          </p:cNvSpPr>
          <p:nvPr>
            <p:ph idx="1"/>
          </p:nvPr>
        </p:nvSpPr>
        <p:spPr/>
        <p:txBody>
          <a:bodyPr/>
          <a:lstStyle/>
          <a:p>
            <a:pPr lvl="0"/>
            <a:r>
              <a:rPr/>
              <a:t>1 103 élèves figurent dans les deux années : 88,5 % ont avancé d’une année et 11,5 % sont deux fois dans la même —…</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calculer à la place — En R</a:t>
            </a:r>
          </a:p>
        </p:txBody>
      </p:sp>
      <p:sp>
        <p:nvSpPr>
          <p:cNvPr id="3" name="Content Placeholder 2"/>
          <p:cNvSpPr>
            <a:spLocks noGrp="1"/>
          </p:cNvSpPr>
          <p:nvPr>
            <p:ph idx="1"/>
          </p:nvPr>
        </p:nvSpPr>
        <p:spPr/>
        <p:txBody>
          <a:bodyPr/>
          <a:lstStyle/>
          <a:p>
            <a:pPr lvl="0" indent="0">
              <a:buNone/>
            </a:pPr>
            <a:r>
              <a:rPr>
                <a:latin typeface="Courier"/>
              </a:rPr>
              <a:t>enrolment </a:t>
            </a:r>
            <a:r>
              <a:rPr>
                <a:solidFill>
                  <a:srgbClr val="4070A0"/>
                </a:solidFill>
                <a:latin typeface="Courier"/>
              </a:rPr>
              <a:t>|&gt;</a:t>
            </a:r>
            <a:br/>
            <a:r>
              <a:rPr>
                <a:latin typeface="Courier"/>
              </a:rPr>
              <a:t>  </a:t>
            </a:r>
            <a:r>
              <a:rPr>
                <a:solidFill>
                  <a:srgbClr val="06287E"/>
                </a:solidFill>
                <a:latin typeface="Courier"/>
              </a:rPr>
              <a:t>select</a:t>
            </a:r>
            <a:r>
              <a:rPr>
                <a:latin typeface="Courier"/>
              </a:rPr>
              <a:t>(student_id, school_year, grade)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school_year, </a:t>
            </a:r>
            <a:r>
              <a:rPr>
                <a:solidFill>
                  <a:srgbClr val="7D9029"/>
                </a:solidFill>
                <a:latin typeface="Courier"/>
              </a:rPr>
              <a:t>values_from =</a:t>
            </a:r>
            <a:r>
              <a:rPr>
                <a:latin typeface="Courier"/>
              </a:rPr>
              <a:t> grade)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t>
            </a:r>
            <a:r>
              <a:rPr>
                <a:solidFill>
                  <a:srgbClr val="4070A0"/>
                </a:solidFill>
                <a:latin typeface="Courier"/>
              </a:rPr>
              <a:t>`</a:t>
            </a:r>
            <a:r>
              <a:rPr>
                <a:solidFill>
                  <a:srgbClr val="7D9029"/>
                </a:solidFill>
                <a:latin typeface="Courier"/>
              </a:rPr>
              <a:t>2023</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a:t>
            </a:r>
            <a:r>
              <a:rPr>
                <a:solidFill>
                  <a:srgbClr val="4070A0"/>
                </a:solidFill>
                <a:latin typeface="Courier"/>
              </a:rPr>
              <a:t>`</a:t>
            </a:r>
            <a:r>
              <a:rPr>
                <a:solidFill>
                  <a:srgbClr val="7D9029"/>
                </a:solidFill>
                <a:latin typeface="Courier"/>
              </a:rPr>
              <a:t>2024</a:t>
            </a:r>
            <a:r>
              <a:rPr>
                <a:solidFill>
                  <a:srgbClr val="4070A0"/>
                </a:solidFill>
                <a:latin typeface="Courier"/>
              </a:rPr>
              <a: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calculer à la place</a:t>
            </a:r>
          </a:p>
        </p:txBody>
      </p:sp>
      <p:sp>
        <p:nvSpPr>
          <p:cNvPr id="3" name="Content Placeholder 2"/>
          <p:cNvSpPr>
            <a:spLocks noGrp="1"/>
          </p:cNvSpPr>
          <p:nvPr>
            <p:ph idx="1"/>
          </p:nvPr>
        </p:nvSpPr>
        <p:spPr/>
        <p:txBody>
          <a:bodyPr/>
          <a:lstStyle/>
          <a:p>
            <a:pPr lvl="0"/>
            <a:r>
              <a:rPr/>
              <a:t>Une transition d’un an observée sur de vrais élèves vaut mieux qu’une chaîne de six ans assemblée à partir des taux…</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part — En Python</a:t>
            </a:r>
          </a:p>
        </p:txBody>
      </p:sp>
      <p:sp>
        <p:nvSpPr>
          <p:cNvPr id="3" name="Content Placeholder 2"/>
          <p:cNvSpPr>
            <a:spLocks noGrp="1"/>
          </p:cNvSpPr>
          <p:nvPr>
            <p:ph idx="1"/>
          </p:nvPr>
        </p:nvSpPr>
        <p:spPr/>
        <p:txBody>
          <a:bodyPr/>
          <a:lstStyle/>
          <a:p>
            <a:pPr lvl="0" indent="0">
              <a:buNone/>
            </a:pPr>
            <a:r>
              <a:rPr>
                <a:latin typeface="Courier"/>
              </a:rPr>
              <a:t>year23 </a:t>
            </a:r>
            <a:r>
              <a:rPr>
                <a:solidFill>
                  <a:srgbClr val="666666"/>
                </a:solidFill>
                <a:latin typeface="Courier"/>
              </a:rPr>
              <a:t>=</a:t>
            </a:r>
            <a:r>
              <a:rPr>
                <a:latin typeface="Courier"/>
              </a:rPr>
              <a:t> cohort.assign(</a:t>
            </a:r>
            <a:br/>
            <a:r>
              <a:rPr>
                <a:latin typeface="Courier"/>
              </a:rPr>
              <a:t>    over_age</a:t>
            </a:r>
            <a:r>
              <a:rPr>
                <a:solidFill>
                  <a:srgbClr val="666666"/>
                </a:solidFill>
                <a:latin typeface="Courier"/>
              </a:rPr>
              <a:t>=</a:t>
            </a:r>
            <a:r>
              <a:rPr>
                <a:latin typeface="Courier"/>
              </a:rPr>
              <a:t>cohort[</a:t>
            </a:r>
            <a:r>
              <a:rPr>
                <a:solidFill>
                  <a:srgbClr val="4070A0"/>
                </a:solidFill>
                <a:latin typeface="Courier"/>
              </a:rPr>
              <a:t>"age_years"</a:t>
            </a:r>
            <a:r>
              <a:rPr>
                <a:latin typeface="Courier"/>
              </a:rPr>
              <a:t>] </a:t>
            </a:r>
            <a:r>
              <a:rPr>
                <a:solidFill>
                  <a:srgbClr val="666666"/>
                </a:solidFill>
                <a:latin typeface="Courier"/>
              </a:rPr>
              <a:t>&gt;</a:t>
            </a:r>
            <a:r>
              <a:rPr>
                <a:latin typeface="Courier"/>
              </a:rPr>
              <a:t> cohort[</a:t>
            </a:r>
            <a:r>
              <a:rPr>
                <a:solidFill>
                  <a:srgbClr val="4070A0"/>
                </a:solidFill>
                <a:latin typeface="Courier"/>
              </a:rPr>
              <a:t>"grade"</a:t>
            </a:r>
            <a:r>
              <a:rPr>
                <a:latin typeface="Courier"/>
              </a:rPr>
              <a:t>] </a:t>
            </a:r>
            <a:r>
              <a:rPr>
                <a:solidFill>
                  <a:srgbClr val="666666"/>
                </a:solidFill>
                <a:latin typeface="Courier"/>
              </a:rPr>
              <a:t>+</a:t>
            </a:r>
            <a:r>
              <a:rPr>
                <a:latin typeface="Courier"/>
              </a:rPr>
              <a:t> </a:t>
            </a:r>
            <a:r>
              <a:rPr>
                <a:solidFill>
                  <a:srgbClr val="40A070"/>
                </a:solidFill>
                <a:latin typeface="Courier"/>
              </a:rPr>
              <a:t>5</a:t>
            </a:r>
            <a:r>
              <a:rPr>
                <a:latin typeface="Courier"/>
              </a:rPr>
              <a:t>,</a:t>
            </a:r>
            <a:br/>
            <a:r>
              <a:rPr>
                <a:latin typeface="Courier"/>
              </a:rPr>
              <a:t>    dropped</a:t>
            </a:r>
            <a:r>
              <a:rPr>
                <a:solidFill>
                  <a:srgbClr val="666666"/>
                </a:solidFill>
                <a:latin typeface="Courier"/>
              </a:rPr>
              <a:t>=</a:t>
            </a:r>
            <a:r>
              <a:rPr>
                <a:latin typeface="Courier"/>
              </a:rPr>
              <a:t>cohort[</a:t>
            </a:r>
            <a:r>
              <a:rPr>
                <a:solidFill>
                  <a:srgbClr val="4070A0"/>
                </a:solidFill>
                <a:latin typeface="Courier"/>
              </a:rPr>
              <a:t>"end_of_year_status"</a:t>
            </a:r>
            <a:r>
              <a:rPr>
                <a:latin typeface="Courier"/>
              </a:rPr>
              <a:t>].eq(</a:t>
            </a:r>
            <a:r>
              <a:rPr>
                <a:solidFill>
                  <a:srgbClr val="4070A0"/>
                </a:solidFill>
                <a:latin typeface="Courier"/>
              </a:rPr>
              <a:t>"dropped-out"</a:t>
            </a:r>
            <a:r>
              <a:rPr>
                <a:latin typeface="Courier"/>
              </a:rPr>
              <a:t>),</a:t>
            </a:r>
            <a:br/>
            <a:r>
              <a:rPr>
                <a:latin typeface="Courier"/>
              </a:rPr>
              <a:t>)</a:t>
            </a:r>
            <a:b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4070A0"/>
                </a:solidFill>
                <a:latin typeface="Courier"/>
              </a:rPr>
              <a:t>"over_age"</a:t>
            </a:r>
            <a:r>
              <a:rPr>
                <a:latin typeface="Courier"/>
              </a:rPr>
              <a:t>, </a:t>
            </a:r>
            <a:r>
              <a:rPr>
                <a:solidFill>
                  <a:srgbClr val="4070A0"/>
                </a:solidFill>
                <a:latin typeface="Courier"/>
              </a:rPr>
              <a:t>"disability_reported"</a:t>
            </a:r>
            <a:r>
              <a:rPr>
                <a:latin typeface="Courier"/>
              </a:rPr>
              <a:t>, </a:t>
            </a:r>
            <a:r>
              <a:rPr>
                <a:solidFill>
                  <a:srgbClr val="4070A0"/>
                </a:solidFill>
                <a:latin typeface="Courier"/>
              </a:rPr>
              <a:t>"displacement_status"</a:t>
            </a:r>
            <a:r>
              <a:rPr>
                <a:latin typeface="Courier"/>
              </a:rPr>
              <a:t>, </a:t>
            </a:r>
            <a:r>
              <a:rPr>
                <a:solidFill>
                  <a:srgbClr val="4070A0"/>
                </a:solidFill>
                <a:latin typeface="Courier"/>
              </a:rPr>
              <a:t>"sex"</a:t>
            </a:r>
            <a:r>
              <a:rPr>
                <a:latin typeface="Courier"/>
              </a:rPr>
              <a:t>):</a:t>
            </a:r>
            <a:br/>
            <a:r>
              <a:rPr>
                <a:latin typeface="Courier"/>
              </a:rPr>
              <a:t>    table </a:t>
            </a:r>
            <a:r>
              <a:rPr>
                <a:solidFill>
                  <a:srgbClr val="666666"/>
                </a:solidFill>
                <a:latin typeface="Courier"/>
              </a:rPr>
              <a:t>=</a:t>
            </a:r>
            <a:r>
              <a:rPr>
                <a:latin typeface="Courier"/>
              </a:rPr>
              <a:t> year23.groupby(column, dropna</a:t>
            </a:r>
            <a:r>
              <a:rPr>
                <a:solidFill>
                  <a:srgbClr val="666666"/>
                </a:solidFill>
                <a:latin typeface="Courier"/>
              </a:rPr>
              <a:t>=</a:t>
            </a:r>
            <a:r>
              <a:rPr>
                <a:solidFill>
                  <a:srgbClr val="19177C"/>
                </a:solidFill>
                <a:latin typeface="Courier"/>
              </a:rPr>
              <a:t>False</a:t>
            </a:r>
            <a:r>
              <a:rPr>
                <a:latin typeface="Courier"/>
              </a:rPr>
              <a:t>)[</a:t>
            </a:r>
            <a:r>
              <a:rPr>
                <a:solidFill>
                  <a:srgbClr val="4070A0"/>
                </a:solidFill>
                <a:latin typeface="Courier"/>
              </a:rPr>
              <a:t>"dropped"</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br/>
            <a:r>
              <a:rPr>
                <a:latin typeface="Courier"/>
              </a:rPr>
              <a:t>    </a:t>
            </a:r>
            <a:r>
              <a:rPr>
                <a:solidFill>
                  <a:srgbClr val="008000"/>
                </a:solidFill>
                <a:latin typeface="Courier"/>
              </a:rPr>
              <a:t>print</a:t>
            </a:r>
            <a:r>
              <a:rPr>
                <a:latin typeface="Courier"/>
              </a:rPr>
              <a:t>((table </a:t>
            </a:r>
            <a:r>
              <a:rPr>
                <a:solidFill>
                  <a:srgbClr val="666666"/>
                </a:solidFill>
                <a:latin typeface="Courier"/>
              </a:rPr>
              <a:t>*</a:t>
            </a:r>
            <a:r>
              <a:rPr>
                <a:latin typeface="Courier"/>
              </a:rPr>
              <a:t> [</a:t>
            </a:r>
            <a:r>
              <a:rPr>
                <a:solidFill>
                  <a:srgbClr val="40A070"/>
                </a:solidFill>
                <a:latin typeface="Courier"/>
              </a:rPr>
              <a:t>100</a:t>
            </a:r>
            <a:r>
              <a:rPr>
                <a:latin typeface="Courier"/>
              </a:rPr>
              <a:t>, </a:t>
            </a:r>
            <a:r>
              <a:rPr>
                <a:solidFill>
                  <a:srgbClr val="40A070"/>
                </a:solidFill>
                <a:latin typeface="Courier"/>
              </a:rPr>
              <a:t>1</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 </a:t>
            </a:r>
            <a:r>
              <a:rPr>
                <a:solidFill>
                  <a:srgbClr val="4070A0"/>
                </a:solidFill>
                <a:latin typeface="Courier"/>
              </a:rPr>
              <a:t>"\n"</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part — En R</a:t>
            </a:r>
          </a:p>
        </p:txBody>
      </p:sp>
      <p:sp>
        <p:nvSpPr>
          <p:cNvPr id="3" name="Content Placeholder 2"/>
          <p:cNvSpPr>
            <a:spLocks noGrp="1"/>
          </p:cNvSpPr>
          <p:nvPr>
            <p:ph idx="1"/>
          </p:nvPr>
        </p:nvSpPr>
        <p:spPr/>
        <p:txBody>
          <a:bodyPr/>
          <a:lstStyle/>
          <a:p>
            <a:pPr lvl="0" indent="0">
              <a:buNone/>
            </a:pPr>
            <a:r>
              <a:rPr>
                <a:latin typeface="Courier"/>
              </a:rPr>
              <a:t>cohort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dropped =</a:t>
            </a:r>
            <a:r>
              <a:rPr>
                <a:latin typeface="Courier"/>
              </a:rPr>
              <a:t> end_of_year_status </a:t>
            </a:r>
            <a:r>
              <a:rPr>
                <a:solidFill>
                  <a:srgbClr val="4070A0"/>
                </a:solidFill>
                <a:latin typeface="Courier"/>
              </a:rPr>
              <a:t>==</a:t>
            </a:r>
            <a:r>
              <a:rPr>
                <a:latin typeface="Courier"/>
              </a:rPr>
              <a:t> </a:t>
            </a:r>
            <a:r>
              <a:rPr>
                <a:solidFill>
                  <a:srgbClr val="4070A0"/>
                </a:solidFill>
                <a:latin typeface="Courier"/>
              </a:rPr>
              <a:t>"dropped-out"</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dropout =</a:t>
            </a:r>
            <a:r>
              <a:rPr>
                <a:latin typeface="Courier"/>
              </a:rPr>
              <a:t> </a:t>
            </a:r>
            <a:r>
              <a:rPr>
                <a:solidFill>
                  <a:srgbClr val="06287E"/>
                </a:solidFill>
                <a:latin typeface="Courier"/>
              </a:rPr>
              <a:t>mean</a:t>
            </a:r>
            <a:r>
              <a:rPr>
                <a:latin typeface="Courier"/>
              </a:rPr>
              <a:t>(dropped),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displacement_status)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part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Ventilation</a:t>
                      </a:r>
                    </a:p>
                  </a:txBody>
                  <a:tcPr/>
                </a:tc>
                <a:tc>
                  <a:txBody>
                    <a:bodyPr/>
                    <a:lstStyle/>
                    <a:p>
                      <a:pPr lvl="0" indent="0" marL="0">
                        <a:buNone/>
                      </a:pPr>
                      <a:r>
                        <a:rPr/>
                        <a:t>Abandon</a:t>
                      </a:r>
                    </a:p>
                  </a:txBody>
                  <a:tcPr/>
                </a:tc>
                <a:tc>
                  <a:txBody>
                    <a:bodyPr/>
                    <a:lstStyle/>
                    <a:p>
                      <a:pPr lvl="0" indent="0" marL="0">
                        <a:buNone/>
                      </a:pPr>
                      <a:r>
                        <a:rPr/>
                        <a:t>n</a:t>
                      </a:r>
                    </a:p>
                  </a:txBody>
                  <a:tcPr/>
                </a:tc>
              </a:tr>
              <a:tr h="0">
                <a:tc>
                  <a:txBody>
                    <a:bodyPr/>
                    <a:lstStyle/>
                    <a:p>
                      <a:pPr lvl="0" indent="0" marL="0">
                        <a:buNone/>
                      </a:pPr>
                      <a:r>
                        <a:rPr b="1"/>
                        <a:t>En retard d’âge</a:t>
                      </a:r>
                    </a:p>
                  </a:txBody>
                </a:tc>
                <a:tc>
                  <a:txBody>
                    <a:bodyPr/>
                    <a:lstStyle/>
                    <a:p>
                      <a:pPr lvl="0" indent="0" marL="0">
                        <a:buNone/>
                      </a:pPr>
                      <a:r>
                        <a:rPr b="1"/>
                        <a:t>19,5 %</a:t>
                      </a:r>
                    </a:p>
                  </a:txBody>
                </a:tc>
                <a:tc>
                  <a:txBody>
                    <a:bodyPr/>
                    <a:lstStyle/>
                    <a:p>
                      <a:pPr lvl="0" indent="0" marL="0">
                        <a:buNone/>
                      </a:pPr>
                      <a:r>
                        <a:rPr/>
                        <a:t>478</a:t>
                      </a:r>
                    </a:p>
                  </a:txBody>
                </a:tc>
              </a:tr>
              <a:tr h="0">
                <a:tc>
                  <a:txBody>
                    <a:bodyPr/>
                    <a:lstStyle/>
                    <a:p>
                      <a:pPr lvl="0" indent="0" marL="0">
                        <a:buNone/>
                      </a:pPr>
                      <a:r>
                        <a:rPr/>
                        <a:t>À l’âge attendu</a:t>
                      </a:r>
                    </a:p>
                  </a:txBody>
                </a:tc>
                <a:tc>
                  <a:txBody>
                    <a:bodyPr/>
                    <a:lstStyle/>
                    <a:p>
                      <a:pPr lvl="0" indent="0" marL="0">
                        <a:buNone/>
                      </a:pPr>
                      <a:r>
                        <a:rPr/>
                        <a:t>4,8 %</a:t>
                      </a:r>
                    </a:p>
                  </a:txBody>
                </a:tc>
                <a:tc>
                  <a:txBody>
                    <a:bodyPr/>
                    <a:lstStyle/>
                    <a:p>
                      <a:pPr lvl="0" indent="0" marL="0">
                        <a:buNone/>
                      </a:pPr>
                      <a:r>
                        <a:rPr/>
                        <a:t>814</a:t>
                      </a:r>
                    </a:p>
                  </a:txBody>
                </a:tc>
              </a:tr>
              <a:tr h="0">
                <a:tc>
                  <a:txBody>
                    <a:bodyPr/>
                    <a:lstStyle/>
                    <a:p>
                      <a:pPr lvl="0" indent="0" marL="0">
                        <a:buNone/>
                      </a:pPr>
                      <a:r>
                        <a:rPr/>
                        <a:t>Retournés</a:t>
                      </a:r>
                    </a:p>
                  </a:txBody>
                </a:tc>
                <a:tc>
                  <a:txBody>
                    <a:bodyPr/>
                    <a:lstStyle/>
                    <a:p>
                      <a:pPr lvl="0" indent="0" marL="0">
                        <a:buNone/>
                      </a:pPr>
                      <a:r>
                        <a:rPr/>
                        <a:t>19,7 %</a:t>
                      </a:r>
                    </a:p>
                  </a:txBody>
                </a:tc>
                <a:tc>
                  <a:txBody>
                    <a:bodyPr/>
                    <a:lstStyle/>
                    <a:p>
                      <a:pPr lvl="0" indent="0" marL="0">
                        <a:buNone/>
                      </a:pPr>
                      <a:r>
                        <a:rPr/>
                        <a:t>71</a:t>
                      </a:r>
                    </a:p>
                  </a:txBody>
                </a:tc>
              </a:tr>
              <a:tr h="0">
                <a:tc>
                  <a:txBody>
                    <a:bodyPr/>
                    <a:lstStyle/>
                    <a:p>
                      <a:pPr lvl="0" indent="0" marL="0">
                        <a:buNone/>
                      </a:pPr>
                      <a:r>
                        <a:rPr/>
                        <a:t>Handicap signalé</a:t>
                      </a:r>
                    </a:p>
                  </a:txBody>
                </a:tc>
                <a:tc>
                  <a:txBody>
                    <a:bodyPr/>
                    <a:lstStyle/>
                    <a:p>
                      <a:pPr lvl="0" indent="0" marL="0">
                        <a:buNone/>
                      </a:pPr>
                      <a:r>
                        <a:rPr/>
                        <a:t>17,9 %</a:t>
                      </a:r>
                    </a:p>
                  </a:txBody>
                </a:tc>
                <a:tc>
                  <a:txBody>
                    <a:bodyPr/>
                    <a:lstStyle/>
                    <a:p>
                      <a:pPr lvl="0" indent="0" marL="0">
                        <a:buNone/>
                      </a:pPr>
                      <a:r>
                        <a:rPr/>
                        <a:t>112</a:t>
                      </a:r>
                    </a:p>
                  </a:txBody>
                </a:tc>
              </a:tr>
              <a:tr h="0">
                <a:tc>
                  <a:txBody>
                    <a:bodyPr/>
                    <a:lstStyle/>
                    <a:p>
                      <a:pPr lvl="0" indent="0" marL="0">
                        <a:buNone/>
                      </a:pPr>
                      <a:r>
                        <a:rPr/>
                        <a:t>Déplacés internes</a:t>
                      </a:r>
                    </a:p>
                  </a:txBody>
                </a:tc>
                <a:tc>
                  <a:txBody>
                    <a:bodyPr/>
                    <a:lstStyle/>
                    <a:p>
                      <a:pPr lvl="0" indent="0" marL="0">
                        <a:buNone/>
                      </a:pPr>
                      <a:r>
                        <a:rPr/>
                        <a:t>14,7 %</a:t>
                      </a:r>
                    </a:p>
                  </a:txBody>
                </a:tc>
                <a:tc>
                  <a:txBody>
                    <a:bodyPr/>
                    <a:lstStyle/>
                    <a:p>
                      <a:pPr lvl="0" indent="0" marL="0">
                        <a:buNone/>
                      </a:pPr>
                      <a:r>
                        <a:rPr/>
                        <a:t>163</a:t>
                      </a:r>
                    </a:p>
                  </a:txBody>
                </a:tc>
              </a:tr>
              <a:tr h="0">
                <a:tc>
                  <a:txBody>
                    <a:bodyPr/>
                    <a:lstStyle/>
                    <a:p>
                      <a:pPr lvl="0" indent="0" marL="0">
                        <a:buNone/>
                      </a:pPr>
                      <a:r>
                        <a:rPr/>
                        <a:t>Communauté d’accueil</a:t>
                      </a:r>
                    </a:p>
                  </a:txBody>
                </a:tc>
                <a:tc>
                  <a:txBody>
                    <a:bodyPr/>
                    <a:lstStyle/>
                    <a:p>
                      <a:pPr lvl="0" indent="0" marL="0">
                        <a:buNone/>
                      </a:pPr>
                      <a:r>
                        <a:rPr/>
                        <a:t>11,6 %</a:t>
                      </a:r>
                    </a:p>
                  </a:txBody>
                </a:tc>
                <a:tc>
                  <a:txBody>
                    <a:bodyPr/>
                    <a:lstStyle/>
                    <a:p>
                      <a:pPr lvl="0" indent="0" marL="0">
                        <a:buNone/>
                      </a:pPr>
                      <a:r>
                        <a:rPr/>
                        <a:t>95</a:t>
                      </a:r>
                    </a:p>
                  </a:txBody>
                </a:tc>
              </a:tr>
              <a:tr h="0">
                <a:tc>
                  <a:txBody>
                    <a:bodyPr/>
                    <a:lstStyle/>
                    <a:p>
                      <a:pPr lvl="0" indent="0" marL="0">
                        <a:buNone/>
                      </a:pPr>
                      <a:r>
                        <a:rPr/>
                        <a:t>Résidents</a:t>
                      </a:r>
                    </a:p>
                  </a:txBody>
                </a:tc>
                <a:tc>
                  <a:txBody>
                    <a:bodyPr/>
                    <a:lstStyle/>
                    <a:p>
                      <a:pPr lvl="0" indent="0" marL="0">
                        <a:buNone/>
                      </a:pPr>
                      <a:r>
                        <a:rPr/>
                        <a:t>8,6 %</a:t>
                      </a:r>
                    </a:p>
                  </a:txBody>
                </a:tc>
                <a:tc>
                  <a:txBody>
                    <a:bodyPr/>
                    <a:lstStyle/>
                    <a:p>
                      <a:pPr lvl="0" indent="0" marL="0">
                        <a:buNone/>
                      </a:pPr>
                      <a:r>
                        <a:rPr/>
                        <a:t>940</a:t>
                      </a:r>
                    </a:p>
                  </a:txBody>
                </a:tc>
              </a:tr>
              <a:tr h="0">
                <a:tc>
                  <a:txBody>
                    <a:bodyPr/>
                    <a:lstStyle/>
                    <a:p>
                      <a:pPr lvl="0" indent="0" marL="0">
                        <a:buNone/>
                      </a:pPr>
                      <a:r>
                        <a:rPr/>
                        <a:t>Garçons</a:t>
                      </a:r>
                    </a:p>
                  </a:txBody>
                </a:tc>
                <a:tc>
                  <a:txBody>
                    <a:bodyPr/>
                    <a:lstStyle/>
                    <a:p>
                      <a:pPr lvl="0" indent="0" marL="0">
                        <a:buNone/>
                      </a:pPr>
                      <a:r>
                        <a:rPr/>
                        <a:t>10,4 %</a:t>
                      </a:r>
                    </a:p>
                  </a:txBody>
                </a:tc>
                <a:tc>
                  <a:txBody>
                    <a:bodyPr/>
                    <a:lstStyle/>
                    <a:p>
                      <a:pPr lvl="0" indent="0" marL="0">
                        <a:buNone/>
                      </a:pPr>
                      <a:r>
                        <a:rPr/>
                        <a:t>634</a:t>
                      </a:r>
                    </a:p>
                  </a:txBody>
                </a:tc>
              </a:tr>
            </a:tbl>
          </a:graphicData>
        </a:graphic>
      </p:graphicFrame>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Qui part</a:t>
            </a:r>
          </a:p>
        </p:txBody>
      </p:sp>
      <p:sp>
        <p:nvSpPr>
          <p:cNvPr id="3" name="Content Placeholder 2"/>
          <p:cNvSpPr>
            <a:spLocks noGrp="1"/>
          </p:cNvSpPr>
          <p:nvPr>
            <p:ph idx="1"/>
          </p:nvPr>
        </p:nvSpPr>
        <p:spPr/>
        <p:txBody>
          <a:bodyPr/>
          <a:lstStyle/>
          <a:p>
            <a:pPr lvl="0"/>
            <a:r>
              <a:rPr/>
              <a:t>Le retard d’âge est le prédicteur le plus fort et le groupe le plus grand — Le handicap et le déplacement doublent à…</a:t>
            </a:r>
          </a:p>
          <a:p>
            <a:pPr lvl="0"/>
            <a:r>
              <a:rPr/>
              <a:t>Le sexe ne montre rien — 10,4 % contre 10,0 % sur 634 et 658 élèves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données manquantes ne le sont pas au hasard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(year23[</a:t>
            </a:r>
            <a:r>
              <a:rPr>
                <a:solidFill>
                  <a:srgbClr val="4070A0"/>
                </a:solidFill>
                <a:latin typeface="Courier"/>
              </a:rPr>
              <a:t>"displacement_status"</a:t>
            </a:r>
            <a:r>
              <a:rPr>
                <a:latin typeface="Courier"/>
              </a:rPr>
              <a:t>].isna().</a:t>
            </a:r>
            <a:r>
              <a:rPr>
                <a:solidFill>
                  <a:srgbClr val="008000"/>
                </a:solidFill>
                <a:latin typeface="Courier"/>
              </a:rPr>
              <a:t>sum</a:t>
            </a:r>
            <a:r>
              <a:rPr>
                <a:latin typeface="Courier"/>
              </a:rPr>
              <a:t>(), </a:t>
            </a:r>
            <a:r>
              <a:rPr>
                <a:solidFill>
                  <a:srgbClr val="4070A0"/>
                </a:solidFill>
                <a:latin typeface="Courier"/>
              </a:rPr>
              <a:t>"students with no status"</a:t>
            </a:r>
            <a:r>
              <a:rPr>
                <a:latin typeface="Courier"/>
              </a:rPr>
              <a:t>)</a:t>
            </a:r>
            <a:br/>
            <a:r>
              <a:rPr>
                <a:solidFill>
                  <a:srgbClr val="008000"/>
                </a:solidFill>
                <a:latin typeface="Courier"/>
              </a:rPr>
              <a:t>print</a:t>
            </a:r>
            <a:r>
              <a:rPr>
                <a:latin typeface="Courier"/>
              </a:rPr>
              <a:t>(year23.loc[year23[</a:t>
            </a:r>
            <a:r>
              <a:rPr>
                <a:solidFill>
                  <a:srgbClr val="4070A0"/>
                </a:solidFill>
                <a:latin typeface="Courier"/>
              </a:rPr>
              <a:t>"displacement_status"</a:t>
            </a:r>
            <a:r>
              <a:rPr>
                <a:latin typeface="Courier"/>
              </a:rPr>
              <a:t>].isna(), </a:t>
            </a:r>
            <a:r>
              <a:rPr>
                <a:solidFill>
                  <a:srgbClr val="4070A0"/>
                </a:solidFill>
                <a:latin typeface="Courier"/>
              </a:rPr>
              <a:t>"dropped"</a:t>
            </a:r>
            <a:r>
              <a:rPr>
                <a:latin typeface="Courier"/>
              </a:rPr>
              <a:t>].mean())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données manquantes ne le sont pas au hasard — En R</a:t>
            </a:r>
          </a:p>
        </p:txBody>
      </p:sp>
      <p:sp>
        <p:nvSpPr>
          <p:cNvPr id="3" name="Content Placeholder 2"/>
          <p:cNvSpPr>
            <a:spLocks noGrp="1"/>
          </p:cNvSpPr>
          <p:nvPr>
            <p:ph idx="1"/>
          </p:nvPr>
        </p:nvSpPr>
        <p:spPr/>
        <p:txBody>
          <a:bodyPr/>
          <a:lstStyle/>
          <a:p>
            <a:pPr lvl="0" indent="0">
              <a:buNone/>
            </a:pPr>
            <a:r>
              <a:rPr>
                <a:latin typeface="Courier"/>
              </a:rPr>
              <a:t>cohort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is.na</a:t>
            </a:r>
            <a:r>
              <a:rPr>
                <a:latin typeface="Courier"/>
              </a:rPr>
              <a:t>(displacement_status)) </a:t>
            </a:r>
            <a:r>
              <a:rPr>
                <a:solidFill>
                  <a:srgbClr val="4070A0"/>
                </a:solidFill>
                <a:latin typeface="Courier"/>
              </a:rPr>
              <a:t>|&gt;</a:t>
            </a:r>
            <a:r>
              <a:rPr>
                <a:latin typeface="Courier"/>
              </a:rPr>
              <a:t> </a:t>
            </a:r>
            <a:r>
              <a:rPr>
                <a:solidFill>
                  <a:srgbClr val="06287E"/>
                </a:solidFill>
                <a:latin typeface="Courier"/>
              </a:rPr>
              <a:t>nrow</a:t>
            </a: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données manquantes ne le sont pas au hasard</a:t>
            </a:r>
          </a:p>
        </p:txBody>
      </p:sp>
      <p:sp>
        <p:nvSpPr>
          <p:cNvPr id="3" name="Content Placeholder 2"/>
          <p:cNvSpPr>
            <a:spLocks noGrp="1"/>
          </p:cNvSpPr>
          <p:nvPr>
            <p:ph idx="1"/>
          </p:nvPr>
        </p:nvSpPr>
        <p:spPr/>
        <p:txBody>
          <a:bodyPr/>
          <a:lstStyle/>
          <a:p>
            <a:pPr lvl="0"/>
            <a:r>
              <a:rPr/>
              <a:t>Soyez précis sur ce que cela biaise et ne biaise pas — Les vides sont retirés à peu près au hasard </a:t>
            </a:r>
            <a:r>
              <a:rPr i="1"/>
              <a:t>à l’intérieur</a:t>
            </a:r>
            <a:r>
              <a:rPr/>
              <a:t> de…</a:t>
            </a:r>
          </a:p>
          <a:p>
            <a:pPr lvl="0"/>
            <a:r>
              <a:rPr/>
              <a:t>le </a:t>
            </a:r>
            <a:r>
              <a:rPr b="1"/>
              <a:t>taux d’abandon</a:t>
            </a:r>
            <a:r>
              <a:rPr/>
              <a:t> des déplacés internes et des retournés n’est pas biaisé — 14,7 % et 19,7 % sont les bons nombres…</a:t>
            </a:r>
          </a:p>
          <a:p>
            <a:pPr lvl="0"/>
            <a:r>
              <a:rPr/>
              <a:t>leurs </a:t>
            </a:r>
            <a:r>
              <a:rPr b="1"/>
              <a:t>effectifs et leur part de population</a:t>
            </a:r>
            <a:r>
              <a:rPr/>
              <a:t> sont sous-estimés d’environ un dixième. 234 élèves sont enregistrés…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comme un profil de risque — Exemple (suite)</a:t>
            </a:r>
          </a:p>
        </p:txBody>
      </p:sp>
      <p:sp>
        <p:nvSpPr>
          <p:cNvPr id="3" name="Content Placeholder 2"/>
          <p:cNvSpPr>
            <a:spLocks noGrp="1"/>
          </p:cNvSpPr>
          <p:nvPr>
            <p:ph idx="1"/>
          </p:nvPr>
        </p:nvSpPr>
        <p:spPr/>
        <p:txBody>
          <a:bodyPr/>
          <a:lstStyle/>
          <a:p>
            <a:pPr lvl="0" indent="0">
              <a:buNone/>
            </a:pPr>
            <a:r>
              <a:rPr>
                <a:latin typeface="Courier"/>
              </a:rPr>
              <a:t>Dropout, 2023 cohort, 1,292 students
  Overall                      10.2%
  Over-age for grade           19.5%   478 students
  In-age                        4.8%   814
  Returnee                     19.7%    71 students
  Disability reported          17.9%   112
  Internally displaced         14.7%   163
  Resident                      8.6%   940
  No meaningful difference by sex: 10.4% boys, 10.0% girls.
  42 students have no displacement status, all drawn from displaced and
  returnee households. The rates above are unbiased for those groups; their</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comme un profil de risque — Exemple (suite)</a:t>
            </a:r>
          </a:p>
        </p:txBody>
      </p:sp>
      <p:sp>
        <p:nvSpPr>
          <p:cNvPr id="3" name="Content Placeholder 2"/>
          <p:cNvSpPr>
            <a:spLocks noGrp="1"/>
          </p:cNvSpPr>
          <p:nvPr>
            <p:ph idx="1"/>
          </p:nvPr>
        </p:nvSpPr>
        <p:spPr/>
        <p:txBody>
          <a:bodyPr/>
          <a:lstStyle/>
          <a:p>
            <a:pPr lvl="0" indent="0">
              <a:buNone/>
            </a:pPr>
            <a:r>
              <a:rPr>
                <a:latin typeface="Courier"/>
              </a:rPr>
              <a:t>  counts are understated by about a tenth.
  Not reported: survival to the final grade. A reconstructed cohort from a
  single year gives 19.3% on promotion and 40.3% on retention, neither of
  which is a completion rate. A true cohort needs six years of the register
  or a household survey. The measured one-year transition is 88.5%.</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comme un profil de risque</a:t>
            </a:r>
          </a:p>
        </p:txBody>
      </p:sp>
      <p:sp>
        <p:nvSpPr>
          <p:cNvPr id="3" name="Content Placeholder 2"/>
          <p:cNvSpPr>
            <a:spLocks noGrp="1"/>
          </p:cNvSpPr>
          <p:nvPr>
            <p:ph idx="1"/>
          </p:nvPr>
        </p:nvSpPr>
        <p:spPr/>
        <p:txBody>
          <a:bodyPr/>
          <a:lstStyle/>
          <a:p>
            <a:pPr lvl="0"/>
            <a:r>
              <a:rPr/>
              <a:t>« Non rapporté, et pourquoi » est la ligne la plus utile de ce bloc — Quelqu’un demandera un taux d’achèvement, et la…</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L’inscription, la présence et la rétention disent si les enfants sont à l’école.</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https://data-analysis.cassion.dev/fr/cours/education-programme-analysis/edu-06-who-drops-out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taux de survie qu’il ne faut pas publier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Chaînez les taux de passage d’une année et 19,3 % des enfants atteignent la dernière année. Comptez les redoublants comme retenus et cela fait 40,3 %. Les deux viennent du même fichier, et aucun n’est un taux d’achèvement.</vt:lpwstr>
  </property>
</Properties>
</file>