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Literacy rises from 53.1% to 61.8% of items across the two rounds. On the 585 students who sat both, it rises from 56.8% to 63.7%. The difference is who turned up, and the raw scores could not have told you either number.</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raw score went from 21.2 to 30.9 and that comparison is meaningless, because the instruments are not the same length. Nine points of the increase is ten extra questions. This is the single most common error in education assessment reporting, and it is invisible unless you look at the </a:t>
            </a:r>
            <a:r>
              <a:rPr>
                <a:latin typeface="Courier"/>
              </a:rPr>
              <a:t>items</a:t>
            </a:r>
            <a:r>
              <a:rPr/>
              <a:t> column — which most extracts do not carry and most analysts do not ask for.</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 comparable: the raw score. Different denominators. Comparable with care: the proportion of items correct. It puts both rounds on a 0–1 scale, which is necessary and not sufficient — the endline items may be harder or easier, and a proportion assumes they are equivalent.</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53.1% at baseline and 61.8% at endline. Better, and still resting on an assumption nobody has checked. Comparable by construction: the proficiency bands. These were equated when the instruments were designed, which is what equating is for — it is a psychometric procedure that puts two different tests on one scale, and it is the reason the bands exist as a separate column rather than being derived from the score.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Below-minimum falls from 19.3% to 11.1% and advanced rises from 11.9% to 26.1%. That is the comparison to report, because it is the only one whose scale was designed to survive a change of instrument.</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741 sat the baseline, 658 the endline, and 585 sat both. 156 students who sat the first test did not sit the second. That is not a random 156. Assessment day catches whoever is in the classroom, and the children who are not in the classroom are the ones attending least — who are also, from lesson 3, the ones scoring lowest. So the endline mean is computed on a group from which the weakest have been disproportionately removed, and it will rise for that reason alone.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register lets you do the thing that settles it: compute the change on the students who appear in both rounds.</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the 8.7 points are who turned up. The panel baseline is 3.7 points above the all-comers baseline, which is the direct measurement of the selection: the students who came back were already stronger. Report the panel estimate and show the all-comers figure beside it. The panel is the defensible number; the gap between them is the evidence that the selection was real and the size of it.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is not free, and the trade has to be stated. The panel is not the population. 585 of 741 baseline students, and they are the better-attending ones. So +6.9 points is an unbiased estimate of the change </a:t>
            </a:r>
            <a:r>
              <a:rPr i="1"/>
              <a:t>for children who stayed in school and turned up twice</a:t>
            </a:r>
            <a:r>
              <a:rPr/>
              <a:t>, which is a narrower claim than the one people want. It cannot tell you about the 156 who left. Their learning may have gone anywhere, and the honest report says the estimate does not cover them.</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156 who did not return scored 39.3% at baseline against the panel’s 56.8% — seventeen points below. That is not a subtle selection effect; it is the weakest sixth of the cohort walking out of the endline mean. Quantifying the selection is the deliverable, not eliminating it. An analysis that says “the endline sample was better-attending, and here is by how much” has done its job; one that reports +8.7 points has not.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now have every education indicator this course can produce — enrolment, attendance, retention and learning — each with a denominator and a caveat. The last lesson is the report they go into, and the four numbers a head teacher can actually act on.</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education-programme-analysis/edu-07-comparing-two-roun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Eight points of improvement, two of them nobody earned</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Literacy rises from 53.1% to 61.8% of items across the two rounds. On the 585 students who sat both, it rises from 56.8% to 63.7%. The difference is who turned up, and the raw scores could not have told you either number.</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comparison that cannot be made</a:t>
            </a:r>
          </a:p>
          <a:p>
            <a:pPr lvl="0"/>
            <a:r>
              <a:rPr/>
              <a:t>Three things that are comparable, and one that is not</a:t>
            </a:r>
          </a:p>
          <a:p>
            <a:pPr lvl="0"/>
            <a:r>
              <a:rPr/>
              <a:t>Who sat the test</a:t>
            </a:r>
          </a:p>
          <a:p>
            <a:pPr lvl="0"/>
            <a:r>
              <a:rPr/>
              <a:t>Measure the selection instead of assuming it away</a:t>
            </a:r>
          </a:p>
          <a:p>
            <a:pPr lvl="0"/>
            <a:r>
              <a:rPr/>
              <a:t>What the panel costs</a:t>
            </a:r>
          </a:p>
          <a:p>
            <a:pPr lvl="0"/>
            <a:r>
              <a:rPr/>
              <a:t>Report all three numbers</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comparison that cannot be made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assessment </a:t>
            </a:r>
            <a:r>
              <a:rPr>
                <a:solidFill>
                  <a:srgbClr val="666666"/>
                </a:solidFill>
                <a:latin typeface="Courier"/>
              </a:rPr>
              <a:t>=</a:t>
            </a:r>
            <a:r>
              <a:rPr>
                <a:latin typeface="Courier"/>
              </a:rPr>
              <a:t> pd.read_csv(</a:t>
            </a:r>
            <a:r>
              <a:rPr>
                <a:solidFill>
                  <a:srgbClr val="4070A0"/>
                </a:solidFill>
                <a:latin typeface="Courier"/>
              </a:rPr>
              <a:t>"learning-assessment-2024.v1.csv"</a:t>
            </a:r>
            <a:r>
              <a:rPr>
                <a:latin typeface="Courier"/>
              </a:rPr>
              <a:t>)</a:t>
            </a:r>
            <a:br/>
            <a:r>
              <a:rPr>
                <a:latin typeface="Courier"/>
              </a:rPr>
              <a:t>literacy </a:t>
            </a:r>
            <a:r>
              <a:rPr>
                <a:solidFill>
                  <a:srgbClr val="666666"/>
                </a:solidFill>
                <a:latin typeface="Courier"/>
              </a:rPr>
              <a:t>=</a:t>
            </a:r>
            <a:r>
              <a:rPr>
                <a:latin typeface="Courier"/>
              </a:rPr>
              <a:t> assessment[assessment[</a:t>
            </a:r>
            <a:r>
              <a:rPr>
                <a:solidFill>
                  <a:srgbClr val="4070A0"/>
                </a:solidFill>
                <a:latin typeface="Courier"/>
              </a:rPr>
              <a:t>"domain"</a:t>
            </a:r>
            <a:r>
              <a:rPr>
                <a:latin typeface="Courier"/>
              </a:rPr>
              <a:t>] </a:t>
            </a:r>
            <a:r>
              <a:rPr>
                <a:solidFill>
                  <a:srgbClr val="666666"/>
                </a:solidFill>
                <a:latin typeface="Courier"/>
              </a:rPr>
              <a:t>==</a:t>
            </a:r>
            <a:r>
              <a:rPr>
                <a:latin typeface="Courier"/>
              </a:rPr>
              <a:t> </a:t>
            </a:r>
            <a:r>
              <a:rPr>
                <a:solidFill>
                  <a:srgbClr val="4070A0"/>
                </a:solidFill>
                <a:latin typeface="Courier"/>
              </a:rPr>
              <a:t>"literacy"</a:t>
            </a:r>
            <a:r>
              <a:rPr>
                <a:latin typeface="Courier"/>
              </a:rPr>
              <a:t>]</a:t>
            </a:r>
            <a:br/>
            <a:br/>
            <a:r>
              <a:rPr>
                <a:solidFill>
                  <a:srgbClr val="008000"/>
                </a:solidFill>
                <a:latin typeface="Courier"/>
              </a:rPr>
              <a:t>print</a:t>
            </a:r>
            <a:r>
              <a:rPr>
                <a:latin typeface="Courier"/>
              </a:rPr>
              <a:t>(literacy.groupby(</a:t>
            </a:r>
            <a:r>
              <a:rPr>
                <a:solidFill>
                  <a:srgbClr val="4070A0"/>
                </a:solidFill>
                <a:latin typeface="Courier"/>
              </a:rPr>
              <a:t>"assessment_round"</a:t>
            </a:r>
            <a:r>
              <a:rPr>
                <a:latin typeface="Courier"/>
              </a:rPr>
              <a:t>).agg(</a:t>
            </a:r>
            <a:br/>
            <a:r>
              <a:rPr>
                <a:latin typeface="Courier"/>
              </a:rPr>
              <a:t>    students</a:t>
            </a:r>
            <a:r>
              <a:rPr>
                <a:solidFill>
                  <a:srgbClr val="666666"/>
                </a:solidFill>
                <a:latin typeface="Courier"/>
              </a:rPr>
              <a:t>=</a:t>
            </a:r>
            <a:r>
              <a:rPr>
                <a:latin typeface="Courier"/>
              </a:rPr>
              <a:t>(</a:t>
            </a:r>
            <a:r>
              <a:rPr>
                <a:solidFill>
                  <a:srgbClr val="4070A0"/>
                </a:solidFill>
                <a:latin typeface="Courier"/>
              </a:rPr>
              <a:t>"student_id"</a:t>
            </a:r>
            <a:r>
              <a:rPr>
                <a:latin typeface="Courier"/>
              </a:rPr>
              <a:t>, </a:t>
            </a:r>
            <a:r>
              <a:rPr>
                <a:solidFill>
                  <a:srgbClr val="4070A0"/>
                </a:solidFill>
                <a:latin typeface="Courier"/>
              </a:rPr>
              <a:t>"nunique"</a:t>
            </a:r>
            <a:r>
              <a:rPr>
                <a:latin typeface="Courier"/>
              </a:rPr>
              <a:t>),</a:t>
            </a:r>
            <a:br/>
            <a:r>
              <a:rPr>
                <a:latin typeface="Courier"/>
              </a:rPr>
              <a:t>    items</a:t>
            </a:r>
            <a:r>
              <a:rPr>
                <a:solidFill>
                  <a:srgbClr val="666666"/>
                </a:solidFill>
                <a:latin typeface="Courier"/>
              </a:rPr>
              <a:t>=</a:t>
            </a:r>
            <a:r>
              <a:rPr>
                <a:latin typeface="Courier"/>
              </a:rPr>
              <a:t>(</a:t>
            </a:r>
            <a:r>
              <a:rPr>
                <a:solidFill>
                  <a:srgbClr val="4070A0"/>
                </a:solidFill>
                <a:latin typeface="Courier"/>
              </a:rPr>
              <a:t>"items"</a:t>
            </a:r>
            <a:r>
              <a:rPr>
                <a:latin typeface="Courier"/>
              </a:rPr>
              <a:t>, </a:t>
            </a:r>
            <a:r>
              <a:rPr>
                <a:solidFill>
                  <a:srgbClr val="4070A0"/>
                </a:solidFill>
                <a:latin typeface="Courier"/>
              </a:rPr>
              <a:t>"first"</a:t>
            </a:r>
            <a:r>
              <a:rPr>
                <a:latin typeface="Courier"/>
              </a:rPr>
              <a:t>),</a:t>
            </a:r>
            <a:br/>
            <a:r>
              <a:rPr>
                <a:latin typeface="Courier"/>
              </a:rPr>
              <a:t>    mean_raw</a:t>
            </a:r>
            <a:r>
              <a:rPr>
                <a:solidFill>
                  <a:srgbClr val="666666"/>
                </a:solidFill>
                <a:latin typeface="Courier"/>
              </a:rPr>
              <a:t>=</a:t>
            </a:r>
            <a:r>
              <a:rPr>
                <a:latin typeface="Courier"/>
              </a:rPr>
              <a:t>(</a:t>
            </a:r>
            <a:r>
              <a:rPr>
                <a:solidFill>
                  <a:srgbClr val="4070A0"/>
                </a:solidFill>
                <a:latin typeface="Courier"/>
              </a:rPr>
              <a:t>"raw_score"</a:t>
            </a:r>
            <a:r>
              <a:rPr>
                <a:latin typeface="Courier"/>
              </a:rPr>
              <a:t>, </a:t>
            </a:r>
            <a:r>
              <a:rPr>
                <a:solidFill>
                  <a:srgbClr val="4070A0"/>
                </a:solidFill>
                <a:latin typeface="Courier"/>
              </a:rPr>
              <a:t>"mean"</a:t>
            </a:r>
            <a:r>
              <a:rPr>
                <a:latin typeface="Courier"/>
              </a:rPr>
              <a:t>),</a:t>
            </a:r>
            <a:b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comparison that cannot be made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assessment </a:t>
            </a:r>
            <a:r>
              <a:rPr>
                <a:solidFill>
                  <a:srgbClr val="4070A0"/>
                </a:solidFill>
                <a:latin typeface="Courier"/>
              </a:rPr>
              <a:t>|&gt;</a:t>
            </a:r>
            <a:br/>
            <a:r>
              <a:rPr>
                <a:latin typeface="Courier"/>
              </a:rPr>
              <a:t>  </a:t>
            </a:r>
            <a:r>
              <a:rPr>
                <a:solidFill>
                  <a:srgbClr val="06287E"/>
                </a:solidFill>
                <a:latin typeface="Courier"/>
              </a:rPr>
              <a:t>filter</a:t>
            </a:r>
            <a:r>
              <a:rPr>
                <a:latin typeface="Courier"/>
              </a:rPr>
              <a:t>(domain </a:t>
            </a:r>
            <a:r>
              <a:rPr>
                <a:solidFill>
                  <a:srgbClr val="4070A0"/>
                </a:solidFill>
                <a:latin typeface="Courier"/>
              </a:rPr>
              <a:t>==</a:t>
            </a:r>
            <a:r>
              <a:rPr>
                <a:latin typeface="Courier"/>
              </a:rPr>
              <a:t> </a:t>
            </a:r>
            <a:r>
              <a:rPr>
                <a:solidFill>
                  <a:srgbClr val="4070A0"/>
                </a:solidFill>
                <a:latin typeface="Courier"/>
              </a:rPr>
              <a:t>"literacy"</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students =</a:t>
            </a:r>
            <a:r>
              <a:rPr>
                <a:latin typeface="Courier"/>
              </a:rPr>
              <a:t> </a:t>
            </a:r>
            <a:r>
              <a:rPr>
                <a:solidFill>
                  <a:srgbClr val="06287E"/>
                </a:solidFill>
                <a:latin typeface="Courier"/>
              </a:rPr>
              <a:t>n_distinct</a:t>
            </a:r>
            <a:r>
              <a:rPr>
                <a:latin typeface="Courier"/>
              </a:rPr>
              <a:t>(student_id), </a:t>
            </a:r>
            <a:r>
              <a:rPr>
                <a:solidFill>
                  <a:srgbClr val="7D9029"/>
                </a:solidFill>
                <a:latin typeface="Courier"/>
              </a:rPr>
              <a:t>items =</a:t>
            </a:r>
            <a:r>
              <a:rPr>
                <a:latin typeface="Courier"/>
              </a:rPr>
              <a:t> </a:t>
            </a:r>
            <a:r>
              <a:rPr>
                <a:solidFill>
                  <a:srgbClr val="06287E"/>
                </a:solidFill>
                <a:latin typeface="Courier"/>
              </a:rPr>
              <a:t>first</a:t>
            </a:r>
            <a:r>
              <a:rPr>
                <a:latin typeface="Courier"/>
              </a:rPr>
              <a:t>(items),</a:t>
            </a:r>
            <a:br/>
            <a:r>
              <a:rPr>
                <a:latin typeface="Courier"/>
              </a:rPr>
              <a:t>            </a:t>
            </a:r>
            <a:r>
              <a:rPr>
                <a:solidFill>
                  <a:srgbClr val="7D9029"/>
                </a:solidFill>
                <a:latin typeface="Courier"/>
              </a:rPr>
              <a:t>mean_raw =</a:t>
            </a:r>
            <a:r>
              <a:rPr>
                <a:latin typeface="Courier"/>
              </a:rPr>
              <a:t> </a:t>
            </a:r>
            <a:r>
              <a:rPr>
                <a:solidFill>
                  <a:srgbClr val="06287E"/>
                </a:solidFill>
                <a:latin typeface="Courier"/>
              </a:rPr>
              <a:t>mean</a:t>
            </a:r>
            <a:r>
              <a:rPr>
                <a:latin typeface="Courier"/>
              </a:rPr>
              <a:t>(raw_score), </a:t>
            </a:r>
            <a:r>
              <a:rPr>
                <a:solidFill>
                  <a:srgbClr val="7D9029"/>
                </a:solidFill>
                <a:latin typeface="Courier"/>
              </a:rPr>
              <a:t>.by =</a:t>
            </a:r>
            <a:r>
              <a:rPr>
                <a:latin typeface="Courier"/>
              </a:rPr>
              <a:t> assessment_round)</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comparison that cannot be made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Round</a:t>
                      </a:r>
                    </a:p>
                  </a:txBody>
                  <a:tcPr/>
                </a:tc>
                <a:tc>
                  <a:txBody>
                    <a:bodyPr/>
                    <a:lstStyle/>
                    <a:p>
                      <a:pPr lvl="0" indent="0" marL="0">
                        <a:buNone/>
                      </a:pPr>
                      <a:r>
                        <a:rPr/>
                        <a:t>Students</a:t>
                      </a:r>
                    </a:p>
                  </a:txBody>
                  <a:tcPr/>
                </a:tc>
                <a:tc>
                  <a:txBody>
                    <a:bodyPr/>
                    <a:lstStyle/>
                    <a:p>
                      <a:pPr lvl="0" indent="0" marL="0">
                        <a:buNone/>
                      </a:pPr>
                      <a:r>
                        <a:rPr/>
                        <a:t>Items</a:t>
                      </a:r>
                    </a:p>
                  </a:txBody>
                  <a:tcPr/>
                </a:tc>
                <a:tc>
                  <a:txBody>
                    <a:bodyPr/>
                    <a:lstStyle/>
                    <a:p>
                      <a:pPr lvl="0" indent="0" marL="0">
                        <a:buNone/>
                      </a:pPr>
                      <a:r>
                        <a:rPr/>
                        <a:t>Mean raw score</a:t>
                      </a:r>
                    </a:p>
                  </a:txBody>
                  <a:tcPr/>
                </a:tc>
              </a:tr>
              <a:tr h="0">
                <a:tc>
                  <a:txBody>
                    <a:bodyPr/>
                    <a:lstStyle/>
                    <a:p>
                      <a:pPr lvl="0" indent="0" marL="0">
                        <a:buNone/>
                      </a:pPr>
                      <a:r>
                        <a:rPr/>
                        <a:t>Baseline</a:t>
                      </a:r>
                    </a:p>
                  </a:txBody>
                </a:tc>
                <a:tc>
                  <a:txBody>
                    <a:bodyPr/>
                    <a:lstStyle/>
                    <a:p>
                      <a:pPr lvl="0" indent="0" marL="0">
                        <a:buNone/>
                      </a:pPr>
                      <a:r>
                        <a:rPr/>
                        <a:t>741</a:t>
                      </a:r>
                    </a:p>
                  </a:txBody>
                </a:tc>
                <a:tc>
                  <a:txBody>
                    <a:bodyPr/>
                    <a:lstStyle/>
                    <a:p>
                      <a:pPr lvl="0" indent="0" marL="0">
                        <a:buNone/>
                      </a:pPr>
                      <a:r>
                        <a:rPr b="1"/>
                        <a:t>40</a:t>
                      </a:r>
                    </a:p>
                  </a:txBody>
                </a:tc>
                <a:tc>
                  <a:txBody>
                    <a:bodyPr/>
                    <a:lstStyle/>
                    <a:p>
                      <a:pPr lvl="0" indent="0" marL="0">
                        <a:buNone/>
                      </a:pPr>
                      <a:r>
                        <a:rPr/>
                        <a:t>21.2</a:t>
                      </a:r>
                    </a:p>
                  </a:txBody>
                </a:tc>
              </a:tr>
              <a:tr h="0">
                <a:tc>
                  <a:txBody>
                    <a:bodyPr/>
                    <a:lstStyle/>
                    <a:p>
                      <a:pPr lvl="0" indent="0" marL="0">
                        <a:buNone/>
                      </a:pPr>
                      <a:r>
                        <a:rPr/>
                        <a:t>Endline</a:t>
                      </a:r>
                    </a:p>
                  </a:txBody>
                </a:tc>
                <a:tc>
                  <a:txBody>
                    <a:bodyPr/>
                    <a:lstStyle/>
                    <a:p>
                      <a:pPr lvl="0" indent="0" marL="0">
                        <a:buNone/>
                      </a:pPr>
                      <a:r>
                        <a:rPr/>
                        <a:t>658</a:t>
                      </a:r>
                    </a:p>
                  </a:txBody>
                </a:tc>
                <a:tc>
                  <a:txBody>
                    <a:bodyPr/>
                    <a:lstStyle/>
                    <a:p>
                      <a:pPr lvl="0" indent="0" marL="0">
                        <a:buNone/>
                      </a:pPr>
                      <a:r>
                        <a:rPr b="1"/>
                        <a:t>50</a:t>
                      </a:r>
                    </a:p>
                  </a:txBody>
                </a:tc>
                <a:tc>
                  <a:txBody>
                    <a:bodyPr/>
                    <a:lstStyle/>
                    <a:p>
                      <a:pPr lvl="0" indent="0" marL="0">
                        <a:buNone/>
                      </a:pPr>
                      <a:r>
                        <a:rPr/>
                        <a:t>30.9</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comparison that cannot be made</a:t>
            </a:r>
          </a:p>
        </p:txBody>
      </p:sp>
      <p:sp>
        <p:nvSpPr>
          <p:cNvPr id="3" name="Content Placeholder 2"/>
          <p:cNvSpPr>
            <a:spLocks noGrp="1"/>
          </p:cNvSpPr>
          <p:nvPr>
            <p:ph idx="1"/>
          </p:nvPr>
        </p:nvSpPr>
        <p:spPr/>
        <p:txBody>
          <a:bodyPr/>
          <a:lstStyle/>
          <a:p>
            <a:pPr lvl="0"/>
            <a:r>
              <a:rPr/>
              <a:t>A raw score went from 21.2 to 30.9 and that comparison is meaningless — because the instruments are not the same length</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a:t>
            </a:r>
          </a:p>
        </p:txBody>
      </p:sp>
      <p:sp>
        <p:nvSpPr>
          <p:cNvPr id="3" name="Content Placeholder 2"/>
          <p:cNvSpPr>
            <a:spLocks noGrp="1"/>
          </p:cNvSpPr>
          <p:nvPr>
            <p:ph idx="1"/>
          </p:nvPr>
        </p:nvSpPr>
        <p:spPr/>
        <p:txBody>
          <a:bodyPr/>
          <a:lstStyle/>
          <a:p>
            <a:pPr lvl="0"/>
            <a:r>
              <a:rPr/>
              <a:t>Not comparable: the raw score — Different denominators</a:t>
            </a:r>
          </a:p>
          <a:p>
            <a:pPr lvl="0"/>
            <a:r>
              <a:rPr/>
              <a:t>Comparable with care: the proportion of items correct — It puts both rounds on a 0–1 scale, which is necessary and not…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 — In Python</a:t>
            </a:r>
          </a:p>
        </p:txBody>
      </p:sp>
      <p:sp>
        <p:nvSpPr>
          <p:cNvPr id="3" name="Content Placeholder 2"/>
          <p:cNvSpPr>
            <a:spLocks noGrp="1"/>
          </p:cNvSpPr>
          <p:nvPr>
            <p:ph idx="1"/>
          </p:nvPr>
        </p:nvSpPr>
        <p:spPr/>
        <p:txBody>
          <a:bodyPr/>
          <a:lstStyle/>
          <a:p>
            <a:pPr lvl="0" indent="0">
              <a:buNone/>
            </a:pPr>
            <a:r>
              <a:rPr>
                <a:latin typeface="Courier"/>
              </a:rPr>
              <a:t>literacy </a:t>
            </a:r>
            <a:r>
              <a:rPr>
                <a:solidFill>
                  <a:srgbClr val="666666"/>
                </a:solidFill>
                <a:latin typeface="Courier"/>
              </a:rPr>
              <a:t>=</a:t>
            </a:r>
            <a:r>
              <a:rPr>
                <a:latin typeface="Courier"/>
              </a:rPr>
              <a:t> literacy.assign(proportion</a:t>
            </a:r>
            <a:r>
              <a:rPr>
                <a:solidFill>
                  <a:srgbClr val="666666"/>
                </a:solidFill>
                <a:latin typeface="Courier"/>
              </a:rPr>
              <a:t>=</a:t>
            </a:r>
            <a:r>
              <a:rPr>
                <a:latin typeface="Courier"/>
              </a:rPr>
              <a:t>literacy[</a:t>
            </a:r>
            <a:r>
              <a:rPr>
                <a:solidFill>
                  <a:srgbClr val="4070A0"/>
                </a:solidFill>
                <a:latin typeface="Courier"/>
              </a:rPr>
              <a:t>"raw_score"</a:t>
            </a:r>
            <a:r>
              <a:rPr>
                <a:latin typeface="Courier"/>
              </a:rPr>
              <a:t>] </a:t>
            </a:r>
            <a:r>
              <a:rPr>
                <a:solidFill>
                  <a:srgbClr val="666666"/>
                </a:solidFill>
                <a:latin typeface="Courier"/>
              </a:rPr>
              <a:t>/</a:t>
            </a:r>
            <a:r>
              <a:rPr>
                <a:latin typeface="Courier"/>
              </a:rPr>
              <a:t> literacy[</a:t>
            </a:r>
            <a:r>
              <a:rPr>
                <a:solidFill>
                  <a:srgbClr val="4070A0"/>
                </a:solidFill>
                <a:latin typeface="Courier"/>
              </a:rPr>
              <a:t>"items"</a:t>
            </a:r>
            <a:r>
              <a:rPr>
                <a:latin typeface="Courier"/>
              </a:rPr>
              <a:t>])</a:t>
            </a:r>
            <a:br/>
            <a:r>
              <a:rPr>
                <a:solidFill>
                  <a:srgbClr val="008000"/>
                </a:solidFill>
                <a:latin typeface="Courier"/>
              </a:rPr>
              <a:t>print</a:t>
            </a:r>
            <a:r>
              <a:rPr>
                <a:latin typeface="Courier"/>
              </a:rPr>
              <a:t>(literacy.groupby(</a:t>
            </a:r>
            <a:r>
              <a:rPr>
                <a:solidFill>
                  <a:srgbClr val="4070A0"/>
                </a:solidFill>
                <a:latin typeface="Courier"/>
              </a:rPr>
              <a:t>"assessment_round"</a:t>
            </a:r>
            <a:r>
              <a:rPr>
                <a:latin typeface="Courier"/>
              </a:rPr>
              <a:t>)[</a:t>
            </a:r>
            <a:r>
              <a:rPr>
                <a:solidFill>
                  <a:srgbClr val="4070A0"/>
                </a:solidFill>
                <a:latin typeface="Courier"/>
              </a:rPr>
              <a:t>"proportion"</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 — In R</a:t>
            </a:r>
          </a:p>
        </p:txBody>
      </p:sp>
      <p:sp>
        <p:nvSpPr>
          <p:cNvPr id="3" name="Content Placeholder 2"/>
          <p:cNvSpPr>
            <a:spLocks noGrp="1"/>
          </p:cNvSpPr>
          <p:nvPr>
            <p:ph idx="1"/>
          </p:nvPr>
        </p:nvSpPr>
        <p:spPr/>
        <p:txBody>
          <a:bodyPr/>
          <a:lstStyle/>
          <a:p>
            <a:pPr lvl="0" indent="0">
              <a:buNone/>
            </a:pPr>
            <a:r>
              <a:rPr>
                <a:latin typeface="Courier"/>
              </a:rPr>
              <a:t>assessment </a:t>
            </a:r>
            <a:r>
              <a:rPr>
                <a:solidFill>
                  <a:srgbClr val="4070A0"/>
                </a:solidFill>
                <a:latin typeface="Courier"/>
              </a:rPr>
              <a:t>|&gt;</a:t>
            </a:r>
            <a:r>
              <a:rPr>
                <a:latin typeface="Courier"/>
              </a:rPr>
              <a:t> </a:t>
            </a:r>
            <a:r>
              <a:rPr>
                <a:solidFill>
                  <a:srgbClr val="06287E"/>
                </a:solidFill>
                <a:latin typeface="Courier"/>
              </a:rPr>
              <a:t>filter</a:t>
            </a:r>
            <a:r>
              <a:rPr>
                <a:latin typeface="Courier"/>
              </a:rPr>
              <a:t>(domain </a:t>
            </a:r>
            <a:r>
              <a:rPr>
                <a:solidFill>
                  <a:srgbClr val="4070A0"/>
                </a:solidFill>
                <a:latin typeface="Courier"/>
              </a:rPr>
              <a:t>==</a:t>
            </a:r>
            <a:r>
              <a:rPr>
                <a:latin typeface="Courier"/>
              </a:rPr>
              <a:t> </a:t>
            </a:r>
            <a:r>
              <a:rPr>
                <a:solidFill>
                  <a:srgbClr val="4070A0"/>
                </a:solidFill>
                <a:latin typeface="Courier"/>
              </a:rPr>
              <a:t>"literacy"</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proportion =</a:t>
            </a:r>
            <a:r>
              <a:rPr>
                <a:latin typeface="Courier"/>
              </a:rPr>
              <a:t> </a:t>
            </a:r>
            <a:r>
              <a:rPr>
                <a:solidFill>
                  <a:srgbClr val="06287E"/>
                </a:solidFill>
                <a:latin typeface="Courier"/>
              </a:rPr>
              <a:t>mean</a:t>
            </a:r>
            <a:r>
              <a:rPr>
                <a:latin typeface="Courier"/>
              </a:rPr>
              <a:t>(raw_score </a:t>
            </a:r>
            <a:r>
              <a:rPr>
                <a:solidFill>
                  <a:srgbClr val="4070A0"/>
                </a:solidFill>
                <a:latin typeface="Courier"/>
              </a:rPr>
              <a:t>/</a:t>
            </a:r>
            <a:r>
              <a:rPr>
                <a:latin typeface="Courier"/>
              </a:rPr>
              <a:t> items), </a:t>
            </a:r>
            <a:r>
              <a:rPr>
                <a:solidFill>
                  <a:srgbClr val="7D9029"/>
                </a:solidFill>
                <a:latin typeface="Courier"/>
              </a:rPr>
              <a:t>.by =</a:t>
            </a:r>
            <a:r>
              <a:rPr>
                <a:latin typeface="Courier"/>
              </a:rPr>
              <a:t> assessment_round)</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a:t>
            </a:r>
          </a:p>
        </p:txBody>
      </p:sp>
      <p:sp>
        <p:nvSpPr>
          <p:cNvPr id="3" name="Content Placeholder 2"/>
          <p:cNvSpPr>
            <a:spLocks noGrp="1"/>
          </p:cNvSpPr>
          <p:nvPr>
            <p:ph idx="1"/>
          </p:nvPr>
        </p:nvSpPr>
        <p:spPr/>
        <p:txBody>
          <a:bodyPr/>
          <a:lstStyle/>
          <a:p>
            <a:pPr lvl="0"/>
            <a:r>
              <a:rPr/>
              <a:t>53.1% at baseline and 61.8% at endline — Better, and still resting on an assumption nobody has checked</a:t>
            </a:r>
          </a:p>
          <a:p>
            <a:pPr lvl="0"/>
            <a:r>
              <a:rPr/>
              <a:t>Comparable by construction: the proficiency bands — These were equated when the instruments were designed, which is…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 — In Python</a:t>
            </a:r>
          </a:p>
        </p:txBody>
      </p:sp>
      <p:sp>
        <p:nvSpPr>
          <p:cNvPr id="3" name="Content Placeholder 2"/>
          <p:cNvSpPr>
            <a:spLocks noGrp="1"/>
          </p:cNvSpPr>
          <p:nvPr>
            <p:ph idx="1"/>
          </p:nvPr>
        </p:nvSpPr>
        <p:spPr/>
        <p:txBody>
          <a:bodyPr/>
          <a:lstStyle/>
          <a:p>
            <a:pPr lvl="0" indent="0">
              <a:buNone/>
            </a:pPr>
            <a:r>
              <a:rPr>
                <a:latin typeface="Courier"/>
              </a:rPr>
              <a:t>bands </a:t>
            </a:r>
            <a:r>
              <a:rPr>
                <a:solidFill>
                  <a:srgbClr val="666666"/>
                </a:solidFill>
                <a:latin typeface="Courier"/>
              </a:rPr>
              <a:t>=</a:t>
            </a:r>
            <a:r>
              <a:rPr>
                <a:latin typeface="Courier"/>
              </a:rPr>
              <a:t> pd.crosstab(assessment[</a:t>
            </a:r>
            <a:r>
              <a:rPr>
                <a:solidFill>
                  <a:srgbClr val="4070A0"/>
                </a:solidFill>
                <a:latin typeface="Courier"/>
              </a:rPr>
              <a:t>"assessment_round"</a:t>
            </a:r>
            <a:r>
              <a:rPr>
                <a:latin typeface="Courier"/>
              </a:rPr>
              <a:t>],</a:t>
            </a:r>
            <a:br/>
            <a:r>
              <a:rPr>
                <a:latin typeface="Courier"/>
              </a:rPr>
              <a:t>                    assessment[</a:t>
            </a:r>
            <a:r>
              <a:rPr>
                <a:solidFill>
                  <a:srgbClr val="4070A0"/>
                </a:solidFill>
                <a:latin typeface="Courier"/>
              </a:rPr>
              <a:t>"proficiency_band"</a:t>
            </a:r>
            <a:r>
              <a:rPr>
                <a:latin typeface="Courier"/>
              </a:rPr>
              <a:t>], normalize</a:t>
            </a:r>
            <a:r>
              <a:rPr>
                <a:solidFill>
                  <a:srgbClr val="666666"/>
                </a:solidFill>
                <a:latin typeface="Courier"/>
              </a:rPr>
              <a:t>=</a:t>
            </a:r>
            <a:r>
              <a:rPr>
                <a:solidFill>
                  <a:srgbClr val="4070A0"/>
                </a:solidFill>
                <a:latin typeface="Courier"/>
              </a:rPr>
              <a:t>"index"</a:t>
            </a:r>
            <a:r>
              <a:rPr>
                <a:latin typeface="Courier"/>
              </a:rPr>
              <a:t>)</a:t>
            </a:r>
            <a:br/>
            <a:r>
              <a:rPr>
                <a:latin typeface="Courier"/>
              </a:rPr>
              <a:t>order </a:t>
            </a:r>
            <a:r>
              <a:rPr>
                <a:solidFill>
                  <a:srgbClr val="666666"/>
                </a:solidFill>
                <a:latin typeface="Courier"/>
              </a:rPr>
              <a:t>=</a:t>
            </a:r>
            <a:r>
              <a:rPr>
                <a:latin typeface="Courier"/>
              </a:rPr>
              <a:t> [</a:t>
            </a:r>
            <a:r>
              <a:rPr>
                <a:solidFill>
                  <a:srgbClr val="4070A0"/>
                </a:solidFill>
                <a:latin typeface="Courier"/>
              </a:rPr>
              <a:t>"below-minimum"</a:t>
            </a:r>
            <a:r>
              <a:rPr>
                <a:latin typeface="Courier"/>
              </a:rPr>
              <a:t>, </a:t>
            </a:r>
            <a:r>
              <a:rPr>
                <a:solidFill>
                  <a:srgbClr val="4070A0"/>
                </a:solidFill>
                <a:latin typeface="Courier"/>
              </a:rPr>
              <a:t>"minimum"</a:t>
            </a:r>
            <a:r>
              <a:rPr>
                <a:latin typeface="Courier"/>
              </a:rPr>
              <a:t>, </a:t>
            </a:r>
            <a:r>
              <a:rPr>
                <a:solidFill>
                  <a:srgbClr val="4070A0"/>
                </a:solidFill>
                <a:latin typeface="Courier"/>
              </a:rPr>
              <a:t>"proficient"</a:t>
            </a:r>
            <a:r>
              <a:rPr>
                <a:latin typeface="Courier"/>
              </a:rPr>
              <a:t>, </a:t>
            </a:r>
            <a:r>
              <a:rPr>
                <a:solidFill>
                  <a:srgbClr val="4070A0"/>
                </a:solidFill>
                <a:latin typeface="Courier"/>
              </a:rPr>
              <a:t>"advanced"</a:t>
            </a:r>
            <a:r>
              <a:rPr>
                <a:latin typeface="Courier"/>
              </a:rPr>
              <a:t>]</a:t>
            </a:r>
            <a:br/>
            <a:r>
              <a:rPr>
                <a:solidFill>
                  <a:srgbClr val="008000"/>
                </a:solidFill>
                <a:latin typeface="Courier"/>
              </a:rPr>
              <a:t>print</a:t>
            </a:r>
            <a:r>
              <a:rPr>
                <a:latin typeface="Courier"/>
              </a:rPr>
              <a:t>((bands[order]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 — In R</a:t>
            </a:r>
          </a:p>
        </p:txBody>
      </p:sp>
      <p:sp>
        <p:nvSpPr>
          <p:cNvPr id="3" name="Content Placeholder 2"/>
          <p:cNvSpPr>
            <a:spLocks noGrp="1"/>
          </p:cNvSpPr>
          <p:nvPr>
            <p:ph idx="1"/>
          </p:nvPr>
        </p:nvSpPr>
        <p:spPr/>
        <p:txBody>
          <a:bodyPr/>
          <a:lstStyle/>
          <a:p>
            <a:pPr lvl="0" indent="0">
              <a:buNone/>
            </a:pPr>
            <a:r>
              <a:rPr>
                <a:latin typeface="Courier"/>
              </a:rPr>
              <a:t>assessment </a:t>
            </a:r>
            <a:r>
              <a:rPr>
                <a:solidFill>
                  <a:srgbClr val="4070A0"/>
                </a:solidFill>
                <a:latin typeface="Courier"/>
              </a:rPr>
              <a:t>|&gt;</a:t>
            </a:r>
            <a:r>
              <a:rPr>
                <a:latin typeface="Courier"/>
              </a:rPr>
              <a:t> </a:t>
            </a:r>
            <a:r>
              <a:rPr>
                <a:solidFill>
                  <a:srgbClr val="06287E"/>
                </a:solidFill>
                <a:latin typeface="Courier"/>
              </a:rPr>
              <a:t>count</a:t>
            </a:r>
            <a:r>
              <a:rPr>
                <a:latin typeface="Courier"/>
              </a:rPr>
              <a:t>(assessment_round, proficiency_band)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share =</a:t>
            </a:r>
            <a:r>
              <a:rPr>
                <a:latin typeface="Courier"/>
              </a:rPr>
              <a:t> n </a:t>
            </a:r>
            <a:r>
              <a:rPr>
                <a:solidFill>
                  <a:srgbClr val="4070A0"/>
                </a:solidFill>
                <a:latin typeface="Courier"/>
              </a:rPr>
              <a:t>/</a:t>
            </a:r>
            <a:r>
              <a:rPr>
                <a:latin typeface="Courier"/>
              </a:rPr>
              <a:t> </a:t>
            </a:r>
            <a:r>
              <a:rPr>
                <a:solidFill>
                  <a:srgbClr val="06287E"/>
                </a:solidFill>
                <a:latin typeface="Courier"/>
              </a:rPr>
              <a:t>sum</a:t>
            </a:r>
            <a:r>
              <a:rPr>
                <a:latin typeface="Courier"/>
              </a:rPr>
              <a:t>(n), </a:t>
            </a:r>
            <a:r>
              <a:rPr>
                <a:solidFill>
                  <a:srgbClr val="7D9029"/>
                </a:solidFill>
                <a:latin typeface="Courier"/>
              </a:rPr>
              <a:t>.by =</a:t>
            </a:r>
            <a:r>
              <a:rPr>
                <a:latin typeface="Courier"/>
              </a:rPr>
              <a:t> assessment_round)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Band</a:t>
                      </a:r>
                    </a:p>
                  </a:txBody>
                  <a:tcPr/>
                </a:tc>
                <a:tc>
                  <a:txBody>
                    <a:bodyPr/>
                    <a:lstStyle/>
                    <a:p>
                      <a:pPr lvl="0" indent="0" marL="0">
                        <a:buNone/>
                      </a:pPr>
                      <a:r>
                        <a:rPr/>
                        <a:t>Baseline</a:t>
                      </a:r>
                    </a:p>
                  </a:txBody>
                  <a:tcPr/>
                </a:tc>
                <a:tc>
                  <a:txBody>
                    <a:bodyPr/>
                    <a:lstStyle/>
                    <a:p>
                      <a:pPr lvl="0" indent="0" marL="0">
                        <a:buNone/>
                      </a:pPr>
                      <a:r>
                        <a:rPr/>
                        <a:t>Endline</a:t>
                      </a:r>
                    </a:p>
                  </a:txBody>
                  <a:tcPr/>
                </a:tc>
              </a:tr>
              <a:tr h="0">
                <a:tc>
                  <a:txBody>
                    <a:bodyPr/>
                    <a:lstStyle/>
                    <a:p>
                      <a:pPr lvl="0" indent="0" marL="0">
                        <a:buNone/>
                      </a:pPr>
                      <a:r>
                        <a:rPr/>
                        <a:t>Below minimum</a:t>
                      </a:r>
                    </a:p>
                  </a:txBody>
                </a:tc>
                <a:tc>
                  <a:txBody>
                    <a:bodyPr/>
                    <a:lstStyle/>
                    <a:p>
                      <a:pPr lvl="0" indent="0" marL="0">
                        <a:buNone/>
                      </a:pPr>
                      <a:r>
                        <a:rPr/>
                        <a:t>19.3%</a:t>
                      </a:r>
                    </a:p>
                  </a:txBody>
                </a:tc>
                <a:tc>
                  <a:txBody>
                    <a:bodyPr/>
                    <a:lstStyle/>
                    <a:p>
                      <a:pPr lvl="0" indent="0" marL="0">
                        <a:buNone/>
                      </a:pPr>
                      <a:r>
                        <a:rPr b="1"/>
                        <a:t>11.1%</a:t>
                      </a:r>
                    </a:p>
                  </a:txBody>
                </a:tc>
              </a:tr>
              <a:tr h="0">
                <a:tc>
                  <a:txBody>
                    <a:bodyPr/>
                    <a:lstStyle/>
                    <a:p>
                      <a:pPr lvl="0" indent="0" marL="0">
                        <a:buNone/>
                      </a:pPr>
                      <a:r>
                        <a:rPr/>
                        <a:t>Minimum</a:t>
                      </a:r>
                    </a:p>
                  </a:txBody>
                </a:tc>
                <a:tc>
                  <a:txBody>
                    <a:bodyPr/>
                    <a:lstStyle/>
                    <a:p>
                      <a:pPr lvl="0" indent="0" marL="0">
                        <a:buNone/>
                      </a:pPr>
                      <a:r>
                        <a:rPr/>
                        <a:t>30.6%</a:t>
                      </a:r>
                    </a:p>
                  </a:txBody>
                </a:tc>
                <a:tc>
                  <a:txBody>
                    <a:bodyPr/>
                    <a:lstStyle/>
                    <a:p>
                      <a:pPr lvl="0" indent="0" marL="0">
                        <a:buNone/>
                      </a:pPr>
                      <a:r>
                        <a:rPr/>
                        <a:t>23.9%</a:t>
                      </a:r>
                    </a:p>
                  </a:txBody>
                </a:tc>
              </a:tr>
              <a:tr h="0">
                <a:tc>
                  <a:txBody>
                    <a:bodyPr/>
                    <a:lstStyle/>
                    <a:p>
                      <a:pPr lvl="0" indent="0" marL="0">
                        <a:buNone/>
                      </a:pPr>
                      <a:r>
                        <a:rPr/>
                        <a:t>Proficient</a:t>
                      </a:r>
                    </a:p>
                  </a:txBody>
                </a:tc>
                <a:tc>
                  <a:txBody>
                    <a:bodyPr/>
                    <a:lstStyle/>
                    <a:p>
                      <a:pPr lvl="0" indent="0" marL="0">
                        <a:buNone/>
                      </a:pPr>
                      <a:r>
                        <a:rPr/>
                        <a:t>38.2%</a:t>
                      </a:r>
                    </a:p>
                  </a:txBody>
                </a:tc>
                <a:tc>
                  <a:txBody>
                    <a:bodyPr/>
                    <a:lstStyle/>
                    <a:p>
                      <a:pPr lvl="0" indent="0" marL="0">
                        <a:buNone/>
                      </a:pPr>
                      <a:r>
                        <a:rPr/>
                        <a:t>38.9%</a:t>
                      </a:r>
                    </a:p>
                  </a:txBody>
                </a:tc>
              </a:tr>
              <a:tr h="0">
                <a:tc>
                  <a:txBody>
                    <a:bodyPr/>
                    <a:lstStyle/>
                    <a:p>
                      <a:pPr lvl="0" indent="0" marL="0">
                        <a:buNone/>
                      </a:pPr>
                      <a:r>
                        <a:rPr/>
                        <a:t>Advanced</a:t>
                      </a:r>
                    </a:p>
                  </a:txBody>
                </a:tc>
                <a:tc>
                  <a:txBody>
                    <a:bodyPr/>
                    <a:lstStyle/>
                    <a:p>
                      <a:pPr lvl="0" indent="0" marL="0">
                        <a:buNone/>
                      </a:pPr>
                      <a:r>
                        <a:rPr/>
                        <a:t>11.9%</a:t>
                      </a:r>
                    </a:p>
                  </a:txBody>
                </a:tc>
                <a:tc>
                  <a:txBody>
                    <a:bodyPr/>
                    <a:lstStyle/>
                    <a:p>
                      <a:pPr lvl="0" indent="0" marL="0">
                        <a:buNone/>
                      </a:pPr>
                      <a:r>
                        <a:rPr b="1"/>
                        <a:t>26.1%</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Three things that are comparable, and one that is not</a:t>
            </a:r>
          </a:p>
        </p:txBody>
      </p:sp>
      <p:sp>
        <p:nvSpPr>
          <p:cNvPr id="3" name="Content Placeholder 2"/>
          <p:cNvSpPr>
            <a:spLocks noGrp="1"/>
          </p:cNvSpPr>
          <p:nvPr>
            <p:ph idx="1"/>
          </p:nvPr>
        </p:nvSpPr>
        <p:spPr/>
        <p:txBody>
          <a:bodyPr/>
          <a:lstStyle/>
          <a:p>
            <a:pPr lvl="0"/>
            <a:r>
              <a:rPr/>
              <a:t>Below-minimum falls from 19.3% to 11.1% and advanced rises from 11.9% to 26.1% — That is the comparison to report,…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sat the test — In Python</a:t>
            </a:r>
          </a:p>
        </p:txBody>
      </p:sp>
      <p:sp>
        <p:nvSpPr>
          <p:cNvPr id="3" name="Content Placeholder 2"/>
          <p:cNvSpPr>
            <a:spLocks noGrp="1"/>
          </p:cNvSpPr>
          <p:nvPr>
            <p:ph idx="1"/>
          </p:nvPr>
        </p:nvSpPr>
        <p:spPr/>
        <p:txBody>
          <a:bodyPr/>
          <a:lstStyle/>
          <a:p>
            <a:pPr lvl="0" indent="0">
              <a:buNone/>
            </a:pPr>
            <a:r>
              <a:rPr>
                <a:latin typeface="Courier"/>
              </a:rPr>
              <a:t>sat </a:t>
            </a:r>
            <a:r>
              <a:rPr>
                <a:solidFill>
                  <a:srgbClr val="666666"/>
                </a:solidFill>
                <a:latin typeface="Courier"/>
              </a:rPr>
              <a:t>=</a:t>
            </a:r>
            <a:r>
              <a:rPr>
                <a:latin typeface="Courier"/>
              </a:rPr>
              <a:t> assessment.groupby(</a:t>
            </a:r>
            <a:r>
              <a:rPr>
                <a:solidFill>
                  <a:srgbClr val="4070A0"/>
                </a:solidFill>
                <a:latin typeface="Courier"/>
              </a:rPr>
              <a:t>"assessment_round"</a:t>
            </a:r>
            <a:r>
              <a:rPr>
                <a:latin typeface="Courier"/>
              </a:rPr>
              <a:t>)[</a:t>
            </a:r>
            <a:r>
              <a:rPr>
                <a:solidFill>
                  <a:srgbClr val="4070A0"/>
                </a:solidFill>
                <a:latin typeface="Courier"/>
              </a:rPr>
              <a:t>"student_id"</a:t>
            </a:r>
            <a:r>
              <a:rPr>
                <a:latin typeface="Courier"/>
              </a:rPr>
              <a:t>].</a:t>
            </a:r>
            <a:r>
              <a:rPr>
                <a:solidFill>
                  <a:srgbClr val="008000"/>
                </a:solidFill>
                <a:latin typeface="Courier"/>
              </a:rPr>
              <a:t>apply</a:t>
            </a:r>
            <a:r>
              <a:rPr>
                <a:latin typeface="Courier"/>
              </a:rPr>
              <a:t>(</a:t>
            </a:r>
            <a:r>
              <a:rPr>
                <a:solidFill>
                  <a:srgbClr val="008000"/>
                </a:solidFill>
                <a:latin typeface="Courier"/>
              </a:rPr>
              <a:t>set</a:t>
            </a:r>
            <a:r>
              <a:rPr>
                <a:latin typeface="Courier"/>
              </a:rPr>
              <a:t>)</a:t>
            </a:r>
            <a:br/>
            <a:r>
              <a:rPr>
                <a:latin typeface="Courier"/>
              </a:rPr>
              <a:t>baseline, endline </a:t>
            </a:r>
            <a:r>
              <a:rPr>
                <a:solidFill>
                  <a:srgbClr val="666666"/>
                </a:solidFill>
                <a:latin typeface="Courier"/>
              </a:rPr>
              <a:t>=</a:t>
            </a:r>
            <a:r>
              <a:rPr>
                <a:latin typeface="Courier"/>
              </a:rPr>
              <a:t> sat[</a:t>
            </a:r>
            <a:r>
              <a:rPr>
                <a:solidFill>
                  <a:srgbClr val="4070A0"/>
                </a:solidFill>
                <a:latin typeface="Courier"/>
              </a:rPr>
              <a:t>"baseline"</a:t>
            </a:r>
            <a:r>
              <a:rPr>
                <a:latin typeface="Courier"/>
              </a:rPr>
              <a:t>], sat[</a:t>
            </a:r>
            <a:r>
              <a:rPr>
                <a:solidFill>
                  <a:srgbClr val="4070A0"/>
                </a:solidFill>
                <a:latin typeface="Courier"/>
              </a:rPr>
              <a:t>"endline"</a:t>
            </a:r>
            <a:r>
              <a:rPr>
                <a:latin typeface="Courier"/>
              </a:rPr>
              <a:t>]</a:t>
            </a:r>
            <a:br/>
            <a:br/>
            <a:r>
              <a:rPr>
                <a:solidFill>
                  <a:srgbClr val="008000"/>
                </a:solidFill>
                <a:latin typeface="Courier"/>
              </a:rPr>
              <a:t>print</a:t>
            </a:r>
            <a:r>
              <a:rPr>
                <a:latin typeface="Courier"/>
              </a:rPr>
              <a:t>(</a:t>
            </a:r>
            <a:r>
              <a:rPr>
                <a:solidFill>
                  <a:srgbClr val="BB6688"/>
                </a:solidFill>
                <a:latin typeface="Courier"/>
              </a:rPr>
              <a:t>f"baseline only: </a:t>
            </a:r>
            <a:r>
              <a:rPr>
                <a:solidFill>
                  <a:srgbClr val="4070A0"/>
                </a:solidFill>
                <a:latin typeface="Courier"/>
              </a:rPr>
              <a:t>{</a:t>
            </a:r>
            <a:r>
              <a:rPr>
                <a:solidFill>
                  <a:srgbClr val="008000"/>
                </a:solidFill>
                <a:latin typeface="Courier"/>
              </a:rPr>
              <a:t>len</a:t>
            </a:r>
            <a:r>
              <a:rPr>
                <a:latin typeface="Courier"/>
              </a:rPr>
              <a:t>(baseline </a:t>
            </a:r>
            <a:r>
              <a:rPr>
                <a:solidFill>
                  <a:srgbClr val="666666"/>
                </a:solidFill>
                <a:latin typeface="Courier"/>
              </a:rPr>
              <a:t>-</a:t>
            </a:r>
            <a:r>
              <a:rPr>
                <a:latin typeface="Courier"/>
              </a:rPr>
              <a:t> endline)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f"endline only:  </a:t>
            </a:r>
            <a:r>
              <a:rPr>
                <a:solidFill>
                  <a:srgbClr val="4070A0"/>
                </a:solidFill>
                <a:latin typeface="Courier"/>
              </a:rPr>
              <a:t>{</a:t>
            </a:r>
            <a:r>
              <a:rPr>
                <a:solidFill>
                  <a:srgbClr val="008000"/>
                </a:solidFill>
                <a:latin typeface="Courier"/>
              </a:rPr>
              <a:t>len</a:t>
            </a:r>
            <a:r>
              <a:rPr>
                <a:latin typeface="Courier"/>
              </a:rPr>
              <a:t>(endline </a:t>
            </a:r>
            <a:r>
              <a:rPr>
                <a:solidFill>
                  <a:srgbClr val="666666"/>
                </a:solidFill>
                <a:latin typeface="Courier"/>
              </a:rPr>
              <a:t>-</a:t>
            </a:r>
            <a:r>
              <a:rPr>
                <a:latin typeface="Courier"/>
              </a:rPr>
              <a:t> baseline)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f"both rounds:   </a:t>
            </a:r>
            <a:r>
              <a:rPr>
                <a:solidFill>
                  <a:srgbClr val="4070A0"/>
                </a:solidFill>
                <a:latin typeface="Courier"/>
              </a:rPr>
              <a:t>{</a:t>
            </a:r>
            <a:r>
              <a:rPr>
                <a:solidFill>
                  <a:srgbClr val="008000"/>
                </a:solidFill>
                <a:latin typeface="Courier"/>
              </a:rPr>
              <a:t>len</a:t>
            </a:r>
            <a:r>
              <a:rPr>
                <a:latin typeface="Courier"/>
              </a:rPr>
              <a:t>(baseline </a:t>
            </a:r>
            <a:r>
              <a:rPr>
                <a:solidFill>
                  <a:srgbClr val="666666"/>
                </a:solidFill>
                <a:latin typeface="Courier"/>
              </a:rPr>
              <a:t>&amp;</a:t>
            </a:r>
            <a:r>
              <a:rPr>
                <a:latin typeface="Courier"/>
              </a:rPr>
              <a:t> endline)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sat the test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Three groups, and only one of them supports a change estimate.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Who sat the test</a:t>
            </a:r>
          </a:p>
        </p:txBody>
      </p:sp>
      <p:sp>
        <p:nvSpPr>
          <p:cNvPr id="3" name="Content Placeholder 2"/>
          <p:cNvSpPr>
            <a:spLocks noGrp="1"/>
          </p:cNvSpPr>
          <p:nvPr>
            <p:ph idx="1"/>
          </p:nvPr>
        </p:nvSpPr>
        <p:spPr/>
        <p:txBody>
          <a:bodyPr/>
          <a:lstStyle/>
          <a:p>
            <a:pPr lvl="0"/>
            <a:r>
              <a:rPr/>
              <a:t>741 sat the baseline, 658 the endline, and 585 sat both — 156 students who sat the first test did not sit the second</a:t>
            </a:r>
          </a:p>
          <a:p>
            <a:pPr lvl="0"/>
            <a:r>
              <a:rPr/>
              <a:t>That is not a random 156 — Assessment day catches whoever is in the classroom, and the children who are not in the…</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Measure the selection instead of assuming it away — In Python</a:t>
            </a:r>
          </a:p>
        </p:txBody>
      </p:sp>
      <p:sp>
        <p:nvSpPr>
          <p:cNvPr id="3" name="Content Placeholder 2"/>
          <p:cNvSpPr>
            <a:spLocks noGrp="1"/>
          </p:cNvSpPr>
          <p:nvPr>
            <p:ph idx="1"/>
          </p:nvPr>
        </p:nvSpPr>
        <p:spPr/>
        <p:txBody>
          <a:bodyPr/>
          <a:lstStyle/>
          <a:p>
            <a:pPr lvl="0" indent="0">
              <a:buNone/>
            </a:pPr>
            <a:r>
              <a:rPr>
                <a:latin typeface="Courier"/>
              </a:rPr>
              <a:t>panel </a:t>
            </a:r>
            <a:r>
              <a:rPr>
                <a:solidFill>
                  <a:srgbClr val="666666"/>
                </a:solidFill>
                <a:latin typeface="Courier"/>
              </a:rPr>
              <a:t>=</a:t>
            </a:r>
            <a:r>
              <a:rPr>
                <a:latin typeface="Courier"/>
              </a:rPr>
              <a:t> literacy.pivot_table(index</a:t>
            </a:r>
            <a:r>
              <a:rPr>
                <a:solidFill>
                  <a:srgbClr val="666666"/>
                </a:solidFill>
                <a:latin typeface="Courier"/>
              </a:rPr>
              <a:t>=</a:t>
            </a:r>
            <a:r>
              <a:rPr>
                <a:solidFill>
                  <a:srgbClr val="4070A0"/>
                </a:solidFill>
                <a:latin typeface="Courier"/>
              </a:rPr>
              <a:t>"student_id"</a:t>
            </a:r>
            <a:r>
              <a:rPr>
                <a:latin typeface="Courier"/>
              </a:rPr>
              <a:t>, columns</a:t>
            </a:r>
            <a:r>
              <a:rPr>
                <a:solidFill>
                  <a:srgbClr val="666666"/>
                </a:solidFill>
                <a:latin typeface="Courier"/>
              </a:rPr>
              <a:t>=</a:t>
            </a:r>
            <a:r>
              <a:rPr>
                <a:solidFill>
                  <a:srgbClr val="4070A0"/>
                </a:solidFill>
                <a:latin typeface="Courier"/>
              </a:rPr>
              <a:t>"assessment_round"</a:t>
            </a:r>
            <a:r>
              <a:rPr>
                <a:latin typeface="Courier"/>
              </a:rPr>
              <a:t>,</a:t>
            </a:r>
            <a:br/>
            <a:r>
              <a:rPr>
                <a:latin typeface="Courier"/>
              </a:rPr>
              <a:t>                             values</a:t>
            </a:r>
            <a:r>
              <a:rPr>
                <a:solidFill>
                  <a:srgbClr val="666666"/>
                </a:solidFill>
                <a:latin typeface="Courier"/>
              </a:rPr>
              <a:t>=</a:t>
            </a:r>
            <a:r>
              <a:rPr>
                <a:solidFill>
                  <a:srgbClr val="4070A0"/>
                </a:solidFill>
                <a:latin typeface="Courier"/>
              </a:rPr>
              <a:t>"proportion"</a:t>
            </a:r>
            <a:r>
              <a:rPr>
                <a:latin typeface="Courier"/>
              </a:rPr>
              <a:t>)</a:t>
            </a:r>
            <a:br/>
            <a:r>
              <a:rPr>
                <a:latin typeface="Courier"/>
              </a:rPr>
              <a:t>panel </a:t>
            </a:r>
            <a:r>
              <a:rPr>
                <a:solidFill>
                  <a:srgbClr val="666666"/>
                </a:solidFill>
                <a:latin typeface="Courier"/>
              </a:rPr>
              <a:t>=</a:t>
            </a:r>
            <a:r>
              <a:rPr>
                <a:latin typeface="Courier"/>
              </a:rPr>
              <a:t> panel.dropna()</a:t>
            </a:r>
            <a:br/>
            <a:br/>
            <a:r>
              <a:rPr>
                <a:solidFill>
                  <a:srgbClr val="008000"/>
                </a:solidFill>
                <a:latin typeface="Courier"/>
              </a:rPr>
              <a:t>print</a:t>
            </a:r>
            <a:r>
              <a:rPr>
                <a:latin typeface="Courier"/>
              </a:rPr>
              <a:t>(</a:t>
            </a:r>
            <a:r>
              <a:rPr>
                <a:solidFill>
                  <a:srgbClr val="BB6688"/>
                </a:solidFill>
                <a:latin typeface="Courier"/>
              </a:rPr>
              <a:t>f"panel of </a:t>
            </a:r>
            <a:r>
              <a:rPr>
                <a:solidFill>
                  <a:srgbClr val="4070A0"/>
                </a:solidFill>
                <a:latin typeface="Courier"/>
              </a:rPr>
              <a:t>{</a:t>
            </a:r>
            <a:r>
              <a:rPr>
                <a:solidFill>
                  <a:srgbClr val="008000"/>
                </a:solidFill>
                <a:latin typeface="Courier"/>
              </a:rPr>
              <a:t>len</a:t>
            </a:r>
            <a:r>
              <a:rPr>
                <a:latin typeface="Courier"/>
              </a:rPr>
              <a:t>(panel)</a:t>
            </a:r>
            <a:r>
              <a:rPr>
                <a:solidFill>
                  <a:srgbClr val="4070A0"/>
                </a:solidFill>
                <a:latin typeface="Courier"/>
              </a:rPr>
              <a:t>}</a:t>
            </a:r>
            <a:r>
              <a:rPr>
                <a:solidFill>
                  <a:srgbClr val="BB6688"/>
                </a:solidFill>
                <a:latin typeface="Courier"/>
              </a:rPr>
              <a:t> students"</a:t>
            </a:r>
            <a:r>
              <a:rPr>
                <a:latin typeface="Courier"/>
              </a:rPr>
              <a:t>)</a:t>
            </a:r>
            <a:br/>
            <a:r>
              <a:rPr>
                <a:solidFill>
                  <a:srgbClr val="008000"/>
                </a:solidFill>
                <a:latin typeface="Courier"/>
              </a:rPr>
              <a:t>print</a:t>
            </a:r>
            <a:r>
              <a:rPr>
                <a:latin typeface="Courier"/>
              </a:rPr>
              <a:t>(</a:t>
            </a:r>
            <a:r>
              <a:rPr>
                <a:solidFill>
                  <a:srgbClr val="BB6688"/>
                </a:solidFill>
                <a:latin typeface="Courier"/>
              </a:rPr>
              <a:t>f"  baseline </a:t>
            </a:r>
            <a:r>
              <a:rPr>
                <a:solidFill>
                  <a:srgbClr val="4070A0"/>
                </a:solidFill>
                <a:latin typeface="Courier"/>
              </a:rPr>
              <a:t>{</a:t>
            </a:r>
            <a:r>
              <a:rPr>
                <a:latin typeface="Courier"/>
              </a:rPr>
              <a:t>panel[</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 endline </a:t>
            </a:r>
            <a:r>
              <a:rPr>
                <a:solidFill>
                  <a:srgbClr val="4070A0"/>
                </a:solidFill>
                <a:latin typeface="Courier"/>
              </a:rPr>
              <a:t>{</a:t>
            </a:r>
            <a:r>
              <a:rPr>
                <a:latin typeface="Courier"/>
              </a:rPr>
              <a:t>panel[</a:t>
            </a:r>
            <a:r>
              <a:rPr>
                <a:solidFill>
                  <a:srgbClr val="4070A0"/>
                </a:solidFill>
                <a:latin typeface="Courier"/>
              </a:rPr>
              <a:t>'endline'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br/>
            <a:br/>
            <a:r>
              <a:rPr>
                <a:latin typeface="Courier"/>
              </a:rPr>
              <a:t>all_comers </a:t>
            </a:r>
            <a:r>
              <a:rPr>
                <a:solidFill>
                  <a:srgbClr val="666666"/>
                </a:solidFill>
                <a:latin typeface="Courier"/>
              </a:rPr>
              <a:t>=</a:t>
            </a:r>
            <a:r>
              <a:rPr>
                <a:latin typeface="Courier"/>
              </a:rPr>
              <a:t> literacy.groupby(</a:t>
            </a:r>
            <a:r>
              <a:rPr>
                <a:solidFill>
                  <a:srgbClr val="4070A0"/>
                </a:solidFill>
                <a:latin typeface="Courier"/>
              </a:rPr>
              <a:t>"assessment_round"</a:t>
            </a:r>
            <a:r>
              <a:rPr>
                <a:latin typeface="Courier"/>
              </a:rPr>
              <a:t>)[</a:t>
            </a:r>
            <a:r>
              <a:rPr>
                <a:solidFill>
                  <a:srgbClr val="4070A0"/>
                </a:solidFill>
                <a:latin typeface="Courier"/>
              </a:rPr>
              <a:t>"proportion"</a:t>
            </a:r>
            <a:r>
              <a:rPr>
                <a:latin typeface="Courier"/>
              </a:rPr>
              <a:t>].mean()</a:t>
            </a:r>
            <a:br/>
            <a:r>
              <a:rPr>
                <a:solidFill>
                  <a:srgbClr val="008000"/>
                </a:solidFill>
                <a:latin typeface="Courier"/>
              </a:rPr>
              <a:t>print</a:t>
            </a:r>
            <a:r>
              <a:rPr>
                <a:latin typeface="Courier"/>
              </a:rPr>
              <a:t>(</a:t>
            </a:r>
            <a:r>
              <a:rPr>
                <a:solidFill>
                  <a:srgbClr val="BB6688"/>
                </a:solidFill>
                <a:latin typeface="Courier"/>
              </a:rPr>
              <a:t>f"all comers"</a:t>
            </a:r>
            <a:r>
              <a:rPr>
                <a:latin typeface="Courier"/>
              </a:rPr>
              <a:t>)</a:t>
            </a:r>
            <a:br/>
            <a:r>
              <a:rPr>
                <a:solidFill>
                  <a:srgbClr val="008000"/>
                </a:solidFill>
                <a:latin typeface="Courier"/>
              </a:rPr>
              <a:t>print</a:t>
            </a:r>
            <a:r>
              <a:rPr>
                <a:latin typeface="Courier"/>
              </a:rPr>
              <a:t>(</a:t>
            </a:r>
            <a:r>
              <a:rPr>
                <a:solidFill>
                  <a:srgbClr val="BB6688"/>
                </a:solidFill>
                <a:latin typeface="Courier"/>
              </a:rPr>
              <a:t>f"  baseline </a:t>
            </a:r>
            <a:r>
              <a:rPr>
                <a:solidFill>
                  <a:srgbClr val="4070A0"/>
                </a:solidFill>
                <a:latin typeface="Courier"/>
              </a:rPr>
              <a:t>{</a:t>
            </a:r>
            <a:r>
              <a:rPr>
                <a:latin typeface="Courier"/>
              </a:rPr>
              <a:t>all_comers[</a:t>
            </a:r>
            <a:r>
              <a:rPr>
                <a:solidFill>
                  <a:srgbClr val="4070A0"/>
                </a:solidFill>
                <a:latin typeface="Courier"/>
              </a:rPr>
              <a:t>'baseline'</a:t>
            </a:r>
            <a:r>
              <a:rPr>
                <a:latin typeface="Courier"/>
              </a:rPr>
              <a:t>]</a:t>
            </a:r>
            <a:r>
              <a:rPr>
                <a:solidFill>
                  <a:srgbClr val="4070A0"/>
                </a:solidFill>
                <a:latin typeface="Courier"/>
              </a:rPr>
              <a:t>:.1%}</a:t>
            </a:r>
            <a:r>
              <a:rPr>
                <a:solidFill>
                  <a:srgbClr val="BB6688"/>
                </a:solidFill>
                <a:latin typeface="Courier"/>
              </a:rPr>
              <a:t> → endline </a:t>
            </a:r>
            <a:r>
              <a:rPr>
                <a:solidFill>
                  <a:srgbClr val="4070A0"/>
                </a:solidFill>
                <a:latin typeface="Courier"/>
              </a:rPr>
              <a:t>{</a:t>
            </a:r>
            <a:r>
              <a:rPr>
                <a:latin typeface="Courier"/>
              </a:rPr>
              <a:t>all_comers[</a:t>
            </a:r>
            <a:r>
              <a:rPr>
                <a:solidFill>
                  <a:srgbClr val="4070A0"/>
                </a:solidFill>
                <a:latin typeface="Courier"/>
              </a:rPr>
              <a:t>'endline'</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Measure the selection instead of assuming it away — In R</a:t>
            </a:r>
          </a:p>
        </p:txBody>
      </p:sp>
      <p:sp>
        <p:nvSpPr>
          <p:cNvPr id="3" name="Content Placeholder 2"/>
          <p:cNvSpPr>
            <a:spLocks noGrp="1"/>
          </p:cNvSpPr>
          <p:nvPr>
            <p:ph idx="1"/>
          </p:nvPr>
        </p:nvSpPr>
        <p:spPr/>
        <p:txBody>
          <a:bodyPr/>
          <a:lstStyle/>
          <a:p>
            <a:pPr lvl="0" indent="0">
              <a:buNone/>
            </a:pPr>
            <a:r>
              <a:rPr>
                <a:latin typeface="Courier"/>
              </a:rPr>
              <a:t>assessment </a:t>
            </a:r>
            <a:r>
              <a:rPr>
                <a:solidFill>
                  <a:srgbClr val="4070A0"/>
                </a:solidFill>
                <a:latin typeface="Courier"/>
              </a:rPr>
              <a:t>|&gt;</a:t>
            </a:r>
            <a:r>
              <a:rPr>
                <a:latin typeface="Courier"/>
              </a:rPr>
              <a:t> </a:t>
            </a:r>
            <a:r>
              <a:rPr>
                <a:solidFill>
                  <a:srgbClr val="06287E"/>
                </a:solidFill>
                <a:latin typeface="Courier"/>
              </a:rPr>
              <a:t>filter</a:t>
            </a:r>
            <a:r>
              <a:rPr>
                <a:latin typeface="Courier"/>
              </a:rPr>
              <a:t>(domain </a:t>
            </a:r>
            <a:r>
              <a:rPr>
                <a:solidFill>
                  <a:srgbClr val="4070A0"/>
                </a:solidFill>
                <a:latin typeface="Courier"/>
              </a:rPr>
              <a:t>==</a:t>
            </a:r>
            <a:r>
              <a:rPr>
                <a:latin typeface="Courier"/>
              </a:rPr>
              <a:t> </a:t>
            </a:r>
            <a:r>
              <a:rPr>
                <a:solidFill>
                  <a:srgbClr val="4070A0"/>
                </a:solidFill>
                <a:latin typeface="Courier"/>
              </a:rPr>
              <a:t>"literacy"</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proportion =</a:t>
            </a:r>
            <a:r>
              <a:rPr>
                <a:latin typeface="Courier"/>
              </a:rPr>
              <a:t> raw_score </a:t>
            </a:r>
            <a:r>
              <a:rPr>
                <a:solidFill>
                  <a:srgbClr val="4070A0"/>
                </a:solidFill>
                <a:latin typeface="Courier"/>
              </a:rPr>
              <a:t>/</a:t>
            </a:r>
            <a:r>
              <a:rPr>
                <a:latin typeface="Courier"/>
              </a:rPr>
              <a:t> items) </a:t>
            </a:r>
            <a:r>
              <a:rPr>
                <a:solidFill>
                  <a:srgbClr val="4070A0"/>
                </a:solidFill>
                <a:latin typeface="Courier"/>
              </a:rPr>
              <a:t>|&gt;</a:t>
            </a:r>
            <a:br/>
            <a:r>
              <a:rPr>
                <a:latin typeface="Courier"/>
              </a:rPr>
              <a:t>  </a:t>
            </a:r>
            <a:r>
              <a:rPr>
                <a:solidFill>
                  <a:srgbClr val="06287E"/>
                </a:solidFill>
                <a:latin typeface="Courier"/>
              </a:rPr>
              <a:t>select</a:t>
            </a:r>
            <a:r>
              <a:rPr>
                <a:latin typeface="Courier"/>
              </a:rPr>
              <a:t>(student_id, assessment_round, proportion)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names_from =</a:t>
            </a:r>
            <a:r>
              <a:rPr>
                <a:latin typeface="Courier"/>
              </a:rPr>
              <a:t> assessment_round, </a:t>
            </a:r>
            <a:r>
              <a:rPr>
                <a:solidFill>
                  <a:srgbClr val="7D9029"/>
                </a:solidFill>
                <a:latin typeface="Courier"/>
              </a:rPr>
              <a:t>values_from =</a:t>
            </a:r>
            <a:r>
              <a:rPr>
                <a:latin typeface="Courier"/>
              </a:rPr>
              <a:t> proportion)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(baseline), </a:t>
            </a:r>
            <a:r>
              <a:rPr>
                <a:solidFill>
                  <a:srgbClr val="4070A0"/>
                </a:solidFill>
                <a:latin typeface="Courier"/>
              </a:rPr>
              <a:t>!</a:t>
            </a:r>
            <a:r>
              <a:rPr>
                <a:solidFill>
                  <a:srgbClr val="06287E"/>
                </a:solidFill>
                <a:latin typeface="Courier"/>
              </a:rPr>
              <a:t>is.na</a:t>
            </a:r>
            <a:r>
              <a:rPr>
                <a:latin typeface="Courier"/>
              </a:rPr>
              <a:t>(endline))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baseline =</a:t>
            </a:r>
            <a:r>
              <a:rPr>
                <a:latin typeface="Courier"/>
              </a:rPr>
              <a:t> </a:t>
            </a:r>
            <a:r>
              <a:rPr>
                <a:solidFill>
                  <a:srgbClr val="06287E"/>
                </a:solidFill>
                <a:latin typeface="Courier"/>
              </a:rPr>
              <a:t>mean</a:t>
            </a:r>
            <a:r>
              <a:rPr>
                <a:latin typeface="Courier"/>
              </a:rPr>
              <a:t>(baseline), </a:t>
            </a:r>
            <a:r>
              <a:rPr>
                <a:solidFill>
                  <a:srgbClr val="7D9029"/>
                </a:solidFill>
                <a:latin typeface="Courier"/>
              </a:rPr>
              <a:t>endline =</a:t>
            </a:r>
            <a:r>
              <a:rPr>
                <a:latin typeface="Courier"/>
              </a:rPr>
              <a:t> </a:t>
            </a:r>
            <a:r>
              <a:rPr>
                <a:solidFill>
                  <a:srgbClr val="06287E"/>
                </a:solidFill>
                <a:latin typeface="Courier"/>
              </a:rPr>
              <a:t>mean</a:t>
            </a:r>
            <a:r>
              <a:rPr>
                <a:latin typeface="Courier"/>
              </a:rPr>
              <a:t>(endline))</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Measure the selection instead of assuming it away</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endParaRPr/>
                    </a:p>
                  </a:txBody>
                  <a:tcPr/>
                </a:tc>
                <a:tc>
                  <a:txBody>
                    <a:bodyPr/>
                    <a:lstStyle/>
                    <a:p>
                      <a:pPr lvl="0" indent="0" marL="0">
                        <a:buNone/>
                      </a:pPr>
                      <a:r>
                        <a:rPr/>
                        <a:t>Baseline</a:t>
                      </a:r>
                    </a:p>
                  </a:txBody>
                  <a:tcPr/>
                </a:tc>
                <a:tc>
                  <a:txBody>
                    <a:bodyPr/>
                    <a:lstStyle/>
                    <a:p>
                      <a:pPr lvl="0" indent="0" marL="0">
                        <a:buNone/>
                      </a:pPr>
                      <a:r>
                        <a:rPr/>
                        <a:t>Endline</a:t>
                      </a:r>
                    </a:p>
                  </a:txBody>
                  <a:tcPr/>
                </a:tc>
                <a:tc>
                  <a:txBody>
                    <a:bodyPr/>
                    <a:lstStyle/>
                    <a:p>
                      <a:pPr lvl="0" indent="0" marL="0">
                        <a:buNone/>
                      </a:pPr>
                      <a:r>
                        <a:rPr/>
                        <a:t>Change</a:t>
                      </a:r>
                    </a:p>
                  </a:txBody>
                  <a:tcPr/>
                </a:tc>
              </a:tr>
              <a:tr h="0">
                <a:tc>
                  <a:txBody>
                    <a:bodyPr/>
                    <a:lstStyle/>
                    <a:p>
                      <a:pPr lvl="0" indent="0" marL="0">
                        <a:buNone/>
                      </a:pPr>
                      <a:r>
                        <a:rPr b="1"/>
                        <a:t>All comers</a:t>
                      </a:r>
                    </a:p>
                  </a:txBody>
                </a:tc>
                <a:tc>
                  <a:txBody>
                    <a:bodyPr/>
                    <a:lstStyle/>
                    <a:p>
                      <a:pPr lvl="0" indent="0" marL="0">
                        <a:buNone/>
                      </a:pPr>
                      <a:r>
                        <a:rPr/>
                        <a:t>53.1%</a:t>
                      </a:r>
                    </a:p>
                  </a:txBody>
                </a:tc>
                <a:tc>
                  <a:txBody>
                    <a:bodyPr/>
                    <a:lstStyle/>
                    <a:p>
                      <a:pPr lvl="0" indent="0" marL="0">
                        <a:buNone/>
                      </a:pPr>
                      <a:r>
                        <a:rPr/>
                        <a:t>61.8%</a:t>
                      </a:r>
                    </a:p>
                  </a:txBody>
                </a:tc>
                <a:tc>
                  <a:txBody>
                    <a:bodyPr/>
                    <a:lstStyle/>
                    <a:p>
                      <a:pPr lvl="0" indent="0" marL="0">
                        <a:buNone/>
                      </a:pPr>
                      <a:r>
                        <a:rPr b="1"/>
                        <a:t>+8.7 points</a:t>
                      </a:r>
                    </a:p>
                  </a:txBody>
                </a:tc>
              </a:tr>
              <a:tr h="0">
                <a:tc>
                  <a:txBody>
                    <a:bodyPr/>
                    <a:lstStyle/>
                    <a:p>
                      <a:pPr lvl="0" indent="0" marL="0">
                        <a:buNone/>
                      </a:pPr>
                      <a:r>
                        <a:rPr b="1"/>
                        <a:t>Panel of 585</a:t>
                      </a:r>
                    </a:p>
                  </a:txBody>
                </a:tc>
                <a:tc>
                  <a:txBody>
                    <a:bodyPr/>
                    <a:lstStyle/>
                    <a:p>
                      <a:pPr lvl="0" indent="0" marL="0">
                        <a:buNone/>
                      </a:pPr>
                      <a:r>
                        <a:rPr/>
                        <a:t>56.8%</a:t>
                      </a:r>
                    </a:p>
                  </a:txBody>
                </a:tc>
                <a:tc>
                  <a:txBody>
                    <a:bodyPr/>
                    <a:lstStyle/>
                    <a:p>
                      <a:pPr lvl="0" indent="0" marL="0">
                        <a:buNone/>
                      </a:pPr>
                      <a:r>
                        <a:rPr/>
                        <a:t>63.7%</a:t>
                      </a:r>
                    </a:p>
                  </a:txBody>
                </a:tc>
                <a:tc>
                  <a:txBody>
                    <a:bodyPr/>
                    <a:lstStyle/>
                    <a:p>
                      <a:pPr lvl="0" indent="0" marL="0">
                        <a:buNone/>
                      </a:pPr>
                      <a:r>
                        <a:rPr b="1"/>
                        <a:t>+6.9 points</a:t>
                      </a:r>
                    </a:p>
                  </a:txBody>
                </a:tc>
              </a:tr>
            </a:tbl>
          </a:graphicData>
        </a:graphic>
      </p:graphicFrame>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Measure the selection instead of assuming it away</a:t>
            </a:r>
          </a:p>
        </p:txBody>
      </p:sp>
      <p:sp>
        <p:nvSpPr>
          <p:cNvPr id="3" name="Content Placeholder 2"/>
          <p:cNvSpPr>
            <a:spLocks noGrp="1"/>
          </p:cNvSpPr>
          <p:nvPr>
            <p:ph idx="1"/>
          </p:nvPr>
        </p:nvSpPr>
        <p:spPr/>
        <p:txBody>
          <a:bodyPr/>
          <a:lstStyle/>
          <a:p>
            <a:pPr lvl="0"/>
            <a:r>
              <a:rPr/>
              <a:t>Two of the 8.7 points are who turned up — The panel baseline is 3.7 points above the all-comers baseline, which is the…</a:t>
            </a:r>
          </a:p>
          <a:p>
            <a:pPr lvl="0"/>
            <a:r>
              <a:rPr/>
              <a:t>Report the panel estimate and show the all-comers figure beside it — The panel is the defensible number; the gap…</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panel costs</a:t>
            </a:r>
          </a:p>
        </p:txBody>
      </p:sp>
      <p:sp>
        <p:nvSpPr>
          <p:cNvPr id="3" name="Content Placeholder 2"/>
          <p:cNvSpPr>
            <a:spLocks noGrp="1"/>
          </p:cNvSpPr>
          <p:nvPr>
            <p:ph idx="1"/>
          </p:nvPr>
        </p:nvSpPr>
        <p:spPr/>
        <p:txBody>
          <a:bodyPr/>
          <a:lstStyle/>
          <a:p>
            <a:pPr lvl="0"/>
            <a:r>
              <a:rPr/>
              <a:t>The panel is not the population — 585 of 741 baseline students, and they are the better-attending ones</a:t>
            </a:r>
          </a:p>
          <a:p>
            <a:pPr lvl="0"/>
            <a:r>
              <a:rPr/>
              <a:t>It cannot tell you about the 156 who left — Their learning may have gone anywhere, and the honest report says the…</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panel costs — In Python</a:t>
            </a:r>
          </a:p>
        </p:txBody>
      </p:sp>
      <p:sp>
        <p:nvSpPr>
          <p:cNvPr id="3" name="Content Placeholder 2"/>
          <p:cNvSpPr>
            <a:spLocks noGrp="1"/>
          </p:cNvSpPr>
          <p:nvPr>
            <p:ph idx="1"/>
          </p:nvPr>
        </p:nvSpPr>
        <p:spPr/>
        <p:txBody>
          <a:bodyPr/>
          <a:lstStyle/>
          <a:p>
            <a:pPr lvl="0" indent="0">
              <a:buNone/>
            </a:pPr>
            <a:r>
              <a:rPr>
                <a:latin typeface="Courier"/>
              </a:rPr>
              <a:t>left </a:t>
            </a:r>
            <a:r>
              <a:rPr>
                <a:solidFill>
                  <a:srgbClr val="666666"/>
                </a:solidFill>
                <a:latin typeface="Courier"/>
              </a:rPr>
              <a:t>=</a:t>
            </a:r>
            <a:r>
              <a:rPr>
                <a:latin typeface="Courier"/>
              </a:rPr>
              <a:t> literacy[literacy[</a:t>
            </a:r>
            <a:r>
              <a:rPr>
                <a:solidFill>
                  <a:srgbClr val="4070A0"/>
                </a:solidFill>
                <a:latin typeface="Courier"/>
              </a:rPr>
              <a:t>"student_id"</a:t>
            </a:r>
            <a:r>
              <a:rPr>
                <a:latin typeface="Courier"/>
              </a:rPr>
              <a:t>].isin(baseline </a:t>
            </a:r>
            <a:r>
              <a:rPr>
                <a:solidFill>
                  <a:srgbClr val="666666"/>
                </a:solidFill>
                <a:latin typeface="Courier"/>
              </a:rPr>
              <a:t>-</a:t>
            </a:r>
            <a:r>
              <a:rPr>
                <a:latin typeface="Courier"/>
              </a:rPr>
              <a:t> endline)</a:t>
            </a:r>
            <a:br/>
            <a:r>
              <a:rPr>
                <a:latin typeface="Courier"/>
              </a:rPr>
              <a:t>                </a:t>
            </a:r>
            <a:r>
              <a:rPr>
                <a:solidFill>
                  <a:srgbClr val="666666"/>
                </a:solidFill>
                <a:latin typeface="Courier"/>
              </a:rPr>
              <a:t>&amp;</a:t>
            </a:r>
            <a:r>
              <a:rPr>
                <a:latin typeface="Courier"/>
              </a:rPr>
              <a:t> (literacy[</a:t>
            </a:r>
            <a:r>
              <a:rPr>
                <a:solidFill>
                  <a:srgbClr val="4070A0"/>
                </a:solidFill>
                <a:latin typeface="Courier"/>
              </a:rPr>
              <a:t>"assessment_round"</a:t>
            </a:r>
            <a:r>
              <a:rPr>
                <a:latin typeface="Courier"/>
              </a:rPr>
              <a:t>] </a:t>
            </a:r>
            <a:r>
              <a:rPr>
                <a:solidFill>
                  <a:srgbClr val="666666"/>
                </a:solidFill>
                <a:latin typeface="Courier"/>
              </a:rPr>
              <a:t>==</a:t>
            </a:r>
            <a:r>
              <a:rPr>
                <a:latin typeface="Courier"/>
              </a:rPr>
              <a:t> </a:t>
            </a:r>
            <a:r>
              <a:rPr>
                <a:solidFill>
                  <a:srgbClr val="4070A0"/>
                </a:solidFill>
                <a:latin typeface="Courier"/>
              </a:rPr>
              <a:t>"baseline"</a:t>
            </a:r>
            <a:r>
              <a:rPr>
                <a:latin typeface="Courier"/>
              </a:rPr>
              <a:t>)]</a:t>
            </a:r>
            <a:br/>
            <a:r>
              <a:rPr>
                <a:solidFill>
                  <a:srgbClr val="008000"/>
                </a:solidFill>
                <a:latin typeface="Courier"/>
              </a:rPr>
              <a:t>print</a:t>
            </a:r>
            <a:r>
              <a:rPr>
                <a:latin typeface="Courier"/>
              </a:rPr>
              <a:t>(</a:t>
            </a:r>
            <a:r>
              <a:rPr>
                <a:solidFill>
                  <a:srgbClr val="BB6688"/>
                </a:solidFill>
                <a:latin typeface="Courier"/>
              </a:rPr>
              <a:t>f"the 156 who did not return scored "</a:t>
            </a:r>
            <a:br/>
            <a:r>
              <a:rPr>
                <a:latin typeface="Courier"/>
              </a:rPr>
              <a:t>      </a:t>
            </a:r>
            <a:r>
              <a:rPr>
                <a:solidFill>
                  <a:srgbClr val="BB6688"/>
                </a:solidFill>
                <a:latin typeface="Courier"/>
              </a:rPr>
              <a:t>f"</a:t>
            </a:r>
            <a:r>
              <a:rPr>
                <a:solidFill>
                  <a:srgbClr val="4070A0"/>
                </a:solidFill>
                <a:latin typeface="Courier"/>
              </a:rPr>
              <a:t>{</a:t>
            </a:r>
            <a:r>
              <a:rPr>
                <a:latin typeface="Courier"/>
              </a:rPr>
              <a:t>left[</a:t>
            </a:r>
            <a:r>
              <a:rPr>
                <a:solidFill>
                  <a:srgbClr val="4070A0"/>
                </a:solidFill>
                <a:latin typeface="Courier"/>
              </a:rPr>
              <a:t>'proportion'</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 at baseline"</a:t>
            </a:r>
            <a:r>
              <a:rPr>
                <a:latin typeface="Courier"/>
              </a:rPr>
              <a:t>)</a:t>
            </a:r>
            <a:br/>
            <a:r>
              <a:rPr>
                <a:solidFill>
                  <a:srgbClr val="008000"/>
                </a:solidFill>
                <a:latin typeface="Courier"/>
              </a:rPr>
              <a:t>print</a:t>
            </a:r>
            <a:r>
              <a:rPr>
                <a:latin typeface="Courier"/>
              </a:rPr>
              <a:t>(</a:t>
            </a:r>
            <a:r>
              <a:rPr>
                <a:solidFill>
                  <a:srgbClr val="BB6688"/>
                </a:solidFill>
                <a:latin typeface="Courier"/>
              </a:rPr>
              <a:t>f"the 585 who did scored "</a:t>
            </a:r>
            <a:br/>
            <a:r>
              <a:rPr>
                <a:latin typeface="Courier"/>
              </a:rPr>
              <a:t>      </a:t>
            </a:r>
            <a:r>
              <a:rPr>
                <a:solidFill>
                  <a:srgbClr val="BB6688"/>
                </a:solidFill>
                <a:latin typeface="Courier"/>
              </a:rPr>
              <a:t>f"</a:t>
            </a:r>
            <a:r>
              <a:rPr>
                <a:solidFill>
                  <a:srgbClr val="4070A0"/>
                </a:solidFill>
                <a:latin typeface="Courier"/>
              </a:rPr>
              <a:t>{</a:t>
            </a:r>
            <a:r>
              <a:rPr>
                <a:latin typeface="Courier"/>
              </a:rPr>
              <a:t>panel[</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panel costs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Quantify the difference rather than asserting it.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the panel costs</a:t>
            </a:r>
          </a:p>
        </p:txBody>
      </p:sp>
      <p:sp>
        <p:nvSpPr>
          <p:cNvPr id="3" name="Content Placeholder 2"/>
          <p:cNvSpPr>
            <a:spLocks noGrp="1"/>
          </p:cNvSpPr>
          <p:nvPr>
            <p:ph idx="1"/>
          </p:nvPr>
        </p:nvSpPr>
        <p:spPr/>
        <p:txBody>
          <a:bodyPr/>
          <a:lstStyle/>
          <a:p>
            <a:pPr lvl="0"/>
            <a:r>
              <a:rPr/>
              <a:t>The 156 who did not return scored 39.3% at baseline against the panel’s 56.8% — seventeen points below — That is not a…</a:t>
            </a:r>
          </a:p>
          <a:p>
            <a:pPr lvl="0"/>
            <a:r>
              <a:rPr/>
              <a:t>Quantifying the selection is the deliverable — not eliminating it</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all three numbers — Example (cont.)</a:t>
            </a:r>
          </a:p>
        </p:txBody>
      </p:sp>
      <p:sp>
        <p:nvSpPr>
          <p:cNvPr id="3" name="Content Placeholder 2"/>
          <p:cNvSpPr>
            <a:spLocks noGrp="1"/>
          </p:cNvSpPr>
          <p:nvPr>
            <p:ph idx="1"/>
          </p:nvPr>
        </p:nvSpPr>
        <p:spPr/>
        <p:txBody>
          <a:bodyPr/>
          <a:lstStyle/>
          <a:p>
            <a:pPr lvl="0" indent="0">
              <a:buNone/>
            </a:pPr>
            <a:r>
              <a:rPr>
                <a:latin typeface="Courier"/>
              </a:rPr>
              <a:t>Literacy, baseline to endline
  Proficiency bands, all who sat each round
    Below minimum        19.3% → 11.1%
    Advanced             11.9% → 26.1%
  Proportion of items correct
    All comers           53.1% → 61.8%   +8.7 points   n=741, n=658
    Panel of both rounds 56.8% → 63.7%   +6.9 points   n=585
  Instruments differed: 40 items at baseline, 50 at endline. Raw scores are
  not comparable and are not reported. Proficiency bands were equated at
  design; the proportion of items assumes equivalent difficulty.
  156 baseline students did not sit the endline. They scored 39.3% at
  baseline against 56.8% for those who returned, so the all-comers change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all three numbers — Example (cont.)</a:t>
            </a:r>
          </a:p>
        </p:txBody>
      </p:sp>
      <p:sp>
        <p:nvSpPr>
          <p:cNvPr id="3" name="Content Placeholder 2"/>
          <p:cNvSpPr>
            <a:spLocks noGrp="1"/>
          </p:cNvSpPr>
          <p:nvPr>
            <p:ph idx="1"/>
          </p:nvPr>
        </p:nvSpPr>
        <p:spPr/>
        <p:txBody>
          <a:bodyPr/>
          <a:lstStyle/>
          <a:p>
            <a:pPr lvl="0" indent="0">
              <a:buNone/>
            </a:pPr>
            <a:r>
              <a:rPr>
                <a:latin typeface="Courier"/>
              </a:rPr>
              <a:t>  overstates learning by about 1.8 points. The panel estimate covers
  children who sat both rounds and does not cover those 156.</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now have every education indicator this course can produce — enrolment, attendance, retention and learning — each with a denominator and a caveat.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https://data-analysis.cassion.dev/courses/education-programme-analysis/edu-07-comparing-two-rounds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Eight points of improvement, two of them nobody earned</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Literacy rises from 53.1% to 61.8% of items across the two rounds. On the 585 students who sat both, it rises from 56.8% to 63.7%. The difference is who turned up, and the raw scores could not have told you either number.</vt:lpwstr>
  </property>
</Properties>
</file>