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course produced fourteen indicators on six denominators. A district education report needs all of them; a head teacher needs four, and choosing which four is the analytical work rather than the formatting.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habit this module has been building, one last time.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different denominators and none of them is “students”. Two are projected populations, two are marks, three are student counts under different rules, and one is a subsample of a subsample.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district report is not a school report, and handing a head teacher the table above is a way of ensuring nothing happens. Four numbers, each attached to something a school can change.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Notice what is not on that list. The gross enrolment ratio is a district planning number and a head teacher cannot move it. Average daily attendance is a system indicator and it hides exactly the children the school should visit. Both belong in the district report and neither belongs on a school’s wall. Match the indicator to the decision-maker’s actual span of control, which is the same rule the WASH course applied to a mobile team and the protection course to a caseload — and the reason a single dashboard for every audience serves none of them.</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Enrolled, attending and learning are three different populations, and this course has produced a number for each on the same children.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Those three cannot be chained into a funnel, because they are measured on different denominators over different periods — and drawing them as one is the single most common education dashboard error after the enrolment ratio. What they </a:t>
            </a:r>
            <a:r>
              <a:rPr i="1"/>
              <a:t>do</a:t>
            </a:r>
            <a:r>
              <a:rPr/>
              <a:t> support is the sentence this course exists to make available: a system can enrol nearly every child of school age, have most of them present most days, and still leave one in nine unable to read at the minimum level — and each of those three facts needs its own instrument, its own denominator and its own caveat.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sectors, six vocabularies, one set of questions. What did I count, over what? Person-time in epidemiology, visits in WASH, consenting cases in protection, marks in education. No two of them were “the population” and none of them was obvious. What else could explain it? Age structure in a cholera outbreak, a closed road in a water district, a service opening in a protection caseload, a strike in a school register. In every case the absent thing was not a value and nothing in the file announced it. What should someone do differently? The question that decides whether the first two were worth asking, and the one that decides which four numbers reach the person who can act.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Module 4 is complete. Module 5 turns from describing programme data to modelling it — regression, forecasting and the dashboards that carry the result — and every course in it runs on the files this module has been building.</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education-programme-analysis/edu-08-the-education-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Four numbers a head teacher can act on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This course produced fourteen indicators on six denominators. A district education report needs all of them; a head teacher needs four, and choosing which four is the analytical work rather than the formatting.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Count the denominators first</a:t>
            </a:r>
          </a:p>
          <a:p>
            <a:pPr lvl="0"/>
            <a:r>
              <a:rPr/>
              <a:t>The district report</a:t>
            </a:r>
          </a:p>
          <a:p>
            <a:pPr lvl="0"/>
            <a:r>
              <a:rPr/>
              <a:t>The four numbers for a head teacher</a:t>
            </a:r>
          </a:p>
          <a:p>
            <a:pPr lvl="0"/>
            <a:r>
              <a:rPr/>
              <a:t>The distinction the whole course was for</a:t>
            </a:r>
          </a:p>
          <a:p>
            <a:pPr lvl="0"/>
            <a:r>
              <a:rPr/>
              <a:t>Module 4, in one paragraph</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the denominators first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Indicator</a:t>
                      </a:r>
                    </a:p>
                  </a:txBody>
                  <a:tcPr/>
                </a:tc>
                <a:tc>
                  <a:txBody>
                    <a:bodyPr/>
                    <a:lstStyle/>
                    <a:p>
                      <a:pPr lvl="0" indent="0" marL="0">
                        <a:buNone/>
                      </a:pPr>
                      <a:r>
                        <a:rPr/>
                        <a:t>Denominator</a:t>
                      </a:r>
                    </a:p>
                  </a:txBody>
                  <a:tcPr/>
                </a:tc>
                <a:tc>
                  <a:txBody>
                    <a:bodyPr/>
                    <a:lstStyle/>
                    <a:p>
                      <a:pPr lvl="0" indent="0" marL="0">
                        <a:buNone/>
                      </a:pPr>
                      <a:r>
                        <a:rPr/>
                        <a:t>n</a:t>
                      </a:r>
                    </a:p>
                  </a:txBody>
                  <a:tcPr/>
                </a:tc>
              </a:tr>
              <a:tr h="0">
                <a:tc>
                  <a:txBody>
                    <a:bodyPr/>
                    <a:lstStyle/>
                    <a:p>
                      <a:pPr lvl="0" indent="0" marL="0">
                        <a:buNone/>
                      </a:pPr>
                      <a:r>
                        <a:rPr/>
                        <a:t>Gross enrolment ratio</a:t>
                      </a:r>
                    </a:p>
                  </a:txBody>
                </a:tc>
                <a:tc>
                  <a:txBody>
                    <a:bodyPr/>
                    <a:lstStyle/>
                    <a:p>
                      <a:pPr lvl="0" indent="0" marL="0">
                        <a:buNone/>
                      </a:pPr>
                      <a:r>
                        <a:rPr/>
                        <a:t>Children aged 6–11 (projected)</a:t>
                      </a:r>
                    </a:p>
                  </a:txBody>
                </a:tc>
                <a:tc>
                  <a:txBody>
                    <a:bodyPr/>
                    <a:lstStyle/>
                    <a:p>
                      <a:pPr lvl="0" indent="0" marL="0">
                        <a:buNone/>
                      </a:pPr>
                      <a:r>
                        <a:rPr/>
                        <a:t>963</a:t>
                      </a:r>
                    </a:p>
                  </a:txBody>
                </a:tc>
              </a:tr>
              <a:tr h="0">
                <a:tc>
                  <a:txBody>
                    <a:bodyPr/>
                    <a:lstStyle/>
                    <a:p>
                      <a:pPr lvl="0" indent="0" marL="0">
                        <a:buNone/>
                      </a:pPr>
                      <a:r>
                        <a:rPr/>
                        <a:t>Net enrolment ratio</a:t>
                      </a:r>
                    </a:p>
                  </a:txBody>
                </a:tc>
                <a:tc>
                  <a:txBody>
                    <a:bodyPr/>
                    <a:lstStyle/>
                    <a:p>
                      <a:pPr lvl="0" indent="0" marL="0">
                        <a:buNone/>
                      </a:pPr>
                      <a:r>
                        <a:rPr/>
                        <a:t>Children aged 6–11 (projected)</a:t>
                      </a:r>
                    </a:p>
                  </a:txBody>
                </a:tc>
                <a:tc>
                  <a:txBody>
                    <a:bodyPr/>
                    <a:lstStyle/>
                    <a:p>
                      <a:pPr lvl="0" indent="0" marL="0">
                        <a:buNone/>
                      </a:pPr>
                      <a:r>
                        <a:rPr/>
                        <a:t>963</a:t>
                      </a:r>
                    </a:p>
                  </a:txBody>
                </a:tc>
              </a:tr>
              <a:tr h="0">
                <a:tc>
                  <a:txBody>
                    <a:bodyPr/>
                    <a:lstStyle/>
                    <a:p>
                      <a:pPr lvl="0" indent="0" marL="0">
                        <a:buNone/>
                      </a:pPr>
                      <a:r>
                        <a:rPr/>
                        <a:t>Over-age share</a:t>
                      </a:r>
                    </a:p>
                  </a:txBody>
                </a:tc>
                <a:tc>
                  <a:txBody>
                    <a:bodyPr/>
                    <a:lstStyle/>
                    <a:p>
                      <a:pPr lvl="0" indent="0" marL="0">
                        <a:buNone/>
                      </a:pPr>
                      <a:r>
                        <a:rPr/>
                        <a:t>Primary enrolees</a:t>
                      </a:r>
                    </a:p>
                  </a:txBody>
                </a:tc>
                <a:tc>
                  <a:txBody>
                    <a:bodyPr/>
                    <a:lstStyle/>
                    <a:p>
                      <a:pPr lvl="0" indent="0" marL="0">
                        <a:buNone/>
                      </a:pPr>
                      <a:r>
                        <a:rPr/>
                        <a:t>1,052</a:t>
                      </a:r>
                    </a:p>
                  </a:txBody>
                </a:tc>
              </a:tr>
              <a:tr h="0">
                <a:tc>
                  <a:txBody>
                    <a:bodyPr/>
                    <a:lstStyle/>
                    <a:p>
                      <a:pPr lvl="0" indent="0" marL="0">
                        <a:buNone/>
                      </a:pPr>
                      <a:r>
                        <a:rPr/>
                        <a:t>Average daily attendance</a:t>
                      </a:r>
                    </a:p>
                  </a:txBody>
                </a:tc>
                <a:tc>
                  <a:txBody>
                    <a:bodyPr/>
                    <a:lstStyle/>
                    <a:p>
                      <a:pPr lvl="0" indent="0" marL="0">
                        <a:buNone/>
                      </a:pPr>
                      <a:r>
                        <a:rPr b="1"/>
                        <a:t>Marks made</a:t>
                      </a:r>
                    </a:p>
                  </a:txBody>
                </a:tc>
                <a:tc>
                  <a:txBody>
                    <a:bodyPr/>
                    <a:lstStyle/>
                    <a:p>
                      <a:pPr lvl="0" indent="0" marL="0">
                        <a:buNone/>
                      </a:pPr>
                      <a:r>
                        <a:rPr/>
                        <a:t>69,974</a:t>
                      </a:r>
                    </a:p>
                  </a:txBody>
                </a:tc>
              </a:tr>
              <a:tr h="0">
                <a:tc>
                  <a:txBody>
                    <a:bodyPr/>
                    <a:lstStyle/>
                    <a:p>
                      <a:pPr lvl="0" indent="0" marL="0">
                        <a:buNone/>
                      </a:pPr>
                      <a:r>
                        <a:rPr/>
                        <a:t>Students attending 90%+</a:t>
                      </a:r>
                    </a:p>
                  </a:txBody>
                </a:tc>
                <a:tc>
                  <a:txBody>
                    <a:bodyPr/>
                    <a:lstStyle/>
                    <a:p>
                      <a:pPr lvl="0" indent="0" marL="0">
                        <a:buNone/>
                      </a:pPr>
                      <a:r>
                        <a:rPr b="1"/>
                        <a:t>Students with 20+ marks</a:t>
                      </a:r>
                    </a:p>
                  </a:txBody>
                </a:tc>
                <a:tc>
                  <a:txBody>
                    <a:bodyPr/>
                    <a:lstStyle/>
                    <a:p>
                      <a:pPr lvl="0" indent="0" marL="0">
                        <a:buNone/>
                      </a:pPr>
                      <a:r>
                        <a:rPr/>
                        <a:t>1,200</a:t>
                      </a:r>
                    </a:p>
                  </a:txBody>
                </a:tc>
              </a:tr>
              <a:tr h="0">
                <a:tc>
                  <a:txBody>
                    <a:bodyPr/>
                    <a:lstStyle/>
                    <a:p>
                      <a:pPr lvl="0" indent="0" marL="0">
                        <a:buNone/>
                      </a:pPr>
                      <a:r>
                        <a:rPr/>
                        <a:t>Promotion, repetition, dropout</a:t>
                      </a:r>
                    </a:p>
                  </a:txBody>
                </a:tc>
                <a:tc>
                  <a:txBody>
                    <a:bodyPr/>
                    <a:lstStyle/>
                    <a:p>
                      <a:pPr lvl="0" indent="0" marL="0">
                        <a:buNone/>
                      </a:pPr>
                      <a:r>
                        <a:rPr/>
                        <a:t>2023 students excluding transfers</a:t>
                      </a:r>
                    </a:p>
                  </a:txBody>
                </a:tc>
                <a:tc>
                  <a:txBody>
                    <a:bodyPr/>
                    <a:lstStyle/>
                    <a:p>
                      <a:pPr lvl="0" indent="0" marL="0">
                        <a:buNone/>
                      </a:pPr>
                      <a:r>
                        <a:rPr/>
                        <a:t>1,255</a:t>
                      </a:r>
                    </a:p>
                  </a:txBody>
                </a:tc>
              </a:tr>
              <a:tr h="0">
                <a:tc>
                  <a:txBody>
                    <a:bodyPr/>
                    <a:lstStyle/>
                    <a:p>
                      <a:pPr lvl="0" indent="0" marL="0">
                        <a:buNone/>
                      </a:pPr>
                      <a:r>
                        <a:rPr/>
                        <a:t>One-year transition</a:t>
                      </a:r>
                    </a:p>
                  </a:txBody>
                </a:tc>
                <a:tc>
                  <a:txBody>
                    <a:bodyPr/>
                    <a:lstStyle/>
                    <a:p>
                      <a:pPr lvl="0" indent="0" marL="0">
                        <a:buNone/>
                      </a:pPr>
                      <a:r>
                        <a:rPr/>
                        <a:t>Students in both years</a:t>
                      </a:r>
                    </a:p>
                  </a:txBody>
                </a:tc>
                <a:tc>
                  <a:txBody>
                    <a:bodyPr/>
                    <a:lstStyle/>
                    <a:p>
                      <a:pPr lvl="0" indent="0" marL="0">
                        <a:buNone/>
                      </a:pPr>
                      <a:r>
                        <a:rPr/>
                        <a:t>1,103</a:t>
                      </a:r>
                    </a:p>
                  </a:txBody>
                </a:tc>
              </a:tr>
              <a:tr h="0">
                <a:tc>
                  <a:txBody>
                    <a:bodyPr/>
                    <a:lstStyle/>
                    <a:p>
                      <a:pPr lvl="0" indent="0" marL="0">
                        <a:buNone/>
                      </a:pPr>
                      <a:r>
                        <a:rPr/>
                        <a:t>Learning, all comers</a:t>
                      </a:r>
                    </a:p>
                  </a:txBody>
                </a:tc>
                <a:tc>
                  <a:txBody>
                    <a:bodyPr/>
                    <a:lstStyle/>
                    <a:p>
                      <a:pPr lvl="0" indent="0" marL="0">
                        <a:buNone/>
                      </a:pPr>
                      <a:r>
                        <a:rPr b="1"/>
                        <a:t>Students who sat each round</a:t>
                      </a:r>
                    </a:p>
                  </a:txBody>
                </a:tc>
                <a:tc>
                  <a:txBody>
                    <a:bodyPr/>
                    <a:lstStyle/>
                    <a:p>
                      <a:pPr lvl="0" indent="0" marL="0">
                        <a:buNone/>
                      </a:pPr>
                      <a:r>
                        <a:rPr/>
                        <a:t>741 / 658</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the denominators first</a:t>
            </a:r>
          </a:p>
        </p:txBody>
      </p:sp>
      <p:sp>
        <p:nvSpPr>
          <p:cNvPr id="3" name="Content Placeholder 2"/>
          <p:cNvSpPr>
            <a:spLocks noGrp="1"/>
          </p:cNvSpPr>
          <p:nvPr>
            <p:ph idx="1"/>
          </p:nvPr>
        </p:nvSpPr>
        <p:spPr/>
        <p:txBody>
          <a:bodyPr/>
          <a:lstStyle/>
          <a:p>
            <a:pPr lvl="0"/>
            <a:r>
              <a:rPr/>
              <a:t>Six different denominators and none of them is “students” — Two are projected populations, two are marks, three are…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the denominators first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denominators </a:t>
            </a:r>
            <a:r>
              <a:rPr>
                <a:solidFill>
                  <a:srgbClr val="666666"/>
                </a:solidFill>
                <a:latin typeface="Courier"/>
              </a:rPr>
              <a:t>=</a:t>
            </a:r>
            <a:r>
              <a:rPr>
                <a:latin typeface="Courier"/>
              </a:rPr>
              <a:t> pd.DataFrame([</a:t>
            </a:r>
            <a:br/>
            <a:r>
              <a:rPr>
                <a:latin typeface="Courier"/>
              </a:rPr>
              <a:t>    (</a:t>
            </a:r>
            <a:r>
              <a:rPr>
                <a:solidFill>
                  <a:srgbClr val="4070A0"/>
                </a:solidFill>
                <a:latin typeface="Courier"/>
              </a:rPr>
              <a:t>"gross enrolment"</a:t>
            </a:r>
            <a:r>
              <a:rPr>
                <a:latin typeface="Courier"/>
              </a:rPr>
              <a:t>, </a:t>
            </a:r>
            <a:r>
              <a:rPr>
                <a:solidFill>
                  <a:srgbClr val="4070A0"/>
                </a:solidFill>
                <a:latin typeface="Courier"/>
              </a:rPr>
              <a:t>"children aged 6-11, projected"</a:t>
            </a:r>
            <a:r>
              <a:rPr>
                <a:latin typeface="Courier"/>
              </a:rPr>
              <a:t>, </a:t>
            </a:r>
            <a:r>
              <a:rPr>
                <a:solidFill>
                  <a:srgbClr val="40A070"/>
                </a:solidFill>
                <a:latin typeface="Courier"/>
              </a:rPr>
              <a:t>963</a:t>
            </a:r>
            <a:r>
              <a:rPr>
                <a:latin typeface="Courier"/>
              </a:rPr>
              <a:t>),</a:t>
            </a:r>
            <a:br/>
            <a:r>
              <a:rPr>
                <a:latin typeface="Courier"/>
              </a:rPr>
              <a:t>    (</a:t>
            </a:r>
            <a:r>
              <a:rPr>
                <a:solidFill>
                  <a:srgbClr val="4070A0"/>
                </a:solidFill>
                <a:latin typeface="Courier"/>
              </a:rPr>
              <a:t>"attendance, ADA"</a:t>
            </a:r>
            <a:r>
              <a:rPr>
                <a:latin typeface="Courier"/>
              </a:rPr>
              <a:t>, </a:t>
            </a:r>
            <a:r>
              <a:rPr>
                <a:solidFill>
                  <a:srgbClr val="4070A0"/>
                </a:solidFill>
                <a:latin typeface="Courier"/>
              </a:rPr>
              <a:t>"marks made"</a:t>
            </a:r>
            <a:r>
              <a:rPr>
                <a:latin typeface="Courier"/>
              </a:rPr>
              <a:t>, </a:t>
            </a:r>
            <a:r>
              <a:rPr>
                <a:solidFill>
                  <a:srgbClr val="40A070"/>
                </a:solidFill>
                <a:latin typeface="Courier"/>
              </a:rPr>
              <a:t>69974</a:t>
            </a:r>
            <a:r>
              <a:rPr>
                <a:latin typeface="Courier"/>
              </a:rPr>
              <a:t>),</a:t>
            </a:r>
            <a:br/>
            <a:r>
              <a:rPr>
                <a:latin typeface="Courier"/>
              </a:rPr>
              <a:t>    (</a:t>
            </a:r>
            <a:r>
              <a:rPr>
                <a:solidFill>
                  <a:srgbClr val="4070A0"/>
                </a:solidFill>
                <a:latin typeface="Courier"/>
              </a:rPr>
              <a:t>"attendance, regular"</a:t>
            </a:r>
            <a:r>
              <a:rPr>
                <a:latin typeface="Courier"/>
              </a:rPr>
              <a:t>, </a:t>
            </a:r>
            <a:r>
              <a:rPr>
                <a:solidFill>
                  <a:srgbClr val="4070A0"/>
                </a:solidFill>
                <a:latin typeface="Courier"/>
              </a:rPr>
              <a:t>"students with 20+ marks"</a:t>
            </a:r>
            <a:r>
              <a:rPr>
                <a:latin typeface="Courier"/>
              </a:rPr>
              <a:t>, </a:t>
            </a:r>
            <a:r>
              <a:rPr>
                <a:solidFill>
                  <a:srgbClr val="40A070"/>
                </a:solidFill>
                <a:latin typeface="Courier"/>
              </a:rPr>
              <a:t>1200</a:t>
            </a:r>
            <a:r>
              <a:rPr>
                <a:latin typeface="Courier"/>
              </a:rPr>
              <a:t>),</a:t>
            </a:r>
            <a:br/>
            <a:r>
              <a:rPr>
                <a:latin typeface="Courier"/>
              </a:rPr>
              <a:t>    (</a:t>
            </a:r>
            <a:r>
              <a:rPr>
                <a:solidFill>
                  <a:srgbClr val="4070A0"/>
                </a:solidFill>
                <a:latin typeface="Courier"/>
              </a:rPr>
              <a:t>"dropout"</a:t>
            </a:r>
            <a:r>
              <a:rPr>
                <a:latin typeface="Courier"/>
              </a:rPr>
              <a:t>, </a:t>
            </a:r>
            <a:r>
              <a:rPr>
                <a:solidFill>
                  <a:srgbClr val="4070A0"/>
                </a:solidFill>
                <a:latin typeface="Courier"/>
              </a:rPr>
              <a:t>"2023 students, transfers excluded"</a:t>
            </a:r>
            <a:r>
              <a:rPr>
                <a:latin typeface="Courier"/>
              </a:rPr>
              <a:t>, </a:t>
            </a:r>
            <a:r>
              <a:rPr>
                <a:solidFill>
                  <a:srgbClr val="40A070"/>
                </a:solidFill>
                <a:latin typeface="Courier"/>
              </a:rPr>
              <a:t>1255</a:t>
            </a:r>
            <a:r>
              <a:rPr>
                <a:latin typeface="Courier"/>
              </a:rPr>
              <a:t>),</a:t>
            </a:r>
            <a:br/>
            <a:r>
              <a:rPr>
                <a:latin typeface="Courier"/>
              </a:rPr>
              <a:t>    (</a:t>
            </a:r>
            <a:r>
              <a:rPr>
                <a:solidFill>
                  <a:srgbClr val="4070A0"/>
                </a:solidFill>
                <a:latin typeface="Courier"/>
              </a:rPr>
              <a:t>"learning change"</a:t>
            </a:r>
            <a:r>
              <a:rPr>
                <a:latin typeface="Courier"/>
              </a:rPr>
              <a:t>, </a:t>
            </a:r>
            <a:r>
              <a:rPr>
                <a:solidFill>
                  <a:srgbClr val="4070A0"/>
                </a:solidFill>
                <a:latin typeface="Courier"/>
              </a:rPr>
              <a:t>"students who sat both rounds"</a:t>
            </a:r>
            <a:r>
              <a:rPr>
                <a:latin typeface="Courier"/>
              </a:rPr>
              <a:t>, </a:t>
            </a:r>
            <a:r>
              <a:rPr>
                <a:solidFill>
                  <a:srgbClr val="40A070"/>
                </a:solidFill>
                <a:latin typeface="Courier"/>
              </a:rPr>
              <a:t>585</a:t>
            </a:r>
            <a:r>
              <a:rPr>
                <a:latin typeface="Courier"/>
              </a:rPr>
              <a:t>),</a:t>
            </a:r>
            <a:br/>
            <a:r>
              <a:rPr>
                <a:latin typeface="Courier"/>
              </a:rPr>
              <a:t>], columns</a:t>
            </a:r>
            <a:r>
              <a:rPr>
                <a:solidFill>
                  <a:srgbClr val="666666"/>
                </a:solidFill>
                <a:latin typeface="Courier"/>
              </a:rPr>
              <a:t>=</a:t>
            </a:r>
            <a:r>
              <a:rPr>
                <a:latin typeface="Courier"/>
              </a:rPr>
              <a:t>[</a:t>
            </a:r>
            <a:r>
              <a:rPr>
                <a:solidFill>
                  <a:srgbClr val="4070A0"/>
                </a:solidFill>
                <a:latin typeface="Courier"/>
              </a:rPr>
              <a:t>"indicator"</a:t>
            </a:r>
            <a:r>
              <a:rPr>
                <a:latin typeface="Courier"/>
              </a:rPr>
              <a:t>, </a:t>
            </a:r>
            <a:r>
              <a:rPr>
                <a:solidFill>
                  <a:srgbClr val="4070A0"/>
                </a:solidFill>
                <a:latin typeface="Courier"/>
              </a:rPr>
              <a:t>"denominator"</a:t>
            </a:r>
            <a:r>
              <a:rPr>
                <a:latin typeface="Courier"/>
              </a:rPr>
              <a:t>, </a:t>
            </a:r>
            <a:r>
              <a:rPr>
                <a:solidFill>
                  <a:srgbClr val="4070A0"/>
                </a:solidFill>
                <a:latin typeface="Courier"/>
              </a:rPr>
              <a:t>"n"</a:t>
            </a:r>
            <a:r>
              <a:rPr>
                <a:latin typeface="Courier"/>
              </a:rPr>
              <a:t>])</a:t>
            </a:r>
            <a:br/>
            <a:r>
              <a:rPr>
                <a:solidFill>
                  <a:srgbClr val="008000"/>
                </a:solidFill>
                <a:latin typeface="Courier"/>
              </a:rPr>
              <a:t>print</a:t>
            </a:r>
            <a:r>
              <a:rPr>
                <a:latin typeface="Courier"/>
              </a:rPr>
              <a:t>(denominators)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the denominators first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Build it in code, print it above the results, every time.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report — Example (cont.)</a:t>
            </a:r>
          </a:p>
        </p:txBody>
      </p:sp>
      <p:sp>
        <p:nvSpPr>
          <p:cNvPr id="3" name="Content Placeholder 2"/>
          <p:cNvSpPr>
            <a:spLocks noGrp="1"/>
          </p:cNvSpPr>
          <p:nvPr>
            <p:ph idx="1"/>
          </p:nvPr>
        </p:nvSpPr>
        <p:spPr/>
        <p:txBody>
          <a:bodyPr/>
          <a:lstStyle/>
          <a:p>
            <a:pPr lvl="0" indent="0">
              <a:buNone/>
            </a:pPr>
            <a:r>
              <a:rPr>
                <a:latin typeface="Courier"/>
              </a:rPr>
              <a:t>Education, four districts, school year 2023-24
ENROLMENT                                   denominator: 963 projected 6-11
  Gross enrolment ratio           109.2%    1,052 primary enrolees
  Net enrolment ratio              97.4%      938 aged 6-11
  Over-age for grade               36.4%    grade 1 17.0%, grade 6 50.8%
  Denominator is a 2015 census projected at 2.1% a year; about a sixth of it
  is an assumption. 12 student-years were recorded twice and deduplicated.
ATTENDANCE                                  February to April 2024
  Average daily attendance         88.4%    69,974 marks
  Students attending 90%+ of days  62.1%    1,200 students with 20+ marks
  Students below 75%                9.5%    114 students
  SCH07 and SCH18 were closed 11-29 March, fifteen school days. Their rates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report — Example (cont.)</a:t>
            </a:r>
          </a:p>
        </p:txBody>
      </p:sp>
      <p:sp>
        <p:nvSpPr>
          <p:cNvPr id="3" name="Content Placeholder 2"/>
          <p:cNvSpPr>
            <a:spLocks noGrp="1"/>
          </p:cNvSpPr>
          <p:nvPr>
            <p:ph idx="1"/>
          </p:nvPr>
        </p:nvSpPr>
        <p:spPr/>
        <p:txBody>
          <a:bodyPr/>
          <a:lstStyle/>
          <a:p>
            <a:pPr lvl="0" indent="0">
              <a:buNone/>
            </a:pPr>
            <a:r>
              <a:rPr>
                <a:latin typeface="Courier"/>
              </a:rPr>
              <a:t>  are computed on the 45 days they opened. Counting the closure as absence
  would report them at 66.1% and 63.9% and rank them worst.
RETENTION                                   2023 cohort, transfers excluded
  Promotion (incl. completion)     78.4%    n=1,255
  Repetition                       10.1%
  Dropout                          10.5%
  One-year transition observed     88.5%    n=1,103 in both years
  Dropout is 19.5% among over-age students against 4.8% in-age.
  Centre reports repetition at 7.4% against 12.0-12.3% elsewhere while
  holding the highest over-age share; treat as a recording difference.
LEARNING                                    literacy
  Below minimum band        19.3% -&gt; 11.1%
  Advanced band             11.9% -&gt; 26.1%</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report — Example (cont.)</a:t>
            </a:r>
          </a:p>
        </p:txBody>
      </p:sp>
      <p:sp>
        <p:nvSpPr>
          <p:cNvPr id="3" name="Content Placeholder 2"/>
          <p:cNvSpPr>
            <a:spLocks noGrp="1"/>
          </p:cNvSpPr>
          <p:nvPr>
            <p:ph idx="1"/>
          </p:nvPr>
        </p:nvSpPr>
        <p:spPr/>
        <p:txBody>
          <a:bodyPr/>
          <a:lstStyle/>
          <a:p>
            <a:pPr lvl="0" indent="0">
              <a:buNone/>
            </a:pPr>
            <a:r>
              <a:rPr>
                <a:latin typeface="Courier"/>
              </a:rPr>
              <a:t>  Items correct, panel      56.8% -&gt; 63.7%   +6.9 points, n=585
  Items correct, all comers 53.1% -&gt; 61.8%   +8.7 points
  Instruments were 40 and 50 items; raw scores are not comparable and are not
  reported. 156 baseline students did not sit the endline and scored 39.3%
  against 56.8% for those who did.
NOT REPORTED
  Survival to the final grade. A reconstructed cohort gives 19.3% on
  promotion and 40.3% on retention; neither is a completion rate. A true
  cohort needs six years of the register or a household survey.
  Safely managed anything. This is an enrolment register, not a survey of
  children out of school — every denominator above counts children the
  system already has.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numbers for a head teacher</a:t>
            </a:r>
          </a:p>
        </p:txBody>
      </p:sp>
      <p:sp>
        <p:nvSpPr>
          <p:cNvPr id="3" name="Content Placeholder 2"/>
          <p:cNvSpPr>
            <a:spLocks noGrp="1"/>
          </p:cNvSpPr>
          <p:nvPr>
            <p:ph idx="1"/>
          </p:nvPr>
        </p:nvSpPr>
        <p:spPr/>
        <p:txBody>
          <a:bodyPr/>
          <a:lstStyle/>
          <a:p>
            <a:pPr lvl="0"/>
            <a:r>
              <a:rPr/>
              <a:t>Four numbers, each attached to something a school can change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numbers for a head teacher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Number</a:t>
                      </a:r>
                    </a:p>
                  </a:txBody>
                  <a:tcPr/>
                </a:tc>
                <a:tc>
                  <a:txBody>
                    <a:bodyPr/>
                    <a:lstStyle/>
                    <a:p>
                      <a:pPr lvl="0" indent="0" marL="0">
                        <a:buNone/>
                      </a:pPr>
                      <a:r>
                        <a:rPr/>
                        <a:t>Why this one</a:t>
                      </a:r>
                    </a:p>
                  </a:txBody>
                  <a:tcPr/>
                </a:tc>
                <a:tc>
                  <a:txBody>
                    <a:bodyPr/>
                    <a:lstStyle/>
                    <a:p>
                      <a:pPr lvl="0" indent="0" marL="0">
                        <a:buNone/>
                      </a:pPr>
                      <a:r>
                        <a:rPr/>
                        <a:t>The action</a:t>
                      </a:r>
                    </a:p>
                  </a:txBody>
                  <a:tcPr/>
                </a:tc>
              </a:tr>
              <a:tr h="0">
                <a:tc>
                  <a:txBody>
                    <a:bodyPr/>
                    <a:lstStyle/>
                    <a:p>
                      <a:pPr lvl="0" indent="0" marL="0">
                        <a:buNone/>
                      </a:pPr>
                      <a:r>
                        <a:rPr b="1"/>
                        <a:t>Students below 75% attendance</a:t>
                      </a:r>
                    </a:p>
                  </a:txBody>
                </a:tc>
                <a:tc>
                  <a:txBody>
                    <a:bodyPr/>
                    <a:lstStyle/>
                    <a:p>
                      <a:pPr lvl="0" indent="0" marL="0">
                        <a:buNone/>
                      </a:pPr>
                      <a:r>
                        <a:rPr/>
                        <a:t>A list, not a rate</a:t>
                      </a:r>
                    </a:p>
                  </a:txBody>
                </a:tc>
                <a:tc>
                  <a:txBody>
                    <a:bodyPr/>
                    <a:lstStyle/>
                    <a:p>
                      <a:pPr lvl="0" indent="0" marL="0">
                        <a:buNone/>
                      </a:pPr>
                      <a:r>
                        <a:rPr/>
                        <a:t>Follow up this term</a:t>
                      </a:r>
                    </a:p>
                  </a:txBody>
                </a:tc>
              </a:tr>
              <a:tr h="0">
                <a:tc>
                  <a:txBody>
                    <a:bodyPr/>
                    <a:lstStyle/>
                    <a:p>
                      <a:pPr lvl="0" indent="0" marL="0">
                        <a:buNone/>
                      </a:pPr>
                      <a:r>
                        <a:rPr b="1"/>
                        <a:t>Over-age share in grade 1</a:t>
                      </a:r>
                    </a:p>
                  </a:txBody>
                </a:tc>
                <a:tc>
                  <a:txBody>
                    <a:bodyPr/>
                    <a:lstStyle/>
                    <a:p>
                      <a:pPr lvl="0" indent="0" marL="0">
                        <a:buNone/>
                      </a:pPr>
                      <a:r>
                        <a:rPr/>
                        <a:t>Late entry is fixable at intake</a:t>
                      </a:r>
                    </a:p>
                  </a:txBody>
                </a:tc>
                <a:tc>
                  <a:txBody>
                    <a:bodyPr/>
                    <a:lstStyle/>
                    <a:p>
                      <a:pPr lvl="0" indent="0" marL="0">
                        <a:buNone/>
                      </a:pPr>
                      <a:r>
                        <a:rPr/>
                        <a:t>Registration campaign</a:t>
                      </a:r>
                    </a:p>
                  </a:txBody>
                </a:tc>
              </a:tr>
              <a:tr h="0">
                <a:tc>
                  <a:txBody>
                    <a:bodyPr/>
                    <a:lstStyle/>
                    <a:p>
                      <a:pPr lvl="0" indent="0" marL="0">
                        <a:buNone/>
                      </a:pPr>
                      <a:r>
                        <a:rPr b="1"/>
                        <a:t>Repetition rate, this school</a:t>
                      </a:r>
                    </a:p>
                  </a:txBody>
                </a:tc>
                <a:tc>
                  <a:txBody>
                    <a:bodyPr/>
                    <a:lstStyle/>
                    <a:p>
                      <a:pPr lvl="0" indent="0" marL="0">
                        <a:buNone/>
                      </a:pPr>
                      <a:r>
                        <a:rPr/>
                        <a:t>A decision the school makes</a:t>
                      </a:r>
                    </a:p>
                  </a:txBody>
                </a:tc>
                <a:tc>
                  <a:txBody>
                    <a:bodyPr/>
                    <a:lstStyle/>
                    <a:p>
                      <a:pPr lvl="0" indent="0" marL="0">
                        <a:buNone/>
                      </a:pPr>
                      <a:r>
                        <a:rPr/>
                        <a:t>Review the criteria</a:t>
                      </a:r>
                    </a:p>
                  </a:txBody>
                </a:tc>
              </a:tr>
              <a:tr h="0">
                <a:tc>
                  <a:txBody>
                    <a:bodyPr/>
                    <a:lstStyle/>
                    <a:p>
                      <a:pPr lvl="0" indent="0" marL="0">
                        <a:buNone/>
                      </a:pPr>
                      <a:r>
                        <a:rPr b="1"/>
                        <a:t>Below-minimum band share</a:t>
                      </a:r>
                    </a:p>
                  </a:txBody>
                </a:tc>
                <a:tc>
                  <a:txBody>
                    <a:bodyPr/>
                    <a:lstStyle/>
                    <a:p>
                      <a:pPr lvl="0" indent="0" marL="0">
                        <a:buNone/>
                      </a:pPr>
                      <a:r>
                        <a:rPr/>
                        <a:t>The children not learning to read</a:t>
                      </a:r>
                    </a:p>
                  </a:txBody>
                </a:tc>
                <a:tc>
                  <a:txBody>
                    <a:bodyPr/>
                    <a:lstStyle/>
                    <a:p>
                      <a:pPr lvl="0" indent="0" marL="0">
                        <a:buNone/>
                      </a:pPr>
                      <a:r>
                        <a:rPr/>
                        <a:t>Targeted support</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numbers for a head teacher — In Python</a:t>
            </a:r>
          </a:p>
        </p:txBody>
      </p:sp>
      <p:sp>
        <p:nvSpPr>
          <p:cNvPr id="3" name="Content Placeholder 2"/>
          <p:cNvSpPr>
            <a:spLocks noGrp="1"/>
          </p:cNvSpPr>
          <p:nvPr>
            <p:ph idx="1"/>
          </p:nvPr>
        </p:nvSpPr>
        <p:spPr/>
        <p:txBody>
          <a:bodyPr/>
          <a:lstStyle/>
          <a:p>
            <a:pPr lvl="0" indent="0">
              <a:buNone/>
            </a:pPr>
            <a:r>
              <a:rPr>
                <a:latin typeface="Courier"/>
              </a:rPr>
              <a:t>follow_up </a:t>
            </a:r>
            <a:r>
              <a:rPr>
                <a:solidFill>
                  <a:srgbClr val="666666"/>
                </a:solidFill>
                <a:latin typeface="Courier"/>
              </a:rPr>
              <a:t>=</a:t>
            </a:r>
            <a:r>
              <a:rPr>
                <a:latin typeface="Courier"/>
              </a:rPr>
              <a:t> (attendance_rates </a:t>
            </a:r>
            <a:r>
              <a:rPr>
                <a:solidFill>
                  <a:srgbClr val="666666"/>
                </a:solidFill>
                <a:latin typeface="Courier"/>
              </a:rPr>
              <a:t>&lt;</a:t>
            </a:r>
            <a:r>
              <a:rPr>
                <a:latin typeface="Courier"/>
              </a:rPr>
              <a:t> </a:t>
            </a:r>
            <a:r>
              <a:rPr>
                <a:solidFill>
                  <a:srgbClr val="40A070"/>
                </a:solidFill>
                <a:latin typeface="Courier"/>
              </a:rPr>
              <a:t>0.75</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f"students to visit this term: </a:t>
            </a:r>
            <a:r>
              <a:rPr>
                <a:solidFill>
                  <a:srgbClr val="4070A0"/>
                </a:solidFill>
                <a:latin typeface="Courier"/>
              </a:rPr>
              <a:t>{</a:t>
            </a:r>
            <a:r>
              <a:rPr>
                <a:latin typeface="Courier"/>
              </a:rPr>
              <a:t>follow_up</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numbers for a head teacher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number, one list, one action.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numbers for a head teacher</a:t>
            </a:r>
          </a:p>
        </p:txBody>
      </p:sp>
      <p:sp>
        <p:nvSpPr>
          <p:cNvPr id="3" name="Content Placeholder 2"/>
          <p:cNvSpPr>
            <a:spLocks noGrp="1"/>
          </p:cNvSpPr>
          <p:nvPr>
            <p:ph idx="1"/>
          </p:nvPr>
        </p:nvSpPr>
        <p:spPr/>
        <p:txBody>
          <a:bodyPr/>
          <a:lstStyle/>
          <a:p>
            <a:pPr lvl="0"/>
            <a:r>
              <a:rPr/>
              <a:t>Notice what is not on that list — The gross enrolment ratio is a district planning number and a head teacher cannot…</a:t>
            </a:r>
          </a:p>
          <a:p>
            <a:pPr lvl="0"/>
            <a:r>
              <a:rPr/>
              <a:t>Match the indicator to the decision-maker’s actual span of control — which is the same rule the WASH course applied to…</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distinction the whole course was for — In Python</a:t>
            </a:r>
          </a:p>
        </p:txBody>
      </p:sp>
      <p:sp>
        <p:nvSpPr>
          <p:cNvPr id="3" name="Content Placeholder 2"/>
          <p:cNvSpPr>
            <a:spLocks noGrp="1"/>
          </p:cNvSpPr>
          <p:nvPr>
            <p:ph idx="1"/>
          </p:nvPr>
        </p:nvSpPr>
        <p:spPr/>
        <p:txBody>
          <a:bodyPr/>
          <a:lstStyle/>
          <a:p>
            <a:pPr lvl="0" indent="0">
              <a:buNone/>
            </a:pPr>
            <a:r>
              <a:rPr>
                <a:latin typeface="Courier"/>
              </a:rPr>
              <a:t>funnel </a:t>
            </a:r>
            <a:r>
              <a:rPr>
                <a:solidFill>
                  <a:srgbClr val="666666"/>
                </a:solidFill>
                <a:latin typeface="Courier"/>
              </a:rPr>
              <a:t>=</a:t>
            </a:r>
            <a:r>
              <a:rPr>
                <a:latin typeface="Courier"/>
              </a:rPr>
              <a:t> pd.DataFrame([</a:t>
            </a:r>
            <a:br/>
            <a:r>
              <a:rPr>
                <a:latin typeface="Courier"/>
              </a:rPr>
              <a:t>    (</a:t>
            </a:r>
            <a:r>
              <a:rPr>
                <a:solidFill>
                  <a:srgbClr val="4070A0"/>
                </a:solidFill>
                <a:latin typeface="Courier"/>
              </a:rPr>
              <a:t>"enrolled in primary"</a:t>
            </a:r>
            <a:r>
              <a:rPr>
                <a:latin typeface="Courier"/>
              </a:rPr>
              <a:t>, </a:t>
            </a:r>
            <a:r>
              <a:rPr>
                <a:solidFill>
                  <a:srgbClr val="40A070"/>
                </a:solidFill>
                <a:latin typeface="Courier"/>
              </a:rPr>
              <a:t>1052</a:t>
            </a:r>
            <a:r>
              <a:rPr>
                <a:latin typeface="Courier"/>
              </a:rPr>
              <a:t>),</a:t>
            </a:r>
            <a:br/>
            <a:r>
              <a:rPr>
                <a:latin typeface="Courier"/>
              </a:rPr>
              <a:t>    (</a:t>
            </a:r>
            <a:r>
              <a:rPr>
                <a:solidFill>
                  <a:srgbClr val="4070A0"/>
                </a:solidFill>
                <a:latin typeface="Courier"/>
              </a:rPr>
              <a:t>"attending 90%+ of days"</a:t>
            </a:r>
            <a:r>
              <a:rPr>
                <a:latin typeface="Courier"/>
              </a:rPr>
              <a:t>, </a:t>
            </a:r>
            <a:r>
              <a:rPr>
                <a:solidFill>
                  <a:srgbClr val="008000"/>
                </a:solidFill>
                <a:latin typeface="Courier"/>
              </a:rPr>
              <a:t>int</a:t>
            </a:r>
            <a:r>
              <a:rPr>
                <a:latin typeface="Courier"/>
              </a:rPr>
              <a:t>(</a:t>
            </a:r>
            <a:r>
              <a:rPr>
                <a:solidFill>
                  <a:srgbClr val="40A070"/>
                </a:solidFill>
                <a:latin typeface="Courier"/>
              </a:rPr>
              <a:t>1200</a:t>
            </a:r>
            <a:r>
              <a:rPr>
                <a:latin typeface="Courier"/>
              </a:rPr>
              <a:t> </a:t>
            </a:r>
            <a:r>
              <a:rPr>
                <a:solidFill>
                  <a:srgbClr val="666666"/>
                </a:solidFill>
                <a:latin typeface="Courier"/>
              </a:rPr>
              <a:t>*</a:t>
            </a:r>
            <a:r>
              <a:rPr>
                <a:latin typeface="Courier"/>
              </a:rPr>
              <a:t> </a:t>
            </a:r>
            <a:r>
              <a:rPr>
                <a:solidFill>
                  <a:srgbClr val="40A070"/>
                </a:solidFill>
                <a:latin typeface="Courier"/>
              </a:rPr>
              <a:t>0.621</a:t>
            </a:r>
            <a:r>
              <a:rPr>
                <a:latin typeface="Courier"/>
              </a:rPr>
              <a:t>)),</a:t>
            </a:r>
            <a:br/>
            <a:r>
              <a:rPr>
                <a:latin typeface="Courier"/>
              </a:rPr>
              <a:t>    (</a:t>
            </a:r>
            <a:r>
              <a:rPr>
                <a:solidFill>
                  <a:srgbClr val="4070A0"/>
                </a:solidFill>
                <a:latin typeface="Courier"/>
              </a:rPr>
              <a:t>"proficient or advanced in literacy"</a:t>
            </a:r>
            <a:r>
              <a:rPr>
                <a:latin typeface="Courier"/>
              </a:rPr>
              <a:t>, </a:t>
            </a:r>
            <a:r>
              <a:rPr>
                <a:solidFill>
                  <a:srgbClr val="008000"/>
                </a:solidFill>
                <a:latin typeface="Courier"/>
              </a:rPr>
              <a:t>int</a:t>
            </a:r>
            <a:r>
              <a:rPr>
                <a:latin typeface="Courier"/>
              </a:rPr>
              <a:t>(</a:t>
            </a:r>
            <a:r>
              <a:rPr>
                <a:solidFill>
                  <a:srgbClr val="40A070"/>
                </a:solidFill>
                <a:latin typeface="Courier"/>
              </a:rPr>
              <a:t>658</a:t>
            </a:r>
            <a:r>
              <a:rPr>
                <a:latin typeface="Courier"/>
              </a:rPr>
              <a:t> </a:t>
            </a:r>
            <a:r>
              <a:rPr>
                <a:solidFill>
                  <a:srgbClr val="666666"/>
                </a:solidFill>
                <a:latin typeface="Courier"/>
              </a:rPr>
              <a:t>*</a:t>
            </a:r>
            <a:r>
              <a:rPr>
                <a:latin typeface="Courier"/>
              </a:rPr>
              <a:t> </a:t>
            </a:r>
            <a:r>
              <a:rPr>
                <a:solidFill>
                  <a:srgbClr val="40A070"/>
                </a:solidFill>
                <a:latin typeface="Courier"/>
              </a:rPr>
              <a:t>0.65</a:t>
            </a:r>
            <a:r>
              <a:rPr>
                <a:latin typeface="Courier"/>
              </a:rPr>
              <a:t>)),</a:t>
            </a:r>
            <a:br/>
            <a:r>
              <a:rPr>
                <a:latin typeface="Courier"/>
              </a:rPr>
              <a:t>], columns</a:t>
            </a:r>
            <a:r>
              <a:rPr>
                <a:solidFill>
                  <a:srgbClr val="666666"/>
                </a:solidFill>
                <a:latin typeface="Courier"/>
              </a:rPr>
              <a:t>=</a:t>
            </a:r>
            <a:r>
              <a:rPr>
                <a:latin typeface="Courier"/>
              </a:rPr>
              <a:t>[</a:t>
            </a:r>
            <a:r>
              <a:rPr>
                <a:solidFill>
                  <a:srgbClr val="4070A0"/>
                </a:solidFill>
                <a:latin typeface="Courier"/>
              </a:rPr>
              <a:t>"stage"</a:t>
            </a:r>
            <a:r>
              <a:rPr>
                <a:latin typeface="Courier"/>
              </a:rPr>
              <a:t>, </a:t>
            </a:r>
            <a:r>
              <a:rPr>
                <a:solidFill>
                  <a:srgbClr val="4070A0"/>
                </a:solidFill>
                <a:latin typeface="Courier"/>
              </a:rPr>
              <a:t>"students"</a:t>
            </a:r>
            <a:r>
              <a:rPr>
                <a:latin typeface="Courier"/>
              </a:rPr>
              <a:t>])</a:t>
            </a:r>
            <a:br/>
            <a:r>
              <a:rPr>
                <a:solidFill>
                  <a:srgbClr val="008000"/>
                </a:solidFill>
                <a:latin typeface="Courier"/>
              </a:rPr>
              <a:t>print</a:t>
            </a:r>
            <a:r>
              <a:rPr>
                <a:latin typeface="Courier"/>
              </a:rPr>
              <a:t>(funnel)</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distinction the whole course was for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Three stages, three denominators. Do not draw them as one funnel without</a:t>
            </a:r>
            <a:br/>
            <a:r>
              <a:rPr i="1">
                <a:solidFill>
                  <a:srgbClr val="60A0B0"/>
                </a:solidFill>
                <a:latin typeface="Courier"/>
              </a:rPr>
              <a:t># saying so.</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distinction the whole course was for</a:t>
            </a:r>
          </a:p>
        </p:txBody>
      </p:sp>
      <p:sp>
        <p:nvSpPr>
          <p:cNvPr id="3" name="Content Placeholder 2"/>
          <p:cNvSpPr>
            <a:spLocks noGrp="1"/>
          </p:cNvSpPr>
          <p:nvPr>
            <p:ph idx="1"/>
          </p:nvPr>
        </p:nvSpPr>
        <p:spPr/>
        <p:txBody>
          <a:bodyPr/>
          <a:lstStyle/>
          <a:p>
            <a:pPr lvl="0"/>
            <a:r>
              <a:rPr/>
              <a:t>Those three cannot be chained into a funnel — because they are measured on different denominators over different…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Module 4, in one paragraph</a:t>
            </a:r>
          </a:p>
        </p:txBody>
      </p:sp>
      <p:sp>
        <p:nvSpPr>
          <p:cNvPr id="3" name="Content Placeholder 2"/>
          <p:cNvSpPr>
            <a:spLocks noGrp="1"/>
          </p:cNvSpPr>
          <p:nvPr>
            <p:ph idx="1"/>
          </p:nvPr>
        </p:nvSpPr>
        <p:spPr/>
        <p:txBody>
          <a:bodyPr/>
          <a:lstStyle/>
          <a:p>
            <a:pPr lvl="0"/>
            <a:r>
              <a:rPr/>
              <a:t>What did I count, over what? — Person-time in epidemiology, visits in WASH, consenting cases in protection, marks in…</a:t>
            </a:r>
          </a:p>
          <a:p>
            <a:pPr lvl="0"/>
            <a:r>
              <a:rPr/>
              <a:t>What else could explain it? — Age structure in a cholera outbreak, a closed road in a water district, a service opening…</a:t>
            </a:r>
          </a:p>
          <a:p>
            <a:pPr lvl="0"/>
            <a:r>
              <a:rPr/>
              <a:t>What should someone do differently? — The question that decides whether the first two were worth asking, and the one…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Module 4 is complete.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https://data-analysis.cassion.dev/courses/education-programme-analysis/edu-08-the-education-report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 numbers a head teacher can act on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This course produced fourteen indicators on six denominators. A district education report needs all of them; a head teacher needs four, and choosing which four is the analytical work rather than the formatting.</vt:lpwstr>
  </property>
</Properties>
</file>