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cours a produit quatorze indicateurs sur six dénominateurs. Un rapport de district les exige tous ; un directeur d’école en a besoin de quatre, et choisir lesquels est le travail analytique et non la mise en forme.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L’habitude que ce module construit depuis le début, une dernière fois.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dénominateurs différents et aucun n’est « les élèves ». Deux sont des populations projetées, deux sont des pointages, trois sont des effectifs d’élèves sous des règles différentes, et un est un sous-échantillon d’un sous-échantillon.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rapport de district n’est pas un rapport d’école, et remettre à un directeur le tableau ci-dessus est une façon de garantir qu’il ne se passera rien. Quatre nombres, chacun rattaché à quelque chose qu’une école peut changer.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Remarquez ce qui ne figure pas sur cette liste. Le taux brut de scolarisation est un nombre de planification de district et un directeur ne peut pas le déplacer. L’assiduité moyenne quotidienne est un indicateur de système et elle masque précisément les enfants que l’école devrait visiter. Les deux ont leur place dans le rapport de district et aucun n’a sa place au mur d’une école. Faites correspondre l’indicateur au périmètre réel de décision de son destinataire, ce qui est la règle qu’appliquait le cours EAH à une équipe mobile et le cours de protection à une charge de dossiers — et la raison pour laquelle un tableau de bord unique pour tous les publics n’en sert aucun.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Inscrit, présent et apprenant sont trois populations différentes, et ce cours a produit un nombre pour chacune sur les mêmes enfants.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 trois-là ne peuvent pas être enchaînés en entonnoir, car ils sont mesurés sur des dénominateurs différents et sur des périodes différentes — et les dessiner comme un seul est l’erreur la plus courante des tableaux de bord éducatifs après le taux de scolarisation. Ce qu’ils permettent en revanche, c’est la phrase que ce cours existe pour rendre disponible : un système peut scolariser presque chaque enfant d’âge scolaire, avoir la plupart d’entre eux présents la plupart des jours, et laisser malgré tout un enfant sur neuf incapable de lire au niveau minimum — et chacun de ces trois faits exige son propre instrument, son propre dénominateur et sa propre réserve.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secteurs, six vocabulaires, un seul jeu de questions. Qu’ai-je compté, sur quoi ? Des personnes-temps en épidémiologie, des visites en EAH, des cas consentants en protection, des pointages en éducation. Aucun de ces dénominateurs n’était « la population » et aucun n’allait de soi. Qu’est-ce qui pourrait aussi l’expliquer ? Une structure par âge dans une épidémie de choléra, une route coupée dans un district d’eau, l’ouverture d’un service dans une charge de dossiers de protection, une grève dans un registre scolaire. Dans chaque cas la chose absente n’était pas une valeur et rien dans le fichier ne l’annonçait. Que devrait-on faire différemment ? La question qui décide si les deux premières valaient la peine d’être posées, et celle qui décide quels quatre nombres parviennent à la personne capable d’agir.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module 4 est achevé. Le module 5 passe de la description des données de programme à leur modélisation — régression, prévision et les tableaux de bord qui en portent le résultat — et chacun de ses cours s’appuie sur les fichiers que ce module a construits.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education-programme-analysis/edu-08-the-education-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Quatre nombres sur lesquels un directeur d’école peut agir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Ce cours a produit quatorze indicateurs sur six dénominateurs. Un rapport de district les exige tous ; un directeur d’école en a besoin de quatre, et choisir lesquels est le travail analytique et non la mise en forme.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Comptez d’abord les dénominateurs</a:t>
            </a:r>
          </a:p>
          <a:p>
            <a:pPr lvl="0"/>
            <a:r>
              <a:rPr/>
              <a:t>Le rapport de district</a:t>
            </a:r>
          </a:p>
          <a:p>
            <a:pPr lvl="0"/>
            <a:r>
              <a:rPr/>
              <a:t>Les quatre nombres pour un directeur d’école</a:t>
            </a:r>
          </a:p>
          <a:p>
            <a:pPr lvl="0"/>
            <a:r>
              <a:rPr/>
              <a:t>La distinction pour laquelle tout ce cours existait</a:t>
            </a:r>
          </a:p>
          <a:p>
            <a:pPr lvl="0"/>
            <a:r>
              <a:rPr/>
              <a:t>Le module 4, en un paragraphe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d’abord les dénominateurs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Indicateur</a:t>
                      </a:r>
                    </a:p>
                  </a:txBody>
                  <a:tcPr/>
                </a:tc>
                <a:tc>
                  <a:txBody>
                    <a:bodyPr/>
                    <a:lstStyle/>
                    <a:p>
                      <a:pPr lvl="0" indent="0" marL="0">
                        <a:buNone/>
                      </a:pPr>
                      <a:r>
                        <a:rPr/>
                        <a:t>Dénominateur</a:t>
                      </a:r>
                    </a:p>
                  </a:txBody>
                  <a:tcPr/>
                </a:tc>
                <a:tc>
                  <a:txBody>
                    <a:bodyPr/>
                    <a:lstStyle/>
                    <a:p>
                      <a:pPr lvl="0" indent="0" marL="0">
                        <a:buNone/>
                      </a:pPr>
                      <a:r>
                        <a:rPr/>
                        <a:t>n</a:t>
                      </a:r>
                    </a:p>
                  </a:txBody>
                  <a:tcPr/>
                </a:tc>
              </a:tr>
              <a:tr h="0">
                <a:tc>
                  <a:txBody>
                    <a:bodyPr/>
                    <a:lstStyle/>
                    <a:p>
                      <a:pPr lvl="0" indent="0" marL="0">
                        <a:buNone/>
                      </a:pPr>
                      <a:r>
                        <a:rPr/>
                        <a:t>Taux brut de scolarisation</a:t>
                      </a:r>
                    </a:p>
                  </a:txBody>
                </a:tc>
                <a:tc>
                  <a:txBody>
                    <a:bodyPr/>
                    <a:lstStyle/>
                    <a:p>
                      <a:pPr lvl="0" indent="0" marL="0">
                        <a:buNone/>
                      </a:pPr>
                      <a:r>
                        <a:rPr/>
                        <a:t>Enfants de 6 à 11 ans (projetés)</a:t>
                      </a:r>
                    </a:p>
                  </a:txBody>
                </a:tc>
                <a:tc>
                  <a:txBody>
                    <a:bodyPr/>
                    <a:lstStyle/>
                    <a:p>
                      <a:pPr lvl="0" indent="0" marL="0">
                        <a:buNone/>
                      </a:pPr>
                      <a:r>
                        <a:rPr/>
                        <a:t>963</a:t>
                      </a:r>
                    </a:p>
                  </a:txBody>
                </a:tc>
              </a:tr>
              <a:tr h="0">
                <a:tc>
                  <a:txBody>
                    <a:bodyPr/>
                    <a:lstStyle/>
                    <a:p>
                      <a:pPr lvl="0" indent="0" marL="0">
                        <a:buNone/>
                      </a:pPr>
                      <a:r>
                        <a:rPr/>
                        <a:t>Taux net de scolarisation</a:t>
                      </a:r>
                    </a:p>
                  </a:txBody>
                </a:tc>
                <a:tc>
                  <a:txBody>
                    <a:bodyPr/>
                    <a:lstStyle/>
                    <a:p>
                      <a:pPr lvl="0" indent="0" marL="0">
                        <a:buNone/>
                      </a:pPr>
                      <a:r>
                        <a:rPr/>
                        <a:t>Enfants de 6 à 11 ans (projetés)</a:t>
                      </a:r>
                    </a:p>
                  </a:txBody>
                </a:tc>
                <a:tc>
                  <a:txBody>
                    <a:bodyPr/>
                    <a:lstStyle/>
                    <a:p>
                      <a:pPr lvl="0" indent="0" marL="0">
                        <a:buNone/>
                      </a:pPr>
                      <a:r>
                        <a:rPr/>
                        <a:t>963</a:t>
                      </a:r>
                    </a:p>
                  </a:txBody>
                </a:tc>
              </a:tr>
              <a:tr h="0">
                <a:tc>
                  <a:txBody>
                    <a:bodyPr/>
                    <a:lstStyle/>
                    <a:p>
                      <a:pPr lvl="0" indent="0" marL="0">
                        <a:buNone/>
                      </a:pPr>
                      <a:r>
                        <a:rPr/>
                        <a:t>Part en retard d’âge</a:t>
                      </a:r>
                    </a:p>
                  </a:txBody>
                </a:tc>
                <a:tc>
                  <a:txBody>
                    <a:bodyPr/>
                    <a:lstStyle/>
                    <a:p>
                      <a:pPr lvl="0" indent="0" marL="0">
                        <a:buNone/>
                      </a:pPr>
                      <a:r>
                        <a:rPr/>
                        <a:t>Inscrits du primaire</a:t>
                      </a:r>
                    </a:p>
                  </a:txBody>
                </a:tc>
                <a:tc>
                  <a:txBody>
                    <a:bodyPr/>
                    <a:lstStyle/>
                    <a:p>
                      <a:pPr lvl="0" indent="0" marL="0">
                        <a:buNone/>
                      </a:pPr>
                      <a:r>
                        <a:rPr/>
                        <a:t>1 052</a:t>
                      </a:r>
                    </a:p>
                  </a:txBody>
                </a:tc>
              </a:tr>
              <a:tr h="0">
                <a:tc>
                  <a:txBody>
                    <a:bodyPr/>
                    <a:lstStyle/>
                    <a:p>
                      <a:pPr lvl="0" indent="0" marL="0">
                        <a:buNone/>
                      </a:pPr>
                      <a:r>
                        <a:rPr/>
                        <a:t>Assiduité moyenne quotidienne</a:t>
                      </a:r>
                    </a:p>
                  </a:txBody>
                </a:tc>
                <a:tc>
                  <a:txBody>
                    <a:bodyPr/>
                    <a:lstStyle/>
                    <a:p>
                      <a:pPr lvl="0" indent="0" marL="0">
                        <a:buNone/>
                      </a:pPr>
                      <a:r>
                        <a:rPr b="1"/>
                        <a:t>Pointages faits</a:t>
                      </a:r>
                    </a:p>
                  </a:txBody>
                </a:tc>
                <a:tc>
                  <a:txBody>
                    <a:bodyPr/>
                    <a:lstStyle/>
                    <a:p>
                      <a:pPr lvl="0" indent="0" marL="0">
                        <a:buNone/>
                      </a:pPr>
                      <a:r>
                        <a:rPr/>
                        <a:t>69 974</a:t>
                      </a:r>
                    </a:p>
                  </a:txBody>
                </a:tc>
              </a:tr>
              <a:tr h="0">
                <a:tc>
                  <a:txBody>
                    <a:bodyPr/>
                    <a:lstStyle/>
                    <a:p>
                      <a:pPr lvl="0" indent="0" marL="0">
                        <a:buNone/>
                      </a:pPr>
                      <a:r>
                        <a:rPr/>
                        <a:t>Élèves présents 90 %+</a:t>
                      </a:r>
                    </a:p>
                  </a:txBody>
                </a:tc>
                <a:tc>
                  <a:txBody>
                    <a:bodyPr/>
                    <a:lstStyle/>
                    <a:p>
                      <a:pPr lvl="0" indent="0" marL="0">
                        <a:buNone/>
                      </a:pPr>
                      <a:r>
                        <a:rPr b="1"/>
                        <a:t>Élèves avec 20 pointages ou plus</a:t>
                      </a:r>
                    </a:p>
                  </a:txBody>
                </a:tc>
                <a:tc>
                  <a:txBody>
                    <a:bodyPr/>
                    <a:lstStyle/>
                    <a:p>
                      <a:pPr lvl="0" indent="0" marL="0">
                        <a:buNone/>
                      </a:pPr>
                      <a:r>
                        <a:rPr/>
                        <a:t>1 200</a:t>
                      </a:r>
                    </a:p>
                  </a:txBody>
                </a:tc>
              </a:tr>
              <a:tr h="0">
                <a:tc>
                  <a:txBody>
                    <a:bodyPr/>
                    <a:lstStyle/>
                    <a:p>
                      <a:pPr lvl="0" indent="0" marL="0">
                        <a:buNone/>
                      </a:pPr>
                      <a:r>
                        <a:rPr/>
                        <a:t>Passage, redoublement, abandon</a:t>
                      </a:r>
                    </a:p>
                  </a:txBody>
                </a:tc>
                <a:tc>
                  <a:txBody>
                    <a:bodyPr/>
                    <a:lstStyle/>
                    <a:p>
                      <a:pPr lvl="0" indent="0" marL="0">
                        <a:buNone/>
                      </a:pPr>
                      <a:r>
                        <a:rPr/>
                        <a:t>Élèves 2023 hors transferts</a:t>
                      </a:r>
                    </a:p>
                  </a:txBody>
                </a:tc>
                <a:tc>
                  <a:txBody>
                    <a:bodyPr/>
                    <a:lstStyle/>
                    <a:p>
                      <a:pPr lvl="0" indent="0" marL="0">
                        <a:buNone/>
                      </a:pPr>
                      <a:r>
                        <a:rPr/>
                        <a:t>1 255</a:t>
                      </a:r>
                    </a:p>
                  </a:txBody>
                </a:tc>
              </a:tr>
              <a:tr h="0">
                <a:tc>
                  <a:txBody>
                    <a:bodyPr/>
                    <a:lstStyle/>
                    <a:p>
                      <a:pPr lvl="0" indent="0" marL="0">
                        <a:buNone/>
                      </a:pPr>
                      <a:r>
                        <a:rPr/>
                        <a:t>Transition d’un an</a:t>
                      </a:r>
                    </a:p>
                  </a:txBody>
                </a:tc>
                <a:tc>
                  <a:txBody>
                    <a:bodyPr/>
                    <a:lstStyle/>
                    <a:p>
                      <a:pPr lvl="0" indent="0" marL="0">
                        <a:buNone/>
                      </a:pPr>
                      <a:r>
                        <a:rPr/>
                        <a:t>Élèves présents les deux années</a:t>
                      </a:r>
                    </a:p>
                  </a:txBody>
                </a:tc>
                <a:tc>
                  <a:txBody>
                    <a:bodyPr/>
                    <a:lstStyle/>
                    <a:p>
                      <a:pPr lvl="0" indent="0" marL="0">
                        <a:buNone/>
                      </a:pPr>
                      <a:r>
                        <a:rPr/>
                        <a:t>1 103</a:t>
                      </a:r>
                    </a:p>
                  </a:txBody>
                </a:tc>
              </a:tr>
              <a:tr h="0">
                <a:tc>
                  <a:txBody>
                    <a:bodyPr/>
                    <a:lstStyle/>
                    <a:p>
                      <a:pPr lvl="0" indent="0" marL="0">
                        <a:buNone/>
                      </a:pPr>
                      <a:r>
                        <a:rPr/>
                        <a:t>Apprentissages, tous présents</a:t>
                      </a:r>
                    </a:p>
                  </a:txBody>
                </a:tc>
                <a:tc>
                  <a:txBody>
                    <a:bodyPr/>
                    <a:lstStyle/>
                    <a:p>
                      <a:pPr lvl="0" indent="0" marL="0">
                        <a:buNone/>
                      </a:pPr>
                      <a:r>
                        <a:rPr b="1"/>
                        <a:t>Élèves ayant passé chaque épreuve</a:t>
                      </a:r>
                    </a:p>
                  </a:txBody>
                </a:tc>
                <a:tc>
                  <a:txBody>
                    <a:bodyPr/>
                    <a:lstStyle/>
                    <a:p>
                      <a:pPr lvl="0" indent="0" marL="0">
                        <a:buNone/>
                      </a:pPr>
                      <a:r>
                        <a:rPr/>
                        <a:t>741 / 658</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d’abord les dénominateurs</a:t>
            </a:r>
          </a:p>
        </p:txBody>
      </p:sp>
      <p:sp>
        <p:nvSpPr>
          <p:cNvPr id="3" name="Content Placeholder 2"/>
          <p:cNvSpPr>
            <a:spLocks noGrp="1"/>
          </p:cNvSpPr>
          <p:nvPr>
            <p:ph idx="1"/>
          </p:nvPr>
        </p:nvSpPr>
        <p:spPr/>
        <p:txBody>
          <a:bodyPr/>
          <a:lstStyle/>
          <a:p>
            <a:pPr lvl="0"/>
            <a:r>
              <a:rPr/>
              <a:t>Six dénominateurs différents et aucun n’est « les élèves » — Deux sont des populations projetées, deux sont des…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d’abord les dénominateurs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denominators </a:t>
            </a:r>
            <a:r>
              <a:rPr>
                <a:solidFill>
                  <a:srgbClr val="666666"/>
                </a:solidFill>
                <a:latin typeface="Courier"/>
              </a:rPr>
              <a:t>=</a:t>
            </a:r>
            <a:r>
              <a:rPr>
                <a:latin typeface="Courier"/>
              </a:rPr>
              <a:t> pd.DataFrame([</a:t>
            </a:r>
            <a:br/>
            <a:r>
              <a:rPr>
                <a:latin typeface="Courier"/>
              </a:rPr>
              <a:t>    (</a:t>
            </a:r>
            <a:r>
              <a:rPr>
                <a:solidFill>
                  <a:srgbClr val="4070A0"/>
                </a:solidFill>
                <a:latin typeface="Courier"/>
              </a:rPr>
              <a:t>"gross enrolment"</a:t>
            </a:r>
            <a:r>
              <a:rPr>
                <a:latin typeface="Courier"/>
              </a:rPr>
              <a:t>, </a:t>
            </a:r>
            <a:r>
              <a:rPr>
                <a:solidFill>
                  <a:srgbClr val="4070A0"/>
                </a:solidFill>
                <a:latin typeface="Courier"/>
              </a:rPr>
              <a:t>"children aged 6-11, projected"</a:t>
            </a:r>
            <a:r>
              <a:rPr>
                <a:latin typeface="Courier"/>
              </a:rPr>
              <a:t>, </a:t>
            </a:r>
            <a:r>
              <a:rPr>
                <a:solidFill>
                  <a:srgbClr val="40A070"/>
                </a:solidFill>
                <a:latin typeface="Courier"/>
              </a:rPr>
              <a:t>963</a:t>
            </a:r>
            <a:r>
              <a:rPr>
                <a:latin typeface="Courier"/>
              </a:rPr>
              <a:t>),</a:t>
            </a:r>
            <a:br/>
            <a:r>
              <a:rPr>
                <a:latin typeface="Courier"/>
              </a:rPr>
              <a:t>    (</a:t>
            </a:r>
            <a:r>
              <a:rPr>
                <a:solidFill>
                  <a:srgbClr val="4070A0"/>
                </a:solidFill>
                <a:latin typeface="Courier"/>
              </a:rPr>
              <a:t>"attendance, ADA"</a:t>
            </a:r>
            <a:r>
              <a:rPr>
                <a:latin typeface="Courier"/>
              </a:rPr>
              <a:t>, </a:t>
            </a:r>
            <a:r>
              <a:rPr>
                <a:solidFill>
                  <a:srgbClr val="4070A0"/>
                </a:solidFill>
                <a:latin typeface="Courier"/>
              </a:rPr>
              <a:t>"marks made"</a:t>
            </a:r>
            <a:r>
              <a:rPr>
                <a:latin typeface="Courier"/>
              </a:rPr>
              <a:t>, </a:t>
            </a:r>
            <a:r>
              <a:rPr>
                <a:solidFill>
                  <a:srgbClr val="40A070"/>
                </a:solidFill>
                <a:latin typeface="Courier"/>
              </a:rPr>
              <a:t>69974</a:t>
            </a:r>
            <a:r>
              <a:rPr>
                <a:latin typeface="Courier"/>
              </a:rPr>
              <a:t>),</a:t>
            </a:r>
            <a:br/>
            <a:r>
              <a:rPr>
                <a:latin typeface="Courier"/>
              </a:rPr>
              <a:t>    (</a:t>
            </a:r>
            <a:r>
              <a:rPr>
                <a:solidFill>
                  <a:srgbClr val="4070A0"/>
                </a:solidFill>
                <a:latin typeface="Courier"/>
              </a:rPr>
              <a:t>"attendance, regular"</a:t>
            </a:r>
            <a:r>
              <a:rPr>
                <a:latin typeface="Courier"/>
              </a:rPr>
              <a:t>, </a:t>
            </a:r>
            <a:r>
              <a:rPr>
                <a:solidFill>
                  <a:srgbClr val="4070A0"/>
                </a:solidFill>
                <a:latin typeface="Courier"/>
              </a:rPr>
              <a:t>"students with 20+ marks"</a:t>
            </a:r>
            <a:r>
              <a:rPr>
                <a:latin typeface="Courier"/>
              </a:rPr>
              <a:t>, </a:t>
            </a:r>
            <a:r>
              <a:rPr>
                <a:solidFill>
                  <a:srgbClr val="40A070"/>
                </a:solidFill>
                <a:latin typeface="Courier"/>
              </a:rPr>
              <a:t>1200</a:t>
            </a:r>
            <a:r>
              <a:rPr>
                <a:latin typeface="Courier"/>
              </a:rPr>
              <a:t>),</a:t>
            </a:r>
            <a:br/>
            <a:r>
              <a:rPr>
                <a:latin typeface="Courier"/>
              </a:rPr>
              <a:t>    (</a:t>
            </a:r>
            <a:r>
              <a:rPr>
                <a:solidFill>
                  <a:srgbClr val="4070A0"/>
                </a:solidFill>
                <a:latin typeface="Courier"/>
              </a:rPr>
              <a:t>"dropout"</a:t>
            </a:r>
            <a:r>
              <a:rPr>
                <a:latin typeface="Courier"/>
              </a:rPr>
              <a:t>, </a:t>
            </a:r>
            <a:r>
              <a:rPr>
                <a:solidFill>
                  <a:srgbClr val="4070A0"/>
                </a:solidFill>
                <a:latin typeface="Courier"/>
              </a:rPr>
              <a:t>"2023 students, transfers excluded"</a:t>
            </a:r>
            <a:r>
              <a:rPr>
                <a:latin typeface="Courier"/>
              </a:rPr>
              <a:t>, </a:t>
            </a:r>
            <a:r>
              <a:rPr>
                <a:solidFill>
                  <a:srgbClr val="40A070"/>
                </a:solidFill>
                <a:latin typeface="Courier"/>
              </a:rPr>
              <a:t>1255</a:t>
            </a:r>
            <a:r>
              <a:rPr>
                <a:latin typeface="Courier"/>
              </a:rPr>
              <a:t>),</a:t>
            </a:r>
            <a:br/>
            <a:r>
              <a:rPr>
                <a:latin typeface="Courier"/>
              </a:rPr>
              <a:t>    (</a:t>
            </a:r>
            <a:r>
              <a:rPr>
                <a:solidFill>
                  <a:srgbClr val="4070A0"/>
                </a:solidFill>
                <a:latin typeface="Courier"/>
              </a:rPr>
              <a:t>"learning change"</a:t>
            </a:r>
            <a:r>
              <a:rPr>
                <a:latin typeface="Courier"/>
              </a:rPr>
              <a:t>, </a:t>
            </a:r>
            <a:r>
              <a:rPr>
                <a:solidFill>
                  <a:srgbClr val="4070A0"/>
                </a:solidFill>
                <a:latin typeface="Courier"/>
              </a:rPr>
              <a:t>"students who sat both rounds"</a:t>
            </a:r>
            <a:r>
              <a:rPr>
                <a:latin typeface="Courier"/>
              </a:rPr>
              <a:t>, </a:t>
            </a:r>
            <a:r>
              <a:rPr>
                <a:solidFill>
                  <a:srgbClr val="40A070"/>
                </a:solidFill>
                <a:latin typeface="Courier"/>
              </a:rPr>
              <a:t>585</a:t>
            </a:r>
            <a:r>
              <a:rPr>
                <a:latin typeface="Courier"/>
              </a:rPr>
              <a:t>),</a:t>
            </a:r>
            <a:br/>
            <a:r>
              <a:rPr>
                <a:latin typeface="Courier"/>
              </a:rPr>
              <a:t>], columns</a:t>
            </a:r>
            <a:r>
              <a:rPr>
                <a:solidFill>
                  <a:srgbClr val="666666"/>
                </a:solidFill>
                <a:latin typeface="Courier"/>
              </a:rPr>
              <a:t>=</a:t>
            </a:r>
            <a:r>
              <a:rPr>
                <a:latin typeface="Courier"/>
              </a:rPr>
              <a:t>[</a:t>
            </a:r>
            <a:r>
              <a:rPr>
                <a:solidFill>
                  <a:srgbClr val="4070A0"/>
                </a:solidFill>
                <a:latin typeface="Courier"/>
              </a:rPr>
              <a:t>"indicator"</a:t>
            </a:r>
            <a:r>
              <a:rPr>
                <a:latin typeface="Courier"/>
              </a:rPr>
              <a:t>, </a:t>
            </a:r>
            <a:r>
              <a:rPr>
                <a:solidFill>
                  <a:srgbClr val="4070A0"/>
                </a:solidFill>
                <a:latin typeface="Courier"/>
              </a:rPr>
              <a:t>"denominator"</a:t>
            </a:r>
            <a:r>
              <a:rPr>
                <a:latin typeface="Courier"/>
              </a:rPr>
              <a:t>, </a:t>
            </a:r>
            <a:r>
              <a:rPr>
                <a:solidFill>
                  <a:srgbClr val="4070A0"/>
                </a:solidFill>
                <a:latin typeface="Courier"/>
              </a:rPr>
              <a:t>"n"</a:t>
            </a:r>
            <a:r>
              <a:rPr>
                <a:latin typeface="Courier"/>
              </a:rPr>
              <a:t>])</a:t>
            </a:r>
            <a:br/>
            <a:r>
              <a:rPr>
                <a:solidFill>
                  <a:srgbClr val="008000"/>
                </a:solidFill>
                <a:latin typeface="Courier"/>
              </a:rPr>
              <a:t>print</a:t>
            </a:r>
            <a:r>
              <a:rPr>
                <a:latin typeface="Courier"/>
              </a:rPr>
              <a:t>(denominators)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Comptez d’abord les dénominateurs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Build it in code, print it above the results, every time.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de district — Exemple (suite)</a:t>
            </a:r>
          </a:p>
        </p:txBody>
      </p:sp>
      <p:sp>
        <p:nvSpPr>
          <p:cNvPr id="3" name="Content Placeholder 2"/>
          <p:cNvSpPr>
            <a:spLocks noGrp="1"/>
          </p:cNvSpPr>
          <p:nvPr>
            <p:ph idx="1"/>
          </p:nvPr>
        </p:nvSpPr>
        <p:spPr/>
        <p:txBody>
          <a:bodyPr/>
          <a:lstStyle/>
          <a:p>
            <a:pPr lvl="0" indent="0">
              <a:buNone/>
            </a:pPr>
            <a:r>
              <a:rPr>
                <a:latin typeface="Courier"/>
              </a:rPr>
              <a:t>Education, four districts, school year 2023-24
ENROLMENT                                   denominator: 963 projected 6-11
  Gross enrolment ratio           109.2%    1,052 primary enrolees
  Net enrolment ratio              97.4%      938 aged 6-11
  Over-age for grade               36.4%    grade 1 17.0%, grade 6 50.8%
  Denominator is a 2015 census projected at 2.1% a year; about a sixth of it
  is an assumption. 12 student-years were recorded twice and deduplicated.
ATTENDANCE                                  February to April 2024
  Average daily attendance         88.4%    69,974 marks
  Students attending 90%+ of days  62.1%    1,200 students with 20+ marks
  Students below 75%                9.5%    114 students
  SCH07 and SCH18 were closed 11-29 March, fifteen school days. Their rates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de district — Exemple (suite)</a:t>
            </a:r>
          </a:p>
        </p:txBody>
      </p:sp>
      <p:sp>
        <p:nvSpPr>
          <p:cNvPr id="3" name="Content Placeholder 2"/>
          <p:cNvSpPr>
            <a:spLocks noGrp="1"/>
          </p:cNvSpPr>
          <p:nvPr>
            <p:ph idx="1"/>
          </p:nvPr>
        </p:nvSpPr>
        <p:spPr/>
        <p:txBody>
          <a:bodyPr/>
          <a:lstStyle/>
          <a:p>
            <a:pPr lvl="0" indent="0">
              <a:buNone/>
            </a:pPr>
            <a:r>
              <a:rPr>
                <a:latin typeface="Courier"/>
              </a:rPr>
              <a:t>  are computed on the 45 days they opened. Counting the closure as absence
  would report them at 66.1% and 63.9% and rank them worst.
RETENTION                                   2023 cohort, transfers excluded
  Promotion (incl. completion)     78.4%    n=1,255
  Repetition                       10.1%
  Dropout                          10.5%
  One-year transition observed     88.5%    n=1,103 in both years
  Dropout is 19.5% among over-age students against 4.8% in-age.
  Centre reports repetition at 7.4% against 12.0-12.3% elsewhere while
  holding the highest over-age share; treat as a recording difference.
LEARNING                                    literacy
  Below minimum band        19.3% -&gt; 11.1%
  Advanced band             11.9% -&gt; 26.1%</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rapport de district — Exemple (suite)</a:t>
            </a:r>
          </a:p>
        </p:txBody>
      </p:sp>
      <p:sp>
        <p:nvSpPr>
          <p:cNvPr id="3" name="Content Placeholder 2"/>
          <p:cNvSpPr>
            <a:spLocks noGrp="1"/>
          </p:cNvSpPr>
          <p:nvPr>
            <p:ph idx="1"/>
          </p:nvPr>
        </p:nvSpPr>
        <p:spPr/>
        <p:txBody>
          <a:bodyPr/>
          <a:lstStyle/>
          <a:p>
            <a:pPr lvl="0" indent="0">
              <a:buNone/>
            </a:pPr>
            <a:r>
              <a:rPr>
                <a:latin typeface="Courier"/>
              </a:rPr>
              <a:t>  Items correct, panel      56.8% -&gt; 63.7%   +6.9 points, n=585
  Items correct, all comers 53.1% -&gt; 61.8%   +8.7 points
  Instruments were 40 and 50 items; raw scores are not comparable and are not
  reported. 156 baseline students did not sit the endline and scored 39.3%
  against 56.8% for those who did.
NOT REPORTED
  Survival to the final grade. A reconstructed cohort gives 19.3% on
  promotion and 40.3% on retention; neither is a completion rate. A true
  cohort needs six years of the register or a household survey.
  Safely managed anything. This is an enrolment register, not a survey of
  children out of school — every denominator above counts children the
  system already has.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nombres pour un directeur d’école</a:t>
            </a:r>
          </a:p>
        </p:txBody>
      </p:sp>
      <p:sp>
        <p:nvSpPr>
          <p:cNvPr id="3" name="Content Placeholder 2"/>
          <p:cNvSpPr>
            <a:spLocks noGrp="1"/>
          </p:cNvSpPr>
          <p:nvPr>
            <p:ph idx="1"/>
          </p:nvPr>
        </p:nvSpPr>
        <p:spPr/>
        <p:txBody>
          <a:bodyPr/>
          <a:lstStyle/>
          <a:p>
            <a:pPr lvl="0"/>
            <a:r>
              <a:rPr/>
              <a:t>Quatre nombres, chacun rattaché à quelque chose qu’une école peut changer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nombres pour un directeur d’école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Nombre</a:t>
                      </a:r>
                    </a:p>
                  </a:txBody>
                  <a:tcPr/>
                </a:tc>
                <a:tc>
                  <a:txBody>
                    <a:bodyPr/>
                    <a:lstStyle/>
                    <a:p>
                      <a:pPr lvl="0" indent="0" marL="0">
                        <a:buNone/>
                      </a:pPr>
                      <a:r>
                        <a:rPr/>
                        <a:t>Pourquoi celui-là</a:t>
                      </a:r>
                    </a:p>
                  </a:txBody>
                  <a:tcPr/>
                </a:tc>
                <a:tc>
                  <a:txBody>
                    <a:bodyPr/>
                    <a:lstStyle/>
                    <a:p>
                      <a:pPr lvl="0" indent="0" marL="0">
                        <a:buNone/>
                      </a:pPr>
                      <a:r>
                        <a:rPr/>
                        <a:t>L’action</a:t>
                      </a:r>
                    </a:p>
                  </a:txBody>
                  <a:tcPr/>
                </a:tc>
              </a:tr>
              <a:tr h="0">
                <a:tc>
                  <a:txBody>
                    <a:bodyPr/>
                    <a:lstStyle/>
                    <a:p>
                      <a:pPr lvl="0" indent="0" marL="0">
                        <a:buNone/>
                      </a:pPr>
                      <a:r>
                        <a:rPr b="1"/>
                        <a:t>Élèves sous 75 % de présence</a:t>
                      </a:r>
                    </a:p>
                  </a:txBody>
                </a:tc>
                <a:tc>
                  <a:txBody>
                    <a:bodyPr/>
                    <a:lstStyle/>
                    <a:p>
                      <a:pPr lvl="0" indent="0" marL="0">
                        <a:buNone/>
                      </a:pPr>
                      <a:r>
                        <a:rPr/>
                        <a:t>Une liste, non un taux</a:t>
                      </a:r>
                    </a:p>
                  </a:txBody>
                </a:tc>
                <a:tc>
                  <a:txBody>
                    <a:bodyPr/>
                    <a:lstStyle/>
                    <a:p>
                      <a:pPr lvl="0" indent="0" marL="0">
                        <a:buNone/>
                      </a:pPr>
                      <a:r>
                        <a:rPr/>
                        <a:t>Visite de suivi ce trimestre</a:t>
                      </a:r>
                    </a:p>
                  </a:txBody>
                </a:tc>
              </a:tr>
              <a:tr h="0">
                <a:tc>
                  <a:txBody>
                    <a:bodyPr/>
                    <a:lstStyle/>
                    <a:p>
                      <a:pPr lvl="0" indent="0" marL="0">
                        <a:buNone/>
                      </a:pPr>
                      <a:r>
                        <a:rPr b="1"/>
                        <a:t>Part en retard d’âge en première année</a:t>
                      </a:r>
                    </a:p>
                  </a:txBody>
                </a:tc>
                <a:tc>
                  <a:txBody>
                    <a:bodyPr/>
                    <a:lstStyle/>
                    <a:p>
                      <a:pPr lvl="0" indent="0" marL="0">
                        <a:buNone/>
                      </a:pPr>
                      <a:r>
                        <a:rPr/>
                        <a:t>L’entrée tardive se corrige à l’inscription</a:t>
                      </a:r>
                    </a:p>
                  </a:txBody>
                </a:tc>
                <a:tc>
                  <a:txBody>
                    <a:bodyPr/>
                    <a:lstStyle/>
                    <a:p>
                      <a:pPr lvl="0" indent="0" marL="0">
                        <a:buNone/>
                      </a:pPr>
                      <a:r>
                        <a:rPr/>
                        <a:t>Campagne d’inscription</a:t>
                      </a:r>
                    </a:p>
                  </a:txBody>
                </a:tc>
              </a:tr>
              <a:tr h="0">
                <a:tc>
                  <a:txBody>
                    <a:bodyPr/>
                    <a:lstStyle/>
                    <a:p>
                      <a:pPr lvl="0" indent="0" marL="0">
                        <a:buNone/>
                      </a:pPr>
                      <a:r>
                        <a:rPr b="1"/>
                        <a:t>Taux de redoublement de cette école</a:t>
                      </a:r>
                    </a:p>
                  </a:txBody>
                </a:tc>
                <a:tc>
                  <a:txBody>
                    <a:bodyPr/>
                    <a:lstStyle/>
                    <a:p>
                      <a:pPr lvl="0" indent="0" marL="0">
                        <a:buNone/>
                      </a:pPr>
                      <a:r>
                        <a:rPr/>
                        <a:t>Une décision que l’école prend</a:t>
                      </a:r>
                    </a:p>
                  </a:txBody>
                </a:tc>
                <a:tc>
                  <a:txBody>
                    <a:bodyPr/>
                    <a:lstStyle/>
                    <a:p>
                      <a:pPr lvl="0" indent="0" marL="0">
                        <a:buNone/>
                      </a:pPr>
                      <a:r>
                        <a:rPr/>
                        <a:t>Revoir les critères</a:t>
                      </a:r>
                    </a:p>
                  </a:txBody>
                </a:tc>
              </a:tr>
              <a:tr h="0">
                <a:tc>
                  <a:txBody>
                    <a:bodyPr/>
                    <a:lstStyle/>
                    <a:p>
                      <a:pPr lvl="0" indent="0" marL="0">
                        <a:buNone/>
                      </a:pPr>
                      <a:r>
                        <a:rPr b="1"/>
                        <a:t>Part sous la bande minimum</a:t>
                      </a:r>
                    </a:p>
                  </a:txBody>
                </a:tc>
                <a:tc>
                  <a:txBody>
                    <a:bodyPr/>
                    <a:lstStyle/>
                    <a:p>
                      <a:pPr lvl="0" indent="0" marL="0">
                        <a:buNone/>
                      </a:pPr>
                      <a:r>
                        <a:rPr/>
                        <a:t>Les enfants qui n’apprennent pas à lire</a:t>
                      </a:r>
                    </a:p>
                  </a:txBody>
                </a:tc>
                <a:tc>
                  <a:txBody>
                    <a:bodyPr/>
                    <a:lstStyle/>
                    <a:p>
                      <a:pPr lvl="0" indent="0" marL="0">
                        <a:buNone/>
                      </a:pPr>
                      <a:r>
                        <a:rPr/>
                        <a:t>Soutien ciblé</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nombres pour un directeur d’école — En Python</a:t>
            </a:r>
          </a:p>
        </p:txBody>
      </p:sp>
      <p:sp>
        <p:nvSpPr>
          <p:cNvPr id="3" name="Content Placeholder 2"/>
          <p:cNvSpPr>
            <a:spLocks noGrp="1"/>
          </p:cNvSpPr>
          <p:nvPr>
            <p:ph idx="1"/>
          </p:nvPr>
        </p:nvSpPr>
        <p:spPr/>
        <p:txBody>
          <a:bodyPr/>
          <a:lstStyle/>
          <a:p>
            <a:pPr lvl="0" indent="0">
              <a:buNone/>
            </a:pPr>
            <a:r>
              <a:rPr>
                <a:latin typeface="Courier"/>
              </a:rPr>
              <a:t>follow_up </a:t>
            </a:r>
            <a:r>
              <a:rPr>
                <a:solidFill>
                  <a:srgbClr val="666666"/>
                </a:solidFill>
                <a:latin typeface="Courier"/>
              </a:rPr>
              <a:t>=</a:t>
            </a:r>
            <a:r>
              <a:rPr>
                <a:latin typeface="Courier"/>
              </a:rPr>
              <a:t> (attendance_rates </a:t>
            </a:r>
            <a:r>
              <a:rPr>
                <a:solidFill>
                  <a:srgbClr val="666666"/>
                </a:solidFill>
                <a:latin typeface="Courier"/>
              </a:rPr>
              <a:t>&lt;</a:t>
            </a:r>
            <a:r>
              <a:rPr>
                <a:latin typeface="Courier"/>
              </a:rPr>
              <a:t> </a:t>
            </a:r>
            <a:r>
              <a:rPr>
                <a:solidFill>
                  <a:srgbClr val="40A070"/>
                </a:solidFill>
                <a:latin typeface="Courier"/>
              </a:rPr>
              <a:t>0.75</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f"students to visit this term: </a:t>
            </a:r>
            <a:r>
              <a:rPr>
                <a:solidFill>
                  <a:srgbClr val="4070A0"/>
                </a:solidFill>
                <a:latin typeface="Courier"/>
              </a:rPr>
              <a:t>{</a:t>
            </a:r>
            <a:r>
              <a:rPr>
                <a:latin typeface="Courier"/>
              </a:rPr>
              <a:t>follow_up</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nombres pour un directeur d’école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number, one list, one action.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nombres pour un directeur d’école</a:t>
            </a:r>
          </a:p>
        </p:txBody>
      </p:sp>
      <p:sp>
        <p:nvSpPr>
          <p:cNvPr id="3" name="Content Placeholder 2"/>
          <p:cNvSpPr>
            <a:spLocks noGrp="1"/>
          </p:cNvSpPr>
          <p:nvPr>
            <p:ph idx="1"/>
          </p:nvPr>
        </p:nvSpPr>
        <p:spPr/>
        <p:txBody>
          <a:bodyPr/>
          <a:lstStyle/>
          <a:p>
            <a:pPr lvl="0"/>
            <a:r>
              <a:rPr/>
              <a:t>Remarquez ce qui ne figure pas sur cette liste — Le taux brut de scolarisation est un nombre de planification de…</a:t>
            </a:r>
          </a:p>
          <a:p>
            <a:pPr lvl="0"/>
            <a:r>
              <a:rPr/>
              <a:t>Faites correspondre l’indicateur au périmètre réel de décision de son destinataire — ce qui est la règle qu’appliquait…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distinction pour laquelle tout ce cours existait — En Python</a:t>
            </a:r>
          </a:p>
        </p:txBody>
      </p:sp>
      <p:sp>
        <p:nvSpPr>
          <p:cNvPr id="3" name="Content Placeholder 2"/>
          <p:cNvSpPr>
            <a:spLocks noGrp="1"/>
          </p:cNvSpPr>
          <p:nvPr>
            <p:ph idx="1"/>
          </p:nvPr>
        </p:nvSpPr>
        <p:spPr/>
        <p:txBody>
          <a:bodyPr/>
          <a:lstStyle/>
          <a:p>
            <a:pPr lvl="0" indent="0">
              <a:buNone/>
            </a:pPr>
            <a:r>
              <a:rPr>
                <a:latin typeface="Courier"/>
              </a:rPr>
              <a:t>funnel </a:t>
            </a:r>
            <a:r>
              <a:rPr>
                <a:solidFill>
                  <a:srgbClr val="666666"/>
                </a:solidFill>
                <a:latin typeface="Courier"/>
              </a:rPr>
              <a:t>=</a:t>
            </a:r>
            <a:r>
              <a:rPr>
                <a:latin typeface="Courier"/>
              </a:rPr>
              <a:t> pd.DataFrame([</a:t>
            </a:r>
            <a:br/>
            <a:r>
              <a:rPr>
                <a:latin typeface="Courier"/>
              </a:rPr>
              <a:t>    (</a:t>
            </a:r>
            <a:r>
              <a:rPr>
                <a:solidFill>
                  <a:srgbClr val="4070A0"/>
                </a:solidFill>
                <a:latin typeface="Courier"/>
              </a:rPr>
              <a:t>"enrolled in primary"</a:t>
            </a:r>
            <a:r>
              <a:rPr>
                <a:latin typeface="Courier"/>
              </a:rPr>
              <a:t>, </a:t>
            </a:r>
            <a:r>
              <a:rPr>
                <a:solidFill>
                  <a:srgbClr val="40A070"/>
                </a:solidFill>
                <a:latin typeface="Courier"/>
              </a:rPr>
              <a:t>1052</a:t>
            </a:r>
            <a:r>
              <a:rPr>
                <a:latin typeface="Courier"/>
              </a:rPr>
              <a:t>),</a:t>
            </a:r>
            <a:br/>
            <a:r>
              <a:rPr>
                <a:latin typeface="Courier"/>
              </a:rPr>
              <a:t>    (</a:t>
            </a:r>
            <a:r>
              <a:rPr>
                <a:solidFill>
                  <a:srgbClr val="4070A0"/>
                </a:solidFill>
                <a:latin typeface="Courier"/>
              </a:rPr>
              <a:t>"attending 90%+ of days"</a:t>
            </a:r>
            <a:r>
              <a:rPr>
                <a:latin typeface="Courier"/>
              </a:rPr>
              <a:t>, </a:t>
            </a:r>
            <a:r>
              <a:rPr>
                <a:solidFill>
                  <a:srgbClr val="008000"/>
                </a:solidFill>
                <a:latin typeface="Courier"/>
              </a:rPr>
              <a:t>int</a:t>
            </a:r>
            <a:r>
              <a:rPr>
                <a:latin typeface="Courier"/>
              </a:rPr>
              <a:t>(</a:t>
            </a:r>
            <a:r>
              <a:rPr>
                <a:solidFill>
                  <a:srgbClr val="40A070"/>
                </a:solidFill>
                <a:latin typeface="Courier"/>
              </a:rPr>
              <a:t>1200</a:t>
            </a:r>
            <a:r>
              <a:rPr>
                <a:latin typeface="Courier"/>
              </a:rPr>
              <a:t> </a:t>
            </a:r>
            <a:r>
              <a:rPr>
                <a:solidFill>
                  <a:srgbClr val="666666"/>
                </a:solidFill>
                <a:latin typeface="Courier"/>
              </a:rPr>
              <a:t>*</a:t>
            </a:r>
            <a:r>
              <a:rPr>
                <a:latin typeface="Courier"/>
              </a:rPr>
              <a:t> </a:t>
            </a:r>
            <a:r>
              <a:rPr>
                <a:solidFill>
                  <a:srgbClr val="40A070"/>
                </a:solidFill>
                <a:latin typeface="Courier"/>
              </a:rPr>
              <a:t>0.621</a:t>
            </a:r>
            <a:r>
              <a:rPr>
                <a:latin typeface="Courier"/>
              </a:rPr>
              <a:t>)),</a:t>
            </a:r>
            <a:br/>
            <a:r>
              <a:rPr>
                <a:latin typeface="Courier"/>
              </a:rPr>
              <a:t>    (</a:t>
            </a:r>
            <a:r>
              <a:rPr>
                <a:solidFill>
                  <a:srgbClr val="4070A0"/>
                </a:solidFill>
                <a:latin typeface="Courier"/>
              </a:rPr>
              <a:t>"proficient or advanced in literacy"</a:t>
            </a:r>
            <a:r>
              <a:rPr>
                <a:latin typeface="Courier"/>
              </a:rPr>
              <a:t>, </a:t>
            </a:r>
            <a:r>
              <a:rPr>
                <a:solidFill>
                  <a:srgbClr val="008000"/>
                </a:solidFill>
                <a:latin typeface="Courier"/>
              </a:rPr>
              <a:t>int</a:t>
            </a:r>
            <a:r>
              <a:rPr>
                <a:latin typeface="Courier"/>
              </a:rPr>
              <a:t>(</a:t>
            </a:r>
            <a:r>
              <a:rPr>
                <a:solidFill>
                  <a:srgbClr val="40A070"/>
                </a:solidFill>
                <a:latin typeface="Courier"/>
              </a:rPr>
              <a:t>658</a:t>
            </a:r>
            <a:r>
              <a:rPr>
                <a:latin typeface="Courier"/>
              </a:rPr>
              <a:t> </a:t>
            </a:r>
            <a:r>
              <a:rPr>
                <a:solidFill>
                  <a:srgbClr val="666666"/>
                </a:solidFill>
                <a:latin typeface="Courier"/>
              </a:rPr>
              <a:t>*</a:t>
            </a:r>
            <a:r>
              <a:rPr>
                <a:latin typeface="Courier"/>
              </a:rPr>
              <a:t> </a:t>
            </a:r>
            <a:r>
              <a:rPr>
                <a:solidFill>
                  <a:srgbClr val="40A070"/>
                </a:solidFill>
                <a:latin typeface="Courier"/>
              </a:rPr>
              <a:t>0.65</a:t>
            </a:r>
            <a:r>
              <a:rPr>
                <a:latin typeface="Courier"/>
              </a:rPr>
              <a:t>)),</a:t>
            </a:r>
            <a:br/>
            <a:r>
              <a:rPr>
                <a:latin typeface="Courier"/>
              </a:rPr>
              <a:t>], columns</a:t>
            </a:r>
            <a:r>
              <a:rPr>
                <a:solidFill>
                  <a:srgbClr val="666666"/>
                </a:solidFill>
                <a:latin typeface="Courier"/>
              </a:rPr>
              <a:t>=</a:t>
            </a:r>
            <a:r>
              <a:rPr>
                <a:latin typeface="Courier"/>
              </a:rPr>
              <a:t>[</a:t>
            </a:r>
            <a:r>
              <a:rPr>
                <a:solidFill>
                  <a:srgbClr val="4070A0"/>
                </a:solidFill>
                <a:latin typeface="Courier"/>
              </a:rPr>
              <a:t>"stage"</a:t>
            </a:r>
            <a:r>
              <a:rPr>
                <a:latin typeface="Courier"/>
              </a:rPr>
              <a:t>, </a:t>
            </a:r>
            <a:r>
              <a:rPr>
                <a:solidFill>
                  <a:srgbClr val="4070A0"/>
                </a:solidFill>
                <a:latin typeface="Courier"/>
              </a:rPr>
              <a:t>"students"</a:t>
            </a:r>
            <a:r>
              <a:rPr>
                <a:latin typeface="Courier"/>
              </a:rPr>
              <a:t>])</a:t>
            </a:r>
            <a:br/>
            <a:r>
              <a:rPr>
                <a:solidFill>
                  <a:srgbClr val="008000"/>
                </a:solidFill>
                <a:latin typeface="Courier"/>
              </a:rPr>
              <a:t>print</a:t>
            </a:r>
            <a:r>
              <a:rPr>
                <a:latin typeface="Courier"/>
              </a:rPr>
              <a:t>(funnel)</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distinction pour laquelle tout ce cours existait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Three stages, three denominators. Do not draw them as one funnel without</a:t>
            </a:r>
            <a:br/>
            <a:r>
              <a:rPr i="1">
                <a:solidFill>
                  <a:srgbClr val="60A0B0"/>
                </a:solidFill>
                <a:latin typeface="Courier"/>
              </a:rPr>
              <a:t># saying so.</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distinction pour laquelle tout ce cours existait</a:t>
            </a:r>
          </a:p>
        </p:txBody>
      </p:sp>
      <p:sp>
        <p:nvSpPr>
          <p:cNvPr id="3" name="Content Placeholder 2"/>
          <p:cNvSpPr>
            <a:spLocks noGrp="1"/>
          </p:cNvSpPr>
          <p:nvPr>
            <p:ph idx="1"/>
          </p:nvPr>
        </p:nvSpPr>
        <p:spPr/>
        <p:txBody>
          <a:bodyPr/>
          <a:lstStyle/>
          <a:p>
            <a:pPr lvl="0"/>
            <a:r>
              <a:rPr/>
              <a:t>Ces trois-là ne peuvent pas être enchaînés en entonnoir — car ils sont mesurés sur des dénominateurs différents et sur…</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module 4, en un paragraphe</a:t>
            </a:r>
          </a:p>
        </p:txBody>
      </p:sp>
      <p:sp>
        <p:nvSpPr>
          <p:cNvPr id="3" name="Content Placeholder 2"/>
          <p:cNvSpPr>
            <a:spLocks noGrp="1"/>
          </p:cNvSpPr>
          <p:nvPr>
            <p:ph idx="1"/>
          </p:nvPr>
        </p:nvSpPr>
        <p:spPr/>
        <p:txBody>
          <a:bodyPr/>
          <a:lstStyle/>
          <a:p>
            <a:pPr lvl="0"/>
            <a:r>
              <a:rPr/>
              <a:t>Qu’ai-je compté, sur quoi ? — Des personnes-temps en épidémiologie, des visites en EAH, des cas consentants en…</a:t>
            </a:r>
          </a:p>
          <a:p>
            <a:pPr lvl="0"/>
            <a:r>
              <a:rPr/>
              <a:t>Qu’est-ce qui pourrait aussi l’expliquer ? — Une structure par âge dans une épidémie de choléra, une route coupée dans…</a:t>
            </a:r>
          </a:p>
          <a:p>
            <a:pPr lvl="0"/>
            <a:r>
              <a:rPr/>
              <a:t>Que devrait-on faire différemment ? — La question qui décide si les deux premières valaient la peine d’être posées, et…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module 4 est achevé.</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https://data-analysis.cassion.dev/fr/cours/education-programme-analysis/edu-08-the-education-report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Quatre nombres sur lesquels un directeur d’école peut agir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Ce cours a produit quatorze indicateurs sur six dénominateurs. Un rapport de district les exige tous ; un directeur d’école en a besoin de quatre, et choisir lesquels est le travail analytique et non la mise en forme.</vt:lpwstr>
  </property>
</Properties>
</file>