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shapes that get called “rate” and only one of them is, plus the denominator that makes incidence mean something when people enter and leave a population at different times.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indicator design course established four families of measure. Epidemiology uses three of them constantly and calls all three “rate”, which is where most misreading starts.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Only the third is a rate, and the difference is the time in the denominator. A proportion asks “what share”; a rate asks “how fast”.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pair this whole course turns on. They answer different questions and they move for different reasons. Prevalence rises if incidence rises or if people survive longer with the condition, which is why a successful treatment programme can raise HIV prevalence while lowering incidence — the most misread pair of numbers in this sector.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975 cases in 145,000 people — 6.7 per 1,000 over the outbreak. Strictly that is an </a:t>
            </a:r>
            <a:r>
              <a:rPr i="1"/>
              <a:t>attack rate</a:t>
            </a:r>
            <a:r>
              <a:rPr/>
              <a:t>, which is a proportion despite its name: cases over the population at risk, over a defined outbreak period. Lesson 4 takes it seriously.</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headcount denominator assumes everyone was present and at risk for the whole period. In this sector they routinely were not — people arrive, leave, are born, die, or enter a programme mid-year. Person-time counts each person for as long as they were actually at risk.</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people, two of whom were present for half the year. The headcount denominator is 3; the person-time denominator is 2.0 person-years. The two answers differ by a third, and the second is the one that compares across periods and places with different amounts of follow-up. Use person-time whenever: Use a headcount denominator when everyone was present throughout and the period is fixed, which is what makes an outbreak attack rate legitimate.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belong in the name and are usually missing. The multiplier. Per 100, per 1,000, per 100,000. Cholera attack rates are conventionally per 1,000; maternal mortality per 100,000; immunisation coverage per 100. Getting the convention wrong is a factor of a hundred and it happens. The denominator’s population. “Per 1,000 population” and “per 1,000 children under five” are different indicators. The indicator course made this general point; here the conventions are published and departing from one silently is worse than inventing one.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denominator of a rate is the population at risk of the event.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Under-fives have roughly twice the all-age attack rate here. That gap is the whole reason lesson 6 exists: two districts with different age structures will differ on the all-age rate even if every age-specific rate is identical.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questions, and a rate that cannot answer all four is not usable.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the indicator reference sheet from module 3, compressed to the five fields an epidemiological measure cannot do without.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denominator is straightforward. The next lesson chains several together — the HIV and TB care cascades, where each step’s denominator is the previous step’s numerator, and the interesting number is which link loses the most.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ublic-health-epidemiology/epi-01-rates-and-denominato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Rate, ratio, proportion — and person-time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Three shapes that get called “rate” and only one of them is, plus the denominator that makes incidence mean something when people enter and leave a population at different times.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Three shapes, one word</a:t>
            </a:r>
          </a:p>
          <a:p>
            <a:pPr lvl="0"/>
            <a:r>
              <a:rPr/>
              <a:t>Prevalence and incidence</a:t>
            </a:r>
          </a:p>
          <a:p>
            <a:pPr lvl="0"/>
            <a:r>
              <a:rPr/>
              <a:t>What person-time adds</a:t>
            </a:r>
          </a:p>
          <a:p>
            <a:pPr lvl="0"/>
            <a:r>
              <a:rPr/>
              <a:t>Say the denominator and the multiplier in the name</a:t>
            </a:r>
          </a:p>
          <a:p>
            <a:pPr lvl="0"/>
            <a:r>
              <a:rPr/>
              <a:t>The at-risk population is not always the whole population</a:t>
            </a:r>
          </a:p>
          <a:p>
            <a:pPr lvl="0"/>
            <a:r>
              <a:rPr/>
              <a:t>The check to run on any rate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shapes, one word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Shape</a:t>
                      </a:r>
                    </a:p>
                  </a:txBody>
                  <a:tcPr/>
                </a:tc>
                <a:tc>
                  <a:txBody>
                    <a:bodyPr/>
                    <a:lstStyle/>
                    <a:p>
                      <a:pPr lvl="0" indent="0" marL="0">
                        <a:buNone/>
                      </a:pPr>
                      <a:r>
                        <a:rPr/>
                        <a:t>Form</a:t>
                      </a:r>
                    </a:p>
                  </a:txBody>
                  <a:tcPr/>
                </a:tc>
                <a:tc>
                  <a:txBody>
                    <a:bodyPr/>
                    <a:lstStyle/>
                    <a:p>
                      <a:pPr lvl="0" indent="0" marL="0">
                        <a:buNone/>
                      </a:pPr>
                      <a:r>
                        <a:rPr/>
                        <a:t>Range</a:t>
                      </a:r>
                    </a:p>
                  </a:txBody>
                  <a:tcPr/>
                </a:tc>
                <a:tc>
                  <a:txBody>
                    <a:bodyPr/>
                    <a:lstStyle/>
                    <a:p>
                      <a:pPr lvl="0" indent="0" marL="0">
                        <a:buNone/>
                      </a:pPr>
                      <a:r>
                        <a:rPr/>
                        <a:t>Example</a:t>
                      </a:r>
                    </a:p>
                  </a:txBody>
                  <a:tcPr/>
                </a:tc>
              </a:tr>
              <a:tr h="0">
                <a:tc>
                  <a:txBody>
                    <a:bodyPr/>
                    <a:lstStyle/>
                    <a:p>
                      <a:pPr lvl="0" indent="0" marL="0">
                        <a:buNone/>
                      </a:pPr>
                      <a:r>
                        <a:rPr b="1"/>
                        <a:t>Proportion</a:t>
                      </a:r>
                    </a:p>
                  </a:txBody>
                </a:tc>
                <a:tc>
                  <a:txBody>
                    <a:bodyPr/>
                    <a:lstStyle/>
                    <a:p>
                      <a:pPr lvl="0" indent="0" marL="0">
                        <a:buNone/>
                      </a:pPr>
                      <a:r>
                        <a:rPr/>
                        <a:t>Part over whole, both same units</a:t>
                      </a:r>
                    </a:p>
                  </a:txBody>
                </a:tc>
                <a:tc>
                  <a:txBody>
                    <a:bodyPr/>
                    <a:lstStyle/>
                    <a:p>
                      <a:pPr lvl="0" indent="0" marL="0">
                        <a:buNone/>
                      </a:pPr>
                      <a:r>
                        <a:rPr/>
                        <a:t>0 to 1</a:t>
                      </a:r>
                    </a:p>
                  </a:txBody>
                </a:tc>
                <a:tc>
                  <a:txBody>
                    <a:bodyPr/>
                    <a:lstStyle/>
                    <a:p>
                      <a:pPr lvl="0" indent="0" marL="0">
                        <a:buNone/>
                      </a:pPr>
                      <a:r>
                        <a:rPr/>
                        <a:t>Case fatality: deaths among cases</a:t>
                      </a:r>
                    </a:p>
                  </a:txBody>
                </a:tc>
              </a:tr>
              <a:tr h="0">
                <a:tc>
                  <a:txBody>
                    <a:bodyPr/>
                    <a:lstStyle/>
                    <a:p>
                      <a:pPr lvl="0" indent="0" marL="0">
                        <a:buNone/>
                      </a:pPr>
                      <a:r>
                        <a:rPr b="1"/>
                        <a:t>Ratio</a:t>
                      </a:r>
                    </a:p>
                  </a:txBody>
                </a:tc>
                <a:tc>
                  <a:txBody>
                    <a:bodyPr/>
                    <a:lstStyle/>
                    <a:p>
                      <a:pPr lvl="0" indent="0" marL="0">
                        <a:buNone/>
                      </a:pPr>
                      <a:r>
                        <a:rPr/>
                        <a:t>Two quantities, not nested</a:t>
                      </a:r>
                    </a:p>
                  </a:txBody>
                </a:tc>
                <a:tc>
                  <a:txBody>
                    <a:bodyPr/>
                    <a:lstStyle/>
                    <a:p>
                      <a:pPr lvl="0" indent="0" marL="0">
                        <a:buNone/>
                      </a:pPr>
                      <a:r>
                        <a:rPr/>
                        <a:t>any</a:t>
                      </a:r>
                    </a:p>
                  </a:txBody>
                </a:tc>
                <a:tc>
                  <a:txBody>
                    <a:bodyPr/>
                    <a:lstStyle/>
                    <a:p>
                      <a:pPr lvl="0" indent="0" marL="0">
                        <a:buNone/>
                      </a:pPr>
                      <a:r>
                        <a:rPr/>
                        <a:t>Sex ratio of cases; odds ratio</a:t>
                      </a:r>
                    </a:p>
                  </a:txBody>
                </a:tc>
              </a:tr>
              <a:tr h="0">
                <a:tc>
                  <a:txBody>
                    <a:bodyPr/>
                    <a:lstStyle/>
                    <a:p>
                      <a:pPr lvl="0" indent="0" marL="0">
                        <a:buNone/>
                      </a:pPr>
                      <a:r>
                        <a:rPr b="1"/>
                        <a:t>Rate</a:t>
                      </a:r>
                    </a:p>
                  </a:txBody>
                </a:tc>
                <a:tc>
                  <a:txBody>
                    <a:bodyPr/>
                    <a:lstStyle/>
                    <a:p>
                      <a:pPr lvl="0" indent="0" marL="0">
                        <a:buNone/>
                      </a:pPr>
                      <a:r>
                        <a:rPr/>
                        <a:t>Events over population-</a:t>
                      </a:r>
                      <a:r>
                        <a:rPr b="1"/>
                        <a:t>time</a:t>
                      </a:r>
                    </a:p>
                  </a:txBody>
                </a:tc>
                <a:tc>
                  <a:txBody>
                    <a:bodyPr/>
                    <a:lstStyle/>
                    <a:p>
                      <a:pPr lvl="0" indent="0" marL="0">
                        <a:buNone/>
                      </a:pPr>
                      <a:r>
                        <a:rPr/>
                        <a:t>any positive</a:t>
                      </a:r>
                    </a:p>
                  </a:txBody>
                </a:tc>
                <a:tc>
                  <a:txBody>
                    <a:bodyPr/>
                    <a:lstStyle/>
                    <a:p>
                      <a:pPr lvl="0" indent="0" marL="0">
                        <a:buNone/>
                      </a:pPr>
                      <a:r>
                        <a:rPr/>
                        <a:t>Incidence per 1,000 person-years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shapes, one word</a:t>
            </a:r>
          </a:p>
        </p:txBody>
      </p:sp>
      <p:sp>
        <p:nvSpPr>
          <p:cNvPr id="3" name="Content Placeholder 2"/>
          <p:cNvSpPr>
            <a:spLocks noGrp="1"/>
          </p:cNvSpPr>
          <p:nvPr>
            <p:ph idx="1"/>
          </p:nvPr>
        </p:nvSpPr>
        <p:spPr/>
        <p:txBody>
          <a:bodyPr/>
          <a:lstStyle/>
          <a:p>
            <a:pPr lvl="0"/>
            <a:r>
              <a:rPr/>
              <a:t>Only the third is a rate — and the difference is the time in the denominator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Prevalence and incidence</a:t>
            </a:r>
          </a:p>
        </p:txBody>
      </p:sp>
      <p:sp>
        <p:nvSpPr>
          <p:cNvPr id="3" name="Content Placeholder 2"/>
          <p:cNvSpPr>
            <a:spLocks noGrp="1"/>
          </p:cNvSpPr>
          <p:nvPr>
            <p:ph idx="1"/>
          </p:nvPr>
        </p:nvSpPr>
        <p:spPr/>
        <p:txBody>
          <a:bodyPr/>
          <a:lstStyle/>
          <a:p>
            <a:pPr lvl="0"/>
            <a:r>
              <a:rPr b="1"/>
              <a:t>Prevalence</a:t>
            </a:r>
            <a:r>
              <a:rPr/>
              <a:t> — how many people have the condition </a:t>
            </a:r>
            <a:r>
              <a:rPr i="1"/>
              <a:t>now</a:t>
            </a:r>
            <a:r>
              <a:rPr/>
              <a:t>. A proportion, from a survey, a snapshot.</a:t>
            </a:r>
          </a:p>
          <a:p>
            <a:pPr lvl="0"/>
            <a:r>
              <a:rPr b="1"/>
              <a:t>Incidence</a:t>
            </a:r>
            <a:r>
              <a:rPr/>
              <a:t> — how many </a:t>
            </a:r>
            <a:r>
              <a:rPr i="1"/>
              <a:t>new</a:t>
            </a:r>
            <a:r>
              <a:rPr/>
              <a:t> cases arise per unit of population-time. A rate, from surveillance, a flow.</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Prevalence and incidence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 parse_dates</a:t>
            </a:r>
            <a:r>
              <a:rPr>
                <a:solidFill>
                  <a:srgbClr val="666666"/>
                </a:solidFill>
                <a:latin typeface="Courier"/>
              </a:rPr>
              <a:t>=</a:t>
            </a:r>
            <a:r>
              <a:rPr>
                <a:latin typeface="Courier"/>
              </a:rPr>
              <a:t>[</a:t>
            </a:r>
            <a:r>
              <a:rPr>
                <a:solidFill>
                  <a:srgbClr val="4070A0"/>
                </a:solidFill>
                <a:latin typeface="Courier"/>
              </a:rPr>
              <a:t>"onset_date"</a:t>
            </a:r>
            <a:r>
              <a:rPr>
                <a:latin typeface="Courier"/>
              </a:rPr>
              <a:t>])</a:t>
            </a:r>
            <a:br/>
            <a:r>
              <a:rPr>
                <a:latin typeface="Courier"/>
              </a:rPr>
              <a:t>population </a:t>
            </a:r>
            <a:r>
              <a:rPr>
                <a:solidFill>
                  <a:srgbClr val="666666"/>
                </a:solidFill>
                <a:latin typeface="Courier"/>
              </a:rPr>
              <a:t>=</a:t>
            </a:r>
            <a:r>
              <a:rPr>
                <a:latin typeface="Courier"/>
              </a:rPr>
              <a:t> pd.read_csv(</a:t>
            </a:r>
            <a:r>
              <a:rPr>
                <a:solidFill>
                  <a:srgbClr val="4070A0"/>
                </a:solidFill>
                <a:latin typeface="Courier"/>
              </a:rPr>
              <a:t>"district-population-2024.v1.csv"</a:t>
            </a:r>
            <a:r>
              <a:rPr>
                <a:latin typeface="Courier"/>
              </a:rPr>
              <a:t>)</a:t>
            </a:r>
            <a:br/>
            <a:br/>
            <a:r>
              <a:rPr>
                <a:latin typeface="Courier"/>
              </a:rPr>
              <a:t>total_population </a:t>
            </a:r>
            <a:r>
              <a:rPr>
                <a:solidFill>
                  <a:srgbClr val="666666"/>
                </a:solidFill>
                <a:latin typeface="Courier"/>
              </a:rPr>
              <a:t>=</a:t>
            </a:r>
            <a:r>
              <a:rPr>
                <a:latin typeface="Courier"/>
              </a:rPr>
              <a:t> population[</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(cases)</a:t>
            </a:r>
            <a:r>
              <a:rPr>
                <a:solidFill>
                  <a:srgbClr val="4070A0"/>
                </a:solidFill>
                <a:latin typeface="Courier"/>
              </a:rPr>
              <a:t>}</a:t>
            </a:r>
            <a:r>
              <a:rPr>
                <a:solidFill>
                  <a:srgbClr val="BB6688"/>
                </a:solidFill>
                <a:latin typeface="Courier"/>
              </a:rPr>
              <a:t> cases in a population of </a:t>
            </a:r>
            <a:r>
              <a:rPr>
                <a:solidFill>
                  <a:srgbClr val="4070A0"/>
                </a:solidFill>
                <a:latin typeface="Courier"/>
              </a:rPr>
              <a:t>{</a:t>
            </a:r>
            <a:r>
              <a:rPr>
                <a:latin typeface="Courier"/>
              </a:rPr>
              <a:t>total_population</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f"attack rate over the outbreak: </a:t>
            </a:r>
            <a:r>
              <a:rPr>
                <a:solidFill>
                  <a:srgbClr val="4070A0"/>
                </a:solidFill>
                <a:latin typeface="Courier"/>
              </a:rPr>
              <a:t>{</a:t>
            </a:r>
            <a:r>
              <a:rPr>
                <a:solidFill>
                  <a:srgbClr val="40A070"/>
                </a:solidFill>
                <a:latin typeface="Courier"/>
              </a:rPr>
              <a:t>1000</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(cases) </a:t>
            </a:r>
            <a:r>
              <a:rPr>
                <a:solidFill>
                  <a:srgbClr val="666666"/>
                </a:solidFill>
                <a:latin typeface="Courier"/>
              </a:rPr>
              <a:t>/</a:t>
            </a:r>
            <a:r>
              <a:rPr>
                <a:latin typeface="Courier"/>
              </a:rPr>
              <a:t> total_population</a:t>
            </a:r>
            <a:r>
              <a:rPr>
                <a:solidFill>
                  <a:srgbClr val="4070A0"/>
                </a:solidFill>
                <a:latin typeface="Courier"/>
              </a:rPr>
              <a:t>:.2f}</a:t>
            </a:r>
            <a:r>
              <a:rPr>
                <a:solidFill>
                  <a:srgbClr val="BB6688"/>
                </a:solidFill>
                <a:latin typeface="Courier"/>
              </a:rPr>
              <a:t> per 1,000"</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Prevalence and incidence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"cholera-line-list-2024.v1.csv"</a:t>
            </a:r>
            <a:r>
              <a:rPr>
                <a:latin typeface="Courier"/>
              </a:rPr>
              <a:t>)</a:t>
            </a:r>
            <a:br/>
            <a:r>
              <a:rPr>
                <a:latin typeface="Courier"/>
              </a:rPr>
              <a:t>population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"district-population-2024.v1.csv"</a:t>
            </a:r>
            <a:r>
              <a:rPr>
                <a:latin typeface="Courier"/>
              </a:rPr>
              <a:t>)</a:t>
            </a:r>
            <a:br/>
            <a:br/>
            <a:r>
              <a:rPr>
                <a:solidFill>
                  <a:srgbClr val="06287E"/>
                </a:solidFill>
                <a:latin typeface="Courier"/>
              </a:rPr>
              <a:t>c</a:t>
            </a:r>
            <a:r>
              <a:rPr>
                <a:latin typeface="Courier"/>
              </a:rPr>
              <a:t>(</a:t>
            </a:r>
            <a:r>
              <a:rPr>
                <a:solidFill>
                  <a:srgbClr val="7D9029"/>
                </a:solidFill>
                <a:latin typeface="Courier"/>
              </a:rPr>
              <a:t>cases =</a:t>
            </a:r>
            <a:r>
              <a:rPr>
                <a:latin typeface="Courier"/>
              </a:rPr>
              <a:t> </a:t>
            </a:r>
            <a:r>
              <a:rPr>
                <a:solidFill>
                  <a:srgbClr val="06287E"/>
                </a:solidFill>
                <a:latin typeface="Courier"/>
              </a:rPr>
              <a:t>nrow</a:t>
            </a:r>
            <a:r>
              <a:rPr>
                <a:latin typeface="Courier"/>
              </a:rPr>
              <a:t>(cases),</a:t>
            </a:r>
            <a:br/>
            <a:r>
              <a:rPr>
                <a:latin typeface="Courier"/>
              </a:rPr>
              <a:t>  </a:t>
            </a:r>
            <a:r>
              <a:rPr>
                <a:solidFill>
                  <a:srgbClr val="7D9029"/>
                </a:solidFill>
                <a:latin typeface="Courier"/>
              </a:rPr>
              <a:t>population =</a:t>
            </a:r>
            <a:r>
              <a:rPr>
                <a:latin typeface="Courier"/>
              </a:rPr>
              <a:t> </a:t>
            </a:r>
            <a:r>
              <a:rPr>
                <a:solidFill>
                  <a:srgbClr val="06287E"/>
                </a:solidFill>
                <a:latin typeface="Courier"/>
              </a:rPr>
              <a:t>sum</a:t>
            </a:r>
            <a:r>
              <a:rPr>
                <a:latin typeface="Courier"/>
              </a:rPr>
              <a:t>(population</a:t>
            </a:r>
            <a:r>
              <a:rPr>
                <a:solidFill>
                  <a:srgbClr val="4070A0"/>
                </a:solidFill>
                <a:latin typeface="Courier"/>
              </a:rPr>
              <a:t>$</a:t>
            </a:r>
            <a:r>
              <a:rPr>
                <a:latin typeface="Courier"/>
              </a:rPr>
              <a:t>population),</a:t>
            </a:r>
            <a:br/>
            <a:r>
              <a:rPr>
                <a:latin typeface="Courier"/>
              </a:rPr>
              <a:t>  </a:t>
            </a:r>
            <a:r>
              <a:rPr>
                <a:solidFill>
                  <a:srgbClr val="7D9029"/>
                </a:solidFill>
                <a:latin typeface="Courier"/>
              </a:rPr>
              <a:t>per_1000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a:t>
            </a:r>
            <a:r>
              <a:rPr>
                <a:solidFill>
                  <a:srgbClr val="06287E"/>
                </a:solidFill>
                <a:latin typeface="Courier"/>
              </a:rPr>
              <a:t>nrow</a:t>
            </a:r>
            <a:r>
              <a:rPr>
                <a:latin typeface="Courier"/>
              </a:rPr>
              <a:t>(cases) </a:t>
            </a:r>
            <a:r>
              <a:rPr>
                <a:solidFill>
                  <a:srgbClr val="4070A0"/>
                </a:solidFill>
                <a:latin typeface="Courier"/>
              </a:rPr>
              <a:t>/</a:t>
            </a:r>
            <a:r>
              <a:rPr>
                <a:latin typeface="Courier"/>
              </a:rPr>
              <a:t> </a:t>
            </a:r>
            <a:r>
              <a:rPr>
                <a:solidFill>
                  <a:srgbClr val="06287E"/>
                </a:solidFill>
                <a:latin typeface="Courier"/>
              </a:rPr>
              <a:t>sum</a:t>
            </a:r>
            <a:r>
              <a:rPr>
                <a:latin typeface="Courier"/>
              </a:rPr>
              <a:t>(population</a:t>
            </a:r>
            <a:r>
              <a:rPr>
                <a:solidFill>
                  <a:srgbClr val="4070A0"/>
                </a:solidFill>
                <a:latin typeface="Courier"/>
              </a:rPr>
              <a:t>$</a:t>
            </a:r>
            <a:r>
              <a:rPr>
                <a:latin typeface="Courier"/>
              </a:rPr>
              <a:t>population))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person-time adds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person followed for 6 months contributes 0.5 person-years</a:t>
            </a:r>
            <a:br/>
            <a:r>
              <a:rPr>
                <a:latin typeface="Courier"/>
              </a:rPr>
              <a:t>follow_up </a:t>
            </a:r>
            <a:r>
              <a:rPr>
                <a:solidFill>
                  <a:srgbClr val="666666"/>
                </a:solidFill>
                <a:latin typeface="Courier"/>
              </a:rPr>
              <a:t>=</a:t>
            </a:r>
            <a:r>
              <a:rPr>
                <a:latin typeface="Courier"/>
              </a:rPr>
              <a:t> pd.DataFrame({</a:t>
            </a:r>
            <a:br/>
            <a:r>
              <a:rPr>
                <a:latin typeface="Courier"/>
              </a:rPr>
              <a:t>    </a:t>
            </a:r>
            <a:r>
              <a:rPr>
                <a:solidFill>
                  <a:srgbClr val="4070A0"/>
                </a:solidFill>
                <a:latin typeface="Courier"/>
              </a:rPr>
              <a:t>"person_id"</a:t>
            </a:r>
            <a:r>
              <a:rPr>
                <a:latin typeface="Courier"/>
              </a:rPr>
              <a:t>: [</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r>
              <a:rPr>
                <a:latin typeface="Courier"/>
              </a:rPr>
              <a:t>    </a:t>
            </a:r>
            <a:r>
              <a:rPr>
                <a:solidFill>
                  <a:srgbClr val="4070A0"/>
                </a:solidFill>
                <a:latin typeface="Courier"/>
              </a:rPr>
              <a:t>"entered"</a:t>
            </a:r>
            <a:r>
              <a:rPr>
                <a:latin typeface="Courier"/>
              </a:rPr>
              <a:t>: pd.to_datetime([</a:t>
            </a:r>
            <a:r>
              <a:rPr>
                <a:solidFill>
                  <a:srgbClr val="4070A0"/>
                </a:solidFill>
                <a:latin typeface="Courier"/>
              </a:rPr>
              <a:t>"2024-01-01"</a:t>
            </a:r>
            <a:r>
              <a:rPr>
                <a:latin typeface="Courier"/>
              </a:rPr>
              <a:t>, </a:t>
            </a:r>
            <a:r>
              <a:rPr>
                <a:solidFill>
                  <a:srgbClr val="4070A0"/>
                </a:solidFill>
                <a:latin typeface="Courier"/>
              </a:rPr>
              <a:t>"2024-01-01"</a:t>
            </a:r>
            <a:r>
              <a:rPr>
                <a:latin typeface="Courier"/>
              </a:rPr>
              <a:t>, </a:t>
            </a:r>
            <a:r>
              <a:rPr>
                <a:solidFill>
                  <a:srgbClr val="4070A0"/>
                </a:solidFill>
                <a:latin typeface="Courier"/>
              </a:rPr>
              <a:t>"2024-07-01"</a:t>
            </a:r>
            <a:r>
              <a:rPr>
                <a:latin typeface="Courier"/>
              </a:rPr>
              <a:t>]),</a:t>
            </a:r>
            <a:br/>
            <a:r>
              <a:rPr>
                <a:latin typeface="Courier"/>
              </a:rPr>
              <a:t>    </a:t>
            </a:r>
            <a:r>
              <a:rPr>
                <a:solidFill>
                  <a:srgbClr val="4070A0"/>
                </a:solidFill>
                <a:latin typeface="Courier"/>
              </a:rPr>
              <a:t>"exited"</a:t>
            </a:r>
            <a:r>
              <a:rPr>
                <a:latin typeface="Courier"/>
              </a:rPr>
              <a:t>: pd.to_datetime([</a:t>
            </a:r>
            <a:r>
              <a:rPr>
                <a:solidFill>
                  <a:srgbClr val="4070A0"/>
                </a:solidFill>
                <a:latin typeface="Courier"/>
              </a:rPr>
              <a:t>"2024-12-31"</a:t>
            </a:r>
            <a:r>
              <a:rPr>
                <a:latin typeface="Courier"/>
              </a:rPr>
              <a:t>, </a:t>
            </a:r>
            <a:r>
              <a:rPr>
                <a:solidFill>
                  <a:srgbClr val="4070A0"/>
                </a:solidFill>
                <a:latin typeface="Courier"/>
              </a:rPr>
              <a:t>"2024-06-30"</a:t>
            </a:r>
            <a:r>
              <a:rPr>
                <a:latin typeface="Courier"/>
              </a:rPr>
              <a:t>, </a:t>
            </a:r>
            <a:r>
              <a:rPr>
                <a:solidFill>
                  <a:srgbClr val="4070A0"/>
                </a:solidFill>
                <a:latin typeface="Courier"/>
              </a:rPr>
              <a:t>"2024-12-31"</a:t>
            </a:r>
            <a:r>
              <a:rPr>
                <a:latin typeface="Courier"/>
              </a:rPr>
              <a:t>]),</a:t>
            </a:r>
            <a:br/>
            <a:r>
              <a:rPr>
                <a:latin typeface="Courier"/>
              </a:rPr>
              <a:t>})</a:t>
            </a:r>
            <a:br/>
            <a:r>
              <a:rPr>
                <a:latin typeface="Courier"/>
              </a:rPr>
              <a:t>follow_up[</a:t>
            </a:r>
            <a:r>
              <a:rPr>
                <a:solidFill>
                  <a:srgbClr val="4070A0"/>
                </a:solidFill>
                <a:latin typeface="Courier"/>
              </a:rPr>
              <a:t>"person_years"</a:t>
            </a:r>
            <a:r>
              <a:rPr>
                <a:latin typeface="Courier"/>
              </a:rPr>
              <a:t>] </a:t>
            </a:r>
            <a:r>
              <a:rPr>
                <a:solidFill>
                  <a:srgbClr val="666666"/>
                </a:solidFill>
                <a:latin typeface="Courier"/>
              </a:rPr>
              <a:t>=</a:t>
            </a:r>
            <a:r>
              <a:rPr>
                <a:latin typeface="Courier"/>
              </a:rPr>
              <a:t> (</a:t>
            </a:r>
            <a:br/>
            <a:r>
              <a:rPr>
                <a:latin typeface="Courier"/>
              </a:rPr>
              <a:t>    (follow_up[</a:t>
            </a:r>
            <a:r>
              <a:rPr>
                <a:solidFill>
                  <a:srgbClr val="4070A0"/>
                </a:solidFill>
                <a:latin typeface="Courier"/>
              </a:rPr>
              <a:t>"exited"</a:t>
            </a:r>
            <a:r>
              <a:rPr>
                <a:latin typeface="Courier"/>
              </a:rPr>
              <a:t>] </a:t>
            </a:r>
            <a:r>
              <a:rPr>
                <a:solidFill>
                  <a:srgbClr val="666666"/>
                </a:solidFill>
                <a:latin typeface="Courier"/>
              </a:rPr>
              <a:t>-</a:t>
            </a:r>
            <a:r>
              <a:rPr>
                <a:latin typeface="Courier"/>
              </a:rPr>
              <a:t> follow_up[</a:t>
            </a:r>
            <a:r>
              <a:rPr>
                <a:solidFill>
                  <a:srgbClr val="4070A0"/>
                </a:solidFill>
                <a:latin typeface="Courier"/>
              </a:rPr>
              <a:t>"entered"</a:t>
            </a:r>
            <a:r>
              <a:rPr>
                <a:latin typeface="Courier"/>
              </a:rPr>
              <a:t>]).dt.days </a:t>
            </a:r>
            <a:r>
              <a:rPr>
                <a:solidFill>
                  <a:srgbClr val="666666"/>
                </a:solidFill>
                <a:latin typeface="Courier"/>
              </a:rPr>
              <a:t>/</a:t>
            </a:r>
            <a:r>
              <a:rPr>
                <a:latin typeface="Courier"/>
              </a:rPr>
              <a:t> </a:t>
            </a:r>
            <a:r>
              <a:rPr>
                <a:solidFill>
                  <a:srgbClr val="40A070"/>
                </a:solidFill>
                <a:latin typeface="Courier"/>
              </a:rPr>
              <a:t>365.25</a:t>
            </a:r>
            <a:br/>
            <a:r>
              <a:rPr>
                <a:latin typeface="Courier"/>
              </a:rPr>
              <a:t>)</a:t>
            </a:r>
            <a:br/>
            <a:br/>
            <a:r>
              <a:rPr>
                <a:latin typeface="Courier"/>
              </a:rPr>
              <a:t>events </a:t>
            </a:r>
            <a:r>
              <a:rPr>
                <a:solidFill>
                  <a:srgbClr val="666666"/>
                </a:solidFill>
                <a:latin typeface="Courier"/>
              </a:rPr>
              <a:t>=</a:t>
            </a:r>
            <a:r>
              <a:rPr>
                <a:latin typeface="Courier"/>
              </a:rPr>
              <a:t> </a:t>
            </a:r>
            <a:r>
              <a:rPr>
                <a:solidFill>
                  <a:srgbClr val="40A070"/>
                </a:solidFill>
                <a:latin typeface="Courier"/>
              </a:rPr>
              <a:t>1</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events </a:t>
            </a:r>
            <a:r>
              <a:rPr>
                <a:solidFill>
                  <a:srgbClr val="666666"/>
                </a:solidFill>
                <a:latin typeface="Courier"/>
              </a:rPr>
              <a:t>/</a:t>
            </a:r>
            <a:r>
              <a:rPr>
                <a:latin typeface="Courier"/>
              </a:rPr>
              <a:t> follow_up[</a:t>
            </a:r>
            <a:r>
              <a:rPr>
                <a:solidFill>
                  <a:srgbClr val="4070A0"/>
                </a:solidFill>
                <a:latin typeface="Courier"/>
              </a:rPr>
              <a:t>'person_years'</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:.3f}</a:t>
            </a:r>
            <a:r>
              <a:rPr>
                <a:solidFill>
                  <a:srgbClr val="BB6688"/>
                </a:solidFill>
                <a:latin typeface="Courier"/>
              </a:rPr>
              <a:t> events per person-year"</a:t>
            </a:r>
            <a:r>
              <a:rPr>
                <a:latin typeface="Courier"/>
              </a:rPr>
              <a:t>)</a:t>
            </a:r>
            <a:br/>
            <a:r>
              <a:rPr>
                <a:solidFill>
                  <a:srgbClr val="008000"/>
                </a:solidFill>
                <a:latin typeface="Courier"/>
              </a:rPr>
              <a:t>print</a:t>
            </a:r>
            <a:r>
              <a:rPr>
                <a:latin typeface="Courier"/>
              </a:rPr>
              <a:t>(</a:t>
            </a:r>
            <a:r>
              <a:rPr>
                <a:solidFill>
                  <a:srgbClr val="BB6688"/>
                </a:solidFill>
                <a:latin typeface="Courier"/>
              </a:rPr>
              <a:t>f"naive headcount rate: </a:t>
            </a:r>
            <a:r>
              <a:rPr>
                <a:solidFill>
                  <a:srgbClr val="4070A0"/>
                </a:solidFill>
                <a:latin typeface="Courier"/>
              </a:rPr>
              <a:t>{</a:t>
            </a:r>
            <a:r>
              <a:rPr>
                <a:latin typeface="Courier"/>
              </a:rPr>
              <a:t>events </a:t>
            </a:r>
            <a:r>
              <a:rPr>
                <a:solidFill>
                  <a:srgbClr val="666666"/>
                </a:solidFill>
                <a:latin typeface="Courier"/>
              </a:rPr>
              <a:t>/</a:t>
            </a:r>
            <a:r>
              <a:rPr>
                <a:latin typeface="Courier"/>
              </a:rPr>
              <a:t> </a:t>
            </a:r>
            <a:r>
              <a:rPr>
                <a:solidFill>
                  <a:srgbClr val="008000"/>
                </a:solidFill>
                <a:latin typeface="Courier"/>
              </a:rPr>
              <a:t>len</a:t>
            </a:r>
            <a:r>
              <a:rPr>
                <a:latin typeface="Courier"/>
              </a:rPr>
              <a:t>(follow_up)</a:t>
            </a:r>
            <a:r>
              <a:rPr>
                <a:solidFill>
                  <a:srgbClr val="4070A0"/>
                </a:solidFill>
                <a:latin typeface="Courier"/>
              </a:rPr>
              <a:t>:.3f}</a:t>
            </a:r>
            <a:r>
              <a:rPr>
                <a:solidFill>
                  <a:srgbClr val="BB6688"/>
                </a:solidFill>
                <a:latin typeface="Courier"/>
              </a:rPr>
              <a:t> per person"</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person-time adds — In R</a:t>
            </a:r>
          </a:p>
        </p:txBody>
      </p:sp>
      <p:sp>
        <p:nvSpPr>
          <p:cNvPr id="3" name="Content Placeholder 2"/>
          <p:cNvSpPr>
            <a:spLocks noGrp="1"/>
          </p:cNvSpPr>
          <p:nvPr>
            <p:ph idx="1"/>
          </p:nvPr>
        </p:nvSpPr>
        <p:spPr/>
        <p:txBody>
          <a:bodyPr/>
          <a:lstStyle/>
          <a:p>
            <a:pPr lvl="0" indent="0">
              <a:buNone/>
            </a:pPr>
            <a:r>
              <a:rPr>
                <a:latin typeface="Courier"/>
              </a:rPr>
              <a:t>follow_up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person_id =</a:t>
            </a:r>
            <a:r>
              <a:rPr>
                <a:latin typeface="Courier"/>
              </a:rPr>
              <a:t> </a:t>
            </a:r>
            <a:r>
              <a:rPr>
                <a:solidFill>
                  <a:srgbClr val="06287E"/>
                </a:solidFill>
                <a:latin typeface="Courier"/>
              </a:rPr>
              <a:t>c</a:t>
            </a:r>
            <a:r>
              <a:rPr>
                <a:latin typeface="Courier"/>
              </a:rPr>
              <a:t>(</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r>
              <a:rPr>
                <a:latin typeface="Courier"/>
              </a:rPr>
              <a:t>  </a:t>
            </a:r>
            <a:r>
              <a:rPr>
                <a:solidFill>
                  <a:srgbClr val="7D9029"/>
                </a:solidFill>
                <a:latin typeface="Courier"/>
              </a:rPr>
              <a:t>entered =</a:t>
            </a:r>
            <a:r>
              <a:rPr>
                <a:latin typeface="Courier"/>
              </a:rPr>
              <a:t> </a:t>
            </a:r>
            <a:r>
              <a:rPr>
                <a:solidFill>
                  <a:srgbClr val="06287E"/>
                </a:solidFill>
                <a:latin typeface="Courier"/>
              </a:rPr>
              <a:t>as.Date</a:t>
            </a:r>
            <a:r>
              <a:rPr>
                <a:latin typeface="Courier"/>
              </a:rPr>
              <a:t>(</a:t>
            </a:r>
            <a:r>
              <a:rPr>
                <a:solidFill>
                  <a:srgbClr val="06287E"/>
                </a:solidFill>
                <a:latin typeface="Courier"/>
              </a:rPr>
              <a:t>c</a:t>
            </a:r>
            <a:r>
              <a:rPr>
                <a:latin typeface="Courier"/>
              </a:rPr>
              <a:t>(</a:t>
            </a:r>
            <a:r>
              <a:rPr>
                <a:solidFill>
                  <a:srgbClr val="4070A0"/>
                </a:solidFill>
                <a:latin typeface="Courier"/>
              </a:rPr>
              <a:t>"2024-01-01"</a:t>
            </a:r>
            <a:r>
              <a:rPr>
                <a:latin typeface="Courier"/>
              </a:rPr>
              <a:t>, </a:t>
            </a:r>
            <a:r>
              <a:rPr>
                <a:solidFill>
                  <a:srgbClr val="4070A0"/>
                </a:solidFill>
                <a:latin typeface="Courier"/>
              </a:rPr>
              <a:t>"2024-01-01"</a:t>
            </a:r>
            <a:r>
              <a:rPr>
                <a:latin typeface="Courier"/>
              </a:rPr>
              <a:t>, </a:t>
            </a:r>
            <a:r>
              <a:rPr>
                <a:solidFill>
                  <a:srgbClr val="4070A0"/>
                </a:solidFill>
                <a:latin typeface="Courier"/>
              </a:rPr>
              <a:t>"2024-07-01"</a:t>
            </a:r>
            <a:r>
              <a:rPr>
                <a:latin typeface="Courier"/>
              </a:rPr>
              <a:t>)),</a:t>
            </a:r>
            <a:br/>
            <a:r>
              <a:rPr>
                <a:latin typeface="Courier"/>
              </a:rPr>
              <a:t>  </a:t>
            </a:r>
            <a:r>
              <a:rPr>
                <a:solidFill>
                  <a:srgbClr val="7D9029"/>
                </a:solidFill>
                <a:latin typeface="Courier"/>
              </a:rPr>
              <a:t>exited  =</a:t>
            </a:r>
            <a:r>
              <a:rPr>
                <a:latin typeface="Courier"/>
              </a:rPr>
              <a:t> </a:t>
            </a:r>
            <a:r>
              <a:rPr>
                <a:solidFill>
                  <a:srgbClr val="06287E"/>
                </a:solidFill>
                <a:latin typeface="Courier"/>
              </a:rPr>
              <a:t>as.Date</a:t>
            </a:r>
            <a:r>
              <a:rPr>
                <a:latin typeface="Courier"/>
              </a:rPr>
              <a:t>(</a:t>
            </a:r>
            <a:r>
              <a:rPr>
                <a:solidFill>
                  <a:srgbClr val="06287E"/>
                </a:solidFill>
                <a:latin typeface="Courier"/>
              </a:rPr>
              <a:t>c</a:t>
            </a:r>
            <a:r>
              <a:rPr>
                <a:latin typeface="Courier"/>
              </a:rPr>
              <a:t>(</a:t>
            </a:r>
            <a:r>
              <a:rPr>
                <a:solidFill>
                  <a:srgbClr val="4070A0"/>
                </a:solidFill>
                <a:latin typeface="Courier"/>
              </a:rPr>
              <a:t>"2024-12-31"</a:t>
            </a:r>
            <a:r>
              <a:rPr>
                <a:latin typeface="Courier"/>
              </a:rPr>
              <a:t>, </a:t>
            </a:r>
            <a:r>
              <a:rPr>
                <a:solidFill>
                  <a:srgbClr val="4070A0"/>
                </a:solidFill>
                <a:latin typeface="Courier"/>
              </a:rPr>
              <a:t>"2024-06-30"</a:t>
            </a:r>
            <a:r>
              <a:rPr>
                <a:latin typeface="Courier"/>
              </a:rPr>
              <a:t>, </a:t>
            </a:r>
            <a:r>
              <a:rPr>
                <a:solidFill>
                  <a:srgbClr val="4070A0"/>
                </a:solidFill>
                <a:latin typeface="Courier"/>
              </a:rPr>
              <a:t>"2024-12-31"</a:t>
            </a:r>
            <a:r>
              <a:rPr>
                <a:latin typeface="Courier"/>
              </a:rPr>
              <a:t>))</a:t>
            </a:r>
            <a:b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person_years =</a:t>
            </a:r>
            <a:r>
              <a:rPr>
                <a:latin typeface="Courier"/>
              </a:rPr>
              <a:t> </a:t>
            </a:r>
            <a:r>
              <a:rPr>
                <a:solidFill>
                  <a:srgbClr val="06287E"/>
                </a:solidFill>
                <a:latin typeface="Courier"/>
              </a:rPr>
              <a:t>as.numeric</a:t>
            </a:r>
            <a:r>
              <a:rPr>
                <a:latin typeface="Courier"/>
              </a:rPr>
              <a:t>(exited </a:t>
            </a:r>
            <a:r>
              <a:rPr>
                <a:solidFill>
                  <a:srgbClr val="4070A0"/>
                </a:solidFill>
                <a:latin typeface="Courier"/>
              </a:rPr>
              <a:t>-</a:t>
            </a:r>
            <a:r>
              <a:rPr>
                <a:latin typeface="Courier"/>
              </a:rPr>
              <a:t> entered) </a:t>
            </a:r>
            <a:r>
              <a:rPr>
                <a:solidFill>
                  <a:srgbClr val="4070A0"/>
                </a:solidFill>
                <a:latin typeface="Courier"/>
              </a:rPr>
              <a:t>/</a:t>
            </a:r>
            <a:r>
              <a:rPr>
                <a:latin typeface="Courier"/>
              </a:rPr>
              <a:t> </a:t>
            </a:r>
            <a:r>
              <a:rPr>
                <a:solidFill>
                  <a:srgbClr val="40A070"/>
                </a:solidFill>
                <a:latin typeface="Courier"/>
              </a:rPr>
              <a:t>365.25</a:t>
            </a:r>
            <a:r>
              <a:rPr>
                <a:latin typeface="Courier"/>
              </a:rPr>
              <a:t>)</a:t>
            </a:r>
            <a:br/>
            <a:br/>
            <a:r>
              <a:rPr>
                <a:solidFill>
                  <a:srgbClr val="06287E"/>
                </a:solidFill>
                <a:latin typeface="Courier"/>
              </a:rPr>
              <a:t>c</a:t>
            </a:r>
            <a:r>
              <a:rPr>
                <a:latin typeface="Courier"/>
              </a:rPr>
              <a:t>(</a:t>
            </a:r>
            <a:r>
              <a:rPr>
                <a:solidFill>
                  <a:srgbClr val="7D9029"/>
                </a:solidFill>
                <a:latin typeface="Courier"/>
              </a:rPr>
              <a:t>per_person_year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(follow_up</a:t>
            </a:r>
            <a:r>
              <a:rPr>
                <a:solidFill>
                  <a:srgbClr val="4070A0"/>
                </a:solidFill>
                <a:latin typeface="Courier"/>
              </a:rPr>
              <a:t>$</a:t>
            </a:r>
            <a:r>
              <a:rPr>
                <a:latin typeface="Courier"/>
              </a:rPr>
              <a:t>person_years),</a:t>
            </a:r>
            <a:br/>
            <a:r>
              <a:rPr>
                <a:latin typeface="Courier"/>
              </a:rPr>
              <a:t>  </a:t>
            </a:r>
            <a:r>
              <a:rPr>
                <a:solidFill>
                  <a:srgbClr val="7D9029"/>
                </a:solidFill>
                <a:latin typeface="Courier"/>
              </a:rPr>
              <a:t>naive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nrow</a:t>
            </a:r>
            <a:r>
              <a:rPr>
                <a:latin typeface="Courier"/>
              </a:rPr>
              <a:t>(follow_up))</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person-time adds</a:t>
            </a:r>
          </a:p>
        </p:txBody>
      </p:sp>
      <p:sp>
        <p:nvSpPr>
          <p:cNvPr id="3" name="Content Placeholder 2"/>
          <p:cNvSpPr>
            <a:spLocks noGrp="1"/>
          </p:cNvSpPr>
          <p:nvPr>
            <p:ph idx="1"/>
          </p:nvPr>
        </p:nvSpPr>
        <p:spPr/>
        <p:txBody>
          <a:bodyPr/>
          <a:lstStyle/>
          <a:p>
            <a:pPr lvl="0"/>
            <a:r>
              <a:rPr b="1"/>
              <a:t>Follow-up varies</a:t>
            </a:r>
            <a:r>
              <a:rPr/>
              <a:t> — a treatment cohort where people enrol through the year.</a:t>
            </a:r>
          </a:p>
          <a:p>
            <a:pPr lvl="0"/>
            <a:r>
              <a:rPr b="1"/>
              <a:t>The population changes</a:t>
            </a:r>
            <a:r>
              <a:rPr/>
              <a:t> — displacement, camp arrivals, a catchment that grows.</a:t>
            </a:r>
          </a:p>
          <a:p>
            <a:pPr lvl="0"/>
            <a:r>
              <a:rPr b="1"/>
              <a:t>You are comparing periods of different length</a:t>
            </a:r>
            <a:r>
              <a:rPr/>
              <a:t> — a nine-month response against a twelve-month one.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the denominator and the multiplier in the name — In Python</a:t>
            </a:r>
          </a:p>
        </p:txBody>
      </p:sp>
      <p:sp>
        <p:nvSpPr>
          <p:cNvPr id="3" name="Content Placeholder 2"/>
          <p:cNvSpPr>
            <a:spLocks noGrp="1"/>
          </p:cNvSpPr>
          <p:nvPr>
            <p:ph idx="1"/>
          </p:nvPr>
        </p:nvSpPr>
        <p:spPr/>
        <p:txBody>
          <a:bodyPr/>
          <a:lstStyle/>
          <a:p>
            <a:pPr lvl="0" indent="0">
              <a:buNone/>
            </a:pPr>
            <a:r>
              <a:rPr>
                <a:latin typeface="Courier"/>
              </a:rPr>
              <a:t>indicators </a:t>
            </a:r>
            <a:r>
              <a:rPr>
                <a:solidFill>
                  <a:srgbClr val="666666"/>
                </a:solidFill>
                <a:latin typeface="Courier"/>
              </a:rPr>
              <a:t>=</a:t>
            </a:r>
            <a:r>
              <a:rPr>
                <a:latin typeface="Courier"/>
              </a:rPr>
              <a:t> {</a:t>
            </a:r>
            <a:br/>
            <a:r>
              <a:rPr>
                <a:latin typeface="Courier"/>
              </a:rPr>
              <a:t>    </a:t>
            </a:r>
            <a:r>
              <a:rPr>
                <a:solidFill>
                  <a:srgbClr val="4070A0"/>
                </a:solidFill>
                <a:latin typeface="Courier"/>
              </a:rPr>
              <a:t>"cholera_attack_rate_per_1000_outbreak"</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(cases) </a:t>
            </a:r>
            <a:r>
              <a:rPr>
                <a:solidFill>
                  <a:srgbClr val="666666"/>
                </a:solidFill>
                <a:latin typeface="Courier"/>
              </a:rPr>
              <a:t>/</a:t>
            </a:r>
            <a:r>
              <a:rPr>
                <a:latin typeface="Courier"/>
              </a:rPr>
              <a:t> total_population,</a:t>
            </a:r>
            <a:br/>
            <a:r>
              <a:rPr>
                <a:latin typeface="Courier"/>
              </a:rPr>
              <a:t>    </a:t>
            </a:r>
            <a:r>
              <a:rPr>
                <a:solidFill>
                  <a:srgbClr val="4070A0"/>
                </a:solidFill>
                <a:latin typeface="Courier"/>
              </a:rPr>
              <a:t>"case_fatality_percent_of_cases_with_outcome"</a:t>
            </a:r>
            <a:r>
              <a:rPr>
                <a:latin typeface="Courier"/>
              </a:rPr>
              <a:t>: </a:t>
            </a:r>
            <a:r>
              <a:rPr>
                <a:solidFill>
                  <a:srgbClr val="19177C"/>
                </a:solidFill>
                <a:latin typeface="Courier"/>
              </a:rPr>
              <a:t>None</a:t>
            </a:r>
            <a:r>
              <a:rPr>
                <a:latin typeface="Courier"/>
              </a:rPr>
              <a:t>,</a:t>
            </a:r>
            <a:br/>
            <a:r>
              <a:rPr>
                <a:latin typeface="Courier"/>
              </a:rPr>
              <a:t>    </a:t>
            </a:r>
            <a:r>
              <a:rPr>
                <a:solidFill>
                  <a:srgbClr val="4070A0"/>
                </a:solidFill>
                <a:latin typeface="Courier"/>
              </a:rPr>
              <a:t>"incidence_per_1000_person_years"</a:t>
            </a:r>
            <a:r>
              <a:rPr>
                <a:latin typeface="Courier"/>
              </a:rPr>
              <a:t>: </a:t>
            </a:r>
            <a:r>
              <a:rPr>
                <a:solidFill>
                  <a:srgbClr val="19177C"/>
                </a:solidFill>
                <a:latin typeface="Courier"/>
              </a:rPr>
              <a:t>None</a:t>
            </a:r>
            <a:r>
              <a:rPr>
                <a:latin typeface="Courier"/>
              </a:rPr>
              <a:t>,</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the denominator and the multiplier in the name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discipline: the name carries the denominator and the multiplier</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the denominator and the multiplier in the name</a:t>
            </a:r>
          </a:p>
        </p:txBody>
      </p:sp>
      <p:sp>
        <p:nvSpPr>
          <p:cNvPr id="3" name="Content Placeholder 2"/>
          <p:cNvSpPr>
            <a:spLocks noGrp="1"/>
          </p:cNvSpPr>
          <p:nvPr>
            <p:ph idx="1"/>
          </p:nvPr>
        </p:nvSpPr>
        <p:spPr/>
        <p:txBody>
          <a:bodyPr/>
          <a:lstStyle/>
          <a:p>
            <a:pPr lvl="0"/>
            <a:r>
              <a:rPr/>
              <a:t>The multiplier — Per 100, per 1,000, per 100,000</a:t>
            </a:r>
          </a:p>
          <a:p>
            <a:pPr lvl="0"/>
            <a:r>
              <a:rPr/>
              <a:t>The denominator’s population — “Per 1,000 population” and “per 1,000 children under five” are different indicators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at-risk population is not always the whole population</a:t>
            </a:r>
          </a:p>
        </p:txBody>
      </p:sp>
      <p:sp>
        <p:nvSpPr>
          <p:cNvPr id="3" name="Content Placeholder 2"/>
          <p:cNvSpPr>
            <a:spLocks noGrp="1"/>
          </p:cNvSpPr>
          <p:nvPr>
            <p:ph idx="1"/>
          </p:nvPr>
        </p:nvSpPr>
        <p:spPr/>
        <p:txBody>
          <a:bodyPr/>
          <a:lstStyle/>
          <a:p>
            <a:pPr lvl="0"/>
            <a:r>
              <a:rPr b="1"/>
              <a:t>Maternal mortality ratio</a:t>
            </a:r>
            <a:r>
              <a:rPr/>
              <a:t> — deaths per 100,000 </a:t>
            </a:r>
            <a:r>
              <a:rPr i="1"/>
              <a:t>live births</a:t>
            </a:r>
            <a:r>
              <a:rPr/>
              <a:t>, not per population, because only pregnancies are at…</a:t>
            </a:r>
          </a:p>
          <a:p>
            <a:pPr lvl="0"/>
            <a:r>
              <a:rPr b="1"/>
              <a:t>Neonatal mortality</a:t>
            </a:r>
            <a:r>
              <a:rPr/>
              <a:t> — deaths in the first 28 days per 1,000 </a:t>
            </a:r>
            <a:r>
              <a:rPr i="1"/>
              <a:t>live births</a:t>
            </a:r>
            <a:r>
              <a:rPr/>
              <a:t>.</a:t>
            </a:r>
          </a:p>
          <a:p>
            <a:pPr lvl="0"/>
            <a:r>
              <a:rPr b="1"/>
              <a:t>Cholera attack rate</a:t>
            </a:r>
            <a:r>
              <a:rPr/>
              <a:t> — cases per 1,000 population, because everyone is at risk.</a:t>
            </a:r>
          </a:p>
          <a:p>
            <a:pPr lvl="0"/>
            <a:r>
              <a:rPr b="1"/>
              <a:t>Measles attack rate</a:t>
            </a:r>
            <a:r>
              <a:rPr/>
              <a:t> — arguably per 1,000 </a:t>
            </a:r>
            <a:r>
              <a:rPr i="1"/>
              <a:t>susceptible</a:t>
            </a:r>
            <a:r>
              <a:rPr/>
              <a:t> people, and the susceptible population is exactly what an…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at-risk population is not always the whole population — In Python</a:t>
            </a:r>
          </a:p>
        </p:txBody>
      </p:sp>
      <p:sp>
        <p:nvSpPr>
          <p:cNvPr id="3" name="Content Placeholder 2"/>
          <p:cNvSpPr>
            <a:spLocks noGrp="1"/>
          </p:cNvSpPr>
          <p:nvPr>
            <p:ph idx="1"/>
          </p:nvPr>
        </p:nvSpPr>
        <p:spPr/>
        <p:txBody>
          <a:bodyPr/>
          <a:lstStyle/>
          <a:p>
            <a:pPr lvl="0" indent="0">
              <a:buNone/>
            </a:pPr>
            <a:r>
              <a:rPr>
                <a:latin typeface="Courier"/>
              </a:rPr>
              <a:t>under_five </a:t>
            </a:r>
            <a:r>
              <a:rPr>
                <a:solidFill>
                  <a:srgbClr val="666666"/>
                </a:solidFill>
                <a:latin typeface="Courier"/>
              </a:rPr>
              <a:t>=</a:t>
            </a:r>
            <a:r>
              <a:rPr>
                <a:latin typeface="Courier"/>
              </a:rPr>
              <a:t> population.loc[population[</a:t>
            </a:r>
            <a:r>
              <a:rPr>
                <a:solidFill>
                  <a:srgbClr val="4070A0"/>
                </a:solidFill>
                <a:latin typeface="Courier"/>
              </a:rPr>
              <a:t>"age_band"</a:t>
            </a:r>
            <a:r>
              <a:rPr>
                <a:latin typeface="Courier"/>
              </a:rPr>
              <a:t>] </a:t>
            </a:r>
            <a:r>
              <a:rPr>
                <a:solidFill>
                  <a:srgbClr val="666666"/>
                </a:solidFill>
                <a:latin typeface="Courier"/>
              </a:rPr>
              <a:t>==</a:t>
            </a:r>
            <a:r>
              <a:rPr>
                <a:latin typeface="Courier"/>
              </a:rPr>
              <a:t> </a:t>
            </a:r>
            <a:r>
              <a:rPr>
                <a:solidFill>
                  <a:srgbClr val="4070A0"/>
                </a:solidFill>
                <a:latin typeface="Courier"/>
              </a:rPr>
              <a:t>"0-4"</a:t>
            </a:r>
            <a:r>
              <a:rPr>
                <a:latin typeface="Courier"/>
              </a:rPr>
              <a:t>, </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u5_cases </a:t>
            </a:r>
            <a:r>
              <a:rPr>
                <a:solidFill>
                  <a:srgbClr val="666666"/>
                </a:solidFill>
                <a:latin typeface="Courier"/>
              </a:rPr>
              <a:t>=</a:t>
            </a:r>
            <a:r>
              <a:rPr>
                <a:latin typeface="Courier"/>
              </a:rPr>
              <a:t> (cases[</a:t>
            </a:r>
            <a:r>
              <a:rPr>
                <a:solidFill>
                  <a:srgbClr val="4070A0"/>
                </a:solidFill>
                <a:latin typeface="Courier"/>
              </a:rPr>
              <a:t>"age_band"</a:t>
            </a:r>
            <a:r>
              <a:rPr>
                <a:latin typeface="Courier"/>
              </a:rPr>
              <a:t>] </a:t>
            </a:r>
            <a:r>
              <a:rPr>
                <a:solidFill>
                  <a:srgbClr val="666666"/>
                </a:solidFill>
                <a:latin typeface="Courier"/>
              </a:rPr>
              <a:t>==</a:t>
            </a:r>
            <a:r>
              <a:rPr>
                <a:latin typeface="Courier"/>
              </a:rPr>
              <a:t> </a:t>
            </a:r>
            <a:r>
              <a:rPr>
                <a:solidFill>
                  <a:srgbClr val="4070A0"/>
                </a:solidFill>
                <a:latin typeface="Courier"/>
              </a:rPr>
              <a:t>"0-4"</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f"under-five attack rate: </a:t>
            </a:r>
            <a:r>
              <a:rPr>
                <a:solidFill>
                  <a:srgbClr val="4070A0"/>
                </a:solidFill>
                <a:latin typeface="Courier"/>
              </a:rPr>
              <a:t>{</a:t>
            </a:r>
            <a:r>
              <a:rPr>
                <a:solidFill>
                  <a:srgbClr val="40A070"/>
                </a:solidFill>
                <a:latin typeface="Courier"/>
              </a:rPr>
              <a:t>1000</a:t>
            </a:r>
            <a:r>
              <a:rPr>
                <a:latin typeface="Courier"/>
              </a:rPr>
              <a:t> </a:t>
            </a:r>
            <a:r>
              <a:rPr>
                <a:solidFill>
                  <a:srgbClr val="666666"/>
                </a:solidFill>
                <a:latin typeface="Courier"/>
              </a:rPr>
              <a:t>*</a:t>
            </a:r>
            <a:r>
              <a:rPr>
                <a:latin typeface="Courier"/>
              </a:rPr>
              <a:t> u5_cases </a:t>
            </a:r>
            <a:r>
              <a:rPr>
                <a:solidFill>
                  <a:srgbClr val="666666"/>
                </a:solidFill>
                <a:latin typeface="Courier"/>
              </a:rPr>
              <a:t>/</a:t>
            </a:r>
            <a:r>
              <a:rPr>
                <a:latin typeface="Courier"/>
              </a:rPr>
              <a:t> under_five</a:t>
            </a:r>
            <a:r>
              <a:rPr>
                <a:solidFill>
                  <a:srgbClr val="4070A0"/>
                </a:solidFill>
                <a:latin typeface="Courier"/>
              </a:rPr>
              <a:t>:.2f}</a:t>
            </a:r>
            <a:r>
              <a:rPr>
                <a:solidFill>
                  <a:srgbClr val="BB6688"/>
                </a:solidFill>
                <a:latin typeface="Courier"/>
              </a:rPr>
              <a:t> per 1,000"</a:t>
            </a:r>
            <a:r>
              <a:rPr>
                <a:latin typeface="Courier"/>
              </a:rPr>
              <a:t>)</a:t>
            </a:r>
            <a:br/>
            <a:r>
              <a:rPr>
                <a:solidFill>
                  <a:srgbClr val="008000"/>
                </a:solidFill>
                <a:latin typeface="Courier"/>
              </a:rPr>
              <a:t>print</a:t>
            </a:r>
            <a:r>
              <a:rPr>
                <a:latin typeface="Courier"/>
              </a:rPr>
              <a:t>(</a:t>
            </a:r>
            <a:r>
              <a:rPr>
                <a:solidFill>
                  <a:srgbClr val="BB6688"/>
                </a:solidFill>
                <a:latin typeface="Courier"/>
              </a:rPr>
              <a:t>f"all-age attack rate:    </a:t>
            </a:r>
            <a:r>
              <a:rPr>
                <a:solidFill>
                  <a:srgbClr val="4070A0"/>
                </a:solidFill>
                <a:latin typeface="Courier"/>
              </a:rPr>
              <a:t>{</a:t>
            </a:r>
            <a:r>
              <a:rPr>
                <a:solidFill>
                  <a:srgbClr val="40A070"/>
                </a:solidFill>
                <a:latin typeface="Courier"/>
              </a:rPr>
              <a:t>1000</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(cases) </a:t>
            </a:r>
            <a:r>
              <a:rPr>
                <a:solidFill>
                  <a:srgbClr val="666666"/>
                </a:solidFill>
                <a:latin typeface="Courier"/>
              </a:rPr>
              <a:t>/</a:t>
            </a:r>
            <a:r>
              <a:rPr>
                <a:latin typeface="Courier"/>
              </a:rPr>
              <a:t> total_population</a:t>
            </a:r>
            <a:r>
              <a:rPr>
                <a:solidFill>
                  <a:srgbClr val="4070A0"/>
                </a:solidFill>
                <a:latin typeface="Courier"/>
              </a:rPr>
              <a:t>:.2f}</a:t>
            </a:r>
            <a:r>
              <a:rPr>
                <a:solidFill>
                  <a:srgbClr val="BB6688"/>
                </a:solidFill>
                <a:latin typeface="Courier"/>
              </a:rPr>
              <a:t> per 1,000"</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at-risk population is not always the whole population — In R</a:t>
            </a:r>
          </a:p>
        </p:txBody>
      </p:sp>
      <p:sp>
        <p:nvSpPr>
          <p:cNvPr id="3" name="Content Placeholder 2"/>
          <p:cNvSpPr>
            <a:spLocks noGrp="1"/>
          </p:cNvSpPr>
          <p:nvPr>
            <p:ph idx="1"/>
          </p:nvPr>
        </p:nvSpPr>
        <p:spPr/>
        <p:txBody>
          <a:bodyPr/>
          <a:lstStyle/>
          <a:p>
            <a:pPr lvl="0" indent="0">
              <a:buNone/>
            </a:pPr>
            <a:r>
              <a:rPr>
                <a:latin typeface="Courier"/>
              </a:rPr>
              <a:t>under5 </a:t>
            </a:r>
            <a:r>
              <a:rPr>
                <a:solidFill>
                  <a:srgbClr val="007020"/>
                </a:solidFill>
                <a:latin typeface="Courier"/>
              </a:rPr>
              <a:t>&lt;-</a:t>
            </a:r>
            <a:r>
              <a:rPr>
                <a:latin typeface="Courier"/>
              </a:rPr>
              <a:t> population </a:t>
            </a:r>
            <a:r>
              <a:rPr>
                <a:solidFill>
                  <a:srgbClr val="4070A0"/>
                </a:solidFill>
                <a:latin typeface="Courier"/>
              </a:rPr>
              <a:t>|&gt;</a:t>
            </a:r>
            <a:r>
              <a:rPr>
                <a:latin typeface="Courier"/>
              </a:rPr>
              <a:t> </a:t>
            </a:r>
            <a:r>
              <a:rPr>
                <a:solidFill>
                  <a:srgbClr val="06287E"/>
                </a:solidFill>
                <a:latin typeface="Courier"/>
              </a:rPr>
              <a:t>filter</a:t>
            </a:r>
            <a:r>
              <a:rPr>
                <a:latin typeface="Courier"/>
              </a:rPr>
              <a:t>(age_band </a:t>
            </a:r>
            <a:r>
              <a:rPr>
                <a:solidFill>
                  <a:srgbClr val="4070A0"/>
                </a:solidFill>
                <a:latin typeface="Courier"/>
              </a:rPr>
              <a:t>==</a:t>
            </a:r>
            <a:r>
              <a:rPr>
                <a:latin typeface="Courier"/>
              </a:rPr>
              <a:t> </a:t>
            </a:r>
            <a:r>
              <a:rPr>
                <a:solidFill>
                  <a:srgbClr val="4070A0"/>
                </a:solidFill>
                <a:latin typeface="Courier"/>
              </a:rPr>
              <a:t>"0-4"</a:t>
            </a:r>
            <a:r>
              <a:rPr>
                <a:latin typeface="Courier"/>
              </a:rPr>
              <a:t>)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sum</a:t>
            </a:r>
            <a:r>
              <a:rPr>
                <a:latin typeface="Courier"/>
              </a:rPr>
              <a:t>(population)) </a:t>
            </a:r>
            <a:r>
              <a:rPr>
                <a:solidFill>
                  <a:srgbClr val="4070A0"/>
                </a:solidFill>
                <a:latin typeface="Courier"/>
              </a:rPr>
              <a:t>|&gt;</a:t>
            </a:r>
            <a:r>
              <a:rPr>
                <a:latin typeface="Courier"/>
              </a:rPr>
              <a:t> </a:t>
            </a:r>
            <a:r>
              <a:rPr>
                <a:solidFill>
                  <a:srgbClr val="06287E"/>
                </a:solidFill>
                <a:latin typeface="Courier"/>
              </a:rPr>
              <a:t>pull</a:t>
            </a:r>
            <a:r>
              <a:rPr>
                <a:latin typeface="Courier"/>
              </a:rPr>
              <a:t>()</a:t>
            </a:r>
            <a:br/>
            <a:r>
              <a:rPr>
                <a:latin typeface="Courier"/>
              </a:rPr>
              <a:t>u5_cases </a:t>
            </a:r>
            <a:r>
              <a:rPr>
                <a:solidFill>
                  <a:srgbClr val="007020"/>
                </a:solidFill>
                <a:latin typeface="Courier"/>
              </a:rPr>
              <a:t>&lt;-</a:t>
            </a:r>
            <a:r>
              <a:rPr>
                <a:latin typeface="Courier"/>
              </a:rPr>
              <a:t> </a:t>
            </a:r>
            <a:r>
              <a:rPr>
                <a:solidFill>
                  <a:srgbClr val="06287E"/>
                </a:solidFill>
                <a:latin typeface="Courier"/>
              </a:rPr>
              <a:t>sum</a:t>
            </a:r>
            <a:r>
              <a:rPr>
                <a:latin typeface="Courier"/>
              </a:rPr>
              <a:t>(cases</a:t>
            </a:r>
            <a:r>
              <a:rPr>
                <a:solidFill>
                  <a:srgbClr val="4070A0"/>
                </a:solidFill>
                <a:latin typeface="Courier"/>
              </a:rPr>
              <a:t>$</a:t>
            </a:r>
            <a:r>
              <a:rPr>
                <a:latin typeface="Courier"/>
              </a:rPr>
              <a:t>age_band </a:t>
            </a:r>
            <a:r>
              <a:rPr>
                <a:solidFill>
                  <a:srgbClr val="4070A0"/>
                </a:solidFill>
                <a:latin typeface="Courier"/>
              </a:rPr>
              <a:t>==</a:t>
            </a:r>
            <a:r>
              <a:rPr>
                <a:latin typeface="Courier"/>
              </a:rPr>
              <a:t> </a:t>
            </a:r>
            <a:r>
              <a:rPr>
                <a:solidFill>
                  <a:srgbClr val="4070A0"/>
                </a:solidFill>
                <a:latin typeface="Courier"/>
              </a:rPr>
              <a:t>"0-4"</a:t>
            </a:r>
            <a:r>
              <a:rPr>
                <a:latin typeface="Courier"/>
              </a:rPr>
              <a:t>)</a:t>
            </a:r>
            <a:br/>
            <a:br/>
            <a:r>
              <a:rPr>
                <a:solidFill>
                  <a:srgbClr val="06287E"/>
                </a:solidFill>
                <a:latin typeface="Courier"/>
              </a:rPr>
              <a:t>c</a:t>
            </a:r>
            <a:r>
              <a:rPr>
                <a:latin typeface="Courier"/>
              </a:rPr>
              <a:t>(</a:t>
            </a:r>
            <a:r>
              <a:rPr>
                <a:solidFill>
                  <a:srgbClr val="7D9029"/>
                </a:solidFill>
                <a:latin typeface="Courier"/>
              </a:rPr>
              <a:t>under_five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u5_cases </a:t>
            </a:r>
            <a:r>
              <a:rPr>
                <a:solidFill>
                  <a:srgbClr val="4070A0"/>
                </a:solidFill>
                <a:latin typeface="Courier"/>
              </a:rPr>
              <a:t>/</a:t>
            </a:r>
            <a:r>
              <a:rPr>
                <a:latin typeface="Courier"/>
              </a:rPr>
              <a:t> under5,</a:t>
            </a:r>
            <a:br/>
            <a:r>
              <a:rPr>
                <a:latin typeface="Courier"/>
              </a:rPr>
              <a:t>  </a:t>
            </a:r>
            <a:r>
              <a:rPr>
                <a:solidFill>
                  <a:srgbClr val="7D9029"/>
                </a:solidFill>
                <a:latin typeface="Courier"/>
              </a:rPr>
              <a:t>all_age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a:t>
            </a:r>
            <a:r>
              <a:rPr>
                <a:solidFill>
                  <a:srgbClr val="06287E"/>
                </a:solidFill>
                <a:latin typeface="Courier"/>
              </a:rPr>
              <a:t>nrow</a:t>
            </a:r>
            <a:r>
              <a:rPr>
                <a:latin typeface="Courier"/>
              </a:rPr>
              <a:t>(cases) </a:t>
            </a:r>
            <a:r>
              <a:rPr>
                <a:solidFill>
                  <a:srgbClr val="4070A0"/>
                </a:solidFill>
                <a:latin typeface="Courier"/>
              </a:rPr>
              <a:t>/</a:t>
            </a:r>
            <a:r>
              <a:rPr>
                <a:latin typeface="Courier"/>
              </a:rPr>
              <a:t> </a:t>
            </a:r>
            <a:r>
              <a:rPr>
                <a:solidFill>
                  <a:srgbClr val="06287E"/>
                </a:solidFill>
                <a:latin typeface="Courier"/>
              </a:rPr>
              <a:t>sum</a:t>
            </a:r>
            <a:r>
              <a:rPr>
                <a:latin typeface="Courier"/>
              </a:rPr>
              <a:t>(population</a:t>
            </a:r>
            <a:r>
              <a:rPr>
                <a:solidFill>
                  <a:srgbClr val="4070A0"/>
                </a:solidFill>
                <a:latin typeface="Courier"/>
              </a:rPr>
              <a:t>$</a:t>
            </a:r>
            <a:r>
              <a:rPr>
                <a:latin typeface="Courier"/>
              </a:rPr>
              <a:t>population))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to run on any rate</a:t>
            </a:r>
          </a:p>
        </p:txBody>
      </p:sp>
      <p:sp>
        <p:nvSpPr>
          <p:cNvPr id="3" name="Content Placeholder 2"/>
          <p:cNvSpPr>
            <a:spLocks noGrp="1"/>
          </p:cNvSpPr>
          <p:nvPr>
            <p:ph idx="1"/>
          </p:nvPr>
        </p:nvSpPr>
        <p:spPr/>
        <p:txBody>
          <a:bodyPr/>
          <a:lstStyle/>
          <a:p>
            <a:pPr lvl="0"/>
            <a:r>
              <a:rPr b="1"/>
              <a:t>What is the numerator counting</a:t>
            </a:r>
            <a:r>
              <a:rPr/>
              <a:t> — events, people, or episodes?</a:t>
            </a:r>
          </a:p>
          <a:p>
            <a:pPr lvl="0"/>
            <a:r>
              <a:rPr b="1"/>
              <a:t>Who is in the denominator</a:t>
            </a:r>
            <a:r>
              <a:rPr/>
              <a:t>, and were they all at risk?</a:t>
            </a:r>
          </a:p>
          <a:p>
            <a:pPr lvl="0"/>
            <a:r>
              <a:rPr b="1"/>
              <a:t>Over what period</a:t>
            </a:r>
            <a:r>
              <a:rPr/>
              <a:t>, and was everyone present for it?</a:t>
            </a:r>
          </a:p>
          <a:p>
            <a:pPr lvl="0"/>
            <a:r>
              <a:rPr b="1"/>
              <a:t>What is the multiplier</a:t>
            </a:r>
            <a:r>
              <a:rPr/>
              <a:t>, and is it the convention for this indicator?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to run on any rate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describe_rate(numerator, denominator, period, multiplier, at_risk_note):</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"value"</a:t>
            </a:r>
            <a:r>
              <a:rPr>
                <a:latin typeface="Courier"/>
              </a:rPr>
              <a:t>: multiplier </a:t>
            </a:r>
            <a:r>
              <a:rPr>
                <a:solidFill>
                  <a:srgbClr val="666666"/>
                </a:solidFill>
                <a:latin typeface="Courier"/>
              </a:rPr>
              <a:t>*</a:t>
            </a:r>
            <a:r>
              <a:rPr>
                <a:latin typeface="Courier"/>
              </a:rPr>
              <a:t> numerator </a:t>
            </a:r>
            <a:r>
              <a:rPr>
                <a:solidFill>
                  <a:srgbClr val="666666"/>
                </a:solidFill>
                <a:latin typeface="Courier"/>
              </a:rPr>
              <a:t>/</a:t>
            </a:r>
            <a:r>
              <a:rPr>
                <a:latin typeface="Courier"/>
              </a:rPr>
              <a:t> denominator,</a:t>
            </a:r>
            <a:br/>
            <a:r>
              <a:rPr>
                <a:latin typeface="Courier"/>
              </a:rPr>
              <a:t>        </a:t>
            </a:r>
            <a:r>
              <a:rPr>
                <a:solidFill>
                  <a:srgbClr val="4070A0"/>
                </a:solidFill>
                <a:latin typeface="Courier"/>
              </a:rPr>
              <a:t>"numerator"</a:t>
            </a:r>
            <a:r>
              <a:rPr>
                <a:latin typeface="Courier"/>
              </a:rPr>
              <a:t>: numerator, </a:t>
            </a:r>
            <a:r>
              <a:rPr>
                <a:solidFill>
                  <a:srgbClr val="4070A0"/>
                </a:solidFill>
                <a:latin typeface="Courier"/>
              </a:rPr>
              <a:t>"denominator"</a:t>
            </a:r>
            <a:r>
              <a:rPr>
                <a:latin typeface="Courier"/>
              </a:rPr>
              <a:t>: denominator,</a:t>
            </a:r>
            <a:br/>
            <a:r>
              <a:rPr>
                <a:latin typeface="Courier"/>
              </a:rPr>
              <a:t>        </a:t>
            </a:r>
            <a:r>
              <a:rPr>
                <a:solidFill>
                  <a:srgbClr val="4070A0"/>
                </a:solidFill>
                <a:latin typeface="Courier"/>
              </a:rPr>
              <a:t>"period"</a:t>
            </a:r>
            <a:r>
              <a:rPr>
                <a:latin typeface="Courier"/>
              </a:rPr>
              <a:t>: period, </a:t>
            </a:r>
            <a:r>
              <a:rPr>
                <a:solidFill>
                  <a:srgbClr val="4070A0"/>
                </a:solidFill>
                <a:latin typeface="Courier"/>
              </a:rPr>
              <a:t>"multiplier"</a:t>
            </a:r>
            <a:r>
              <a:rPr>
                <a:latin typeface="Courier"/>
              </a:rPr>
              <a:t>: multiplier, </a:t>
            </a:r>
            <a:r>
              <a:rPr>
                <a:solidFill>
                  <a:srgbClr val="4070A0"/>
                </a:solidFill>
                <a:latin typeface="Courier"/>
              </a:rPr>
              <a:t>"at_risk"</a:t>
            </a:r>
            <a:r>
              <a:rPr>
                <a:latin typeface="Courier"/>
              </a:rPr>
              <a:t>: at_risk_note,</a:t>
            </a:r>
            <a:br/>
            <a:r>
              <a:rPr>
                <a:latin typeface="Courier"/>
              </a:rPr>
              <a:t>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to run on any rate — In R</a:t>
            </a:r>
          </a:p>
        </p:txBody>
      </p:sp>
      <p:sp>
        <p:nvSpPr>
          <p:cNvPr id="3" name="Content Placeholder 2"/>
          <p:cNvSpPr>
            <a:spLocks noGrp="1"/>
          </p:cNvSpPr>
          <p:nvPr>
            <p:ph idx="1"/>
          </p:nvPr>
        </p:nvSpPr>
        <p:spPr/>
        <p:txBody>
          <a:bodyPr/>
          <a:lstStyle/>
          <a:p>
            <a:pPr lvl="0" indent="0">
              <a:buNone/>
            </a:pPr>
            <a:r>
              <a:rPr>
                <a:latin typeface="Courier"/>
              </a:rPr>
              <a:t>describe_rate </a:t>
            </a:r>
            <a:r>
              <a:rPr>
                <a:solidFill>
                  <a:srgbClr val="007020"/>
                </a:solidFill>
                <a:latin typeface="Courier"/>
              </a:rPr>
              <a:t>&lt;-</a:t>
            </a:r>
            <a:r>
              <a:rPr>
                <a:latin typeface="Courier"/>
              </a:rPr>
              <a:t> </a:t>
            </a:r>
            <a:r>
              <a:rPr b="1">
                <a:solidFill>
                  <a:srgbClr val="007020"/>
                </a:solidFill>
                <a:latin typeface="Courier"/>
              </a:rPr>
              <a:t>function</a:t>
            </a:r>
            <a:r>
              <a:rPr>
                <a:latin typeface="Courier"/>
              </a:rPr>
              <a:t>(numerator, denominator, period, multiplier, at_risk) {</a:t>
            </a:r>
            <a:br/>
            <a:r>
              <a:rPr>
                <a:latin typeface="Courier"/>
              </a:rPr>
              <a:t>  </a:t>
            </a:r>
            <a:r>
              <a:rPr>
                <a:solidFill>
                  <a:srgbClr val="06287E"/>
                </a:solidFill>
                <a:latin typeface="Courier"/>
              </a:rPr>
              <a:t>list</a:t>
            </a:r>
            <a:r>
              <a:rPr>
                <a:latin typeface="Courier"/>
              </a:rPr>
              <a:t>(</a:t>
            </a:r>
            <a:r>
              <a:rPr>
                <a:solidFill>
                  <a:srgbClr val="7D9029"/>
                </a:solidFill>
                <a:latin typeface="Courier"/>
              </a:rPr>
              <a:t>value =</a:t>
            </a:r>
            <a:r>
              <a:rPr>
                <a:latin typeface="Courier"/>
              </a:rPr>
              <a:t> multiplier </a:t>
            </a:r>
            <a:r>
              <a:rPr>
                <a:solidFill>
                  <a:srgbClr val="4070A0"/>
                </a:solidFill>
                <a:latin typeface="Courier"/>
              </a:rPr>
              <a:t>*</a:t>
            </a:r>
            <a:r>
              <a:rPr>
                <a:latin typeface="Courier"/>
              </a:rPr>
              <a:t> numerator </a:t>
            </a:r>
            <a:r>
              <a:rPr>
                <a:solidFill>
                  <a:srgbClr val="4070A0"/>
                </a:solidFill>
                <a:latin typeface="Courier"/>
              </a:rPr>
              <a:t>/</a:t>
            </a:r>
            <a:r>
              <a:rPr>
                <a:latin typeface="Courier"/>
              </a:rPr>
              <a:t> denominator, </a:t>
            </a:r>
            <a:r>
              <a:rPr>
                <a:solidFill>
                  <a:srgbClr val="7D9029"/>
                </a:solidFill>
                <a:latin typeface="Courier"/>
              </a:rPr>
              <a:t>numerator =</a:t>
            </a:r>
            <a:r>
              <a:rPr>
                <a:latin typeface="Courier"/>
              </a:rPr>
              <a:t> numerator,</a:t>
            </a:r>
            <a:br/>
            <a:r>
              <a:rPr>
                <a:latin typeface="Courier"/>
              </a:rPr>
              <a:t>       </a:t>
            </a:r>
            <a:r>
              <a:rPr>
                <a:solidFill>
                  <a:srgbClr val="7D9029"/>
                </a:solidFill>
                <a:latin typeface="Courier"/>
              </a:rPr>
              <a:t>denominator =</a:t>
            </a:r>
            <a:r>
              <a:rPr>
                <a:latin typeface="Courier"/>
              </a:rPr>
              <a:t> denominator, </a:t>
            </a:r>
            <a:r>
              <a:rPr>
                <a:solidFill>
                  <a:srgbClr val="7D9029"/>
                </a:solidFill>
                <a:latin typeface="Courier"/>
              </a:rPr>
              <a:t>period =</a:t>
            </a:r>
            <a:r>
              <a:rPr>
                <a:latin typeface="Courier"/>
              </a:rPr>
              <a:t> period, </a:t>
            </a:r>
            <a:r>
              <a:rPr>
                <a:solidFill>
                  <a:srgbClr val="7D9029"/>
                </a:solidFill>
                <a:latin typeface="Courier"/>
              </a:rPr>
              <a:t>at_risk =</a:t>
            </a:r>
            <a:r>
              <a:rPr>
                <a:latin typeface="Courier"/>
              </a:rPr>
              <a:t> at_risk)</a:t>
            </a:r>
            <a:b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One denominator is straightforward.</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https://data-analysis.cassion.dev/courses/public-health-epidemiology/epi-01-rates-and-denominators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Rate, ratio, proportion — and person-time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Three shapes that get called “rate” and only one of them is, plus the denominator that makes incidence mean something when people enter and leave a population at different times.</vt:lpwstr>
  </property>
</Properties>
</file>