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formes que l’on appelle toutes « taux » et une seule l’est, plus le dénominateur qui donne son sens à l’incidence quand les gens entrent et sortent d’une population à des moments différents.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cours sur la conception d’indicateurs a établi quatre familles de mesure. L’épidémiologie en emploie trois constamment et les appelle toutes « taux », et c’est de là que part l’essentiel des contresens.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Seule la troisième est un taux, et la différence est le temps au dénominateur. Une proportion demande « quelle part » ; un taux demande « à quelle vitesse ».</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couple autour duquel tourne tout ce cours. Ils répondent à des questions différentes et bougent pour des raisons différentes. La prévalence monte si l’incidence monte ou si les gens survivent plus longtemps avec l’affection, ce qui explique qu’un programme de traitement réussi puisse faire monter la prévalence du VIH tout en faisant baisser son incidence — le couple de nombres le plus mal lu de ce secteur.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975 cas dans 145 000 personnes — 6,7 pour 1 000 sur l’épidémie. À strictement parler c’est un </a:t>
            </a:r>
            <a:r>
              <a:rPr i="1"/>
              <a:t>taux d’attaque</a:t>
            </a:r>
            <a:r>
              <a:rPr/>
              <a:t>, qui est une proportion malgré son nom : les cas sur la population à risque, sur une période d’épidémie définie. La leçon 4 le prend au sérieux.</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dénominateur en effectifs suppose que tout le monde était présent et à risque pendant toute la période. Dans ce secteur, ce n’est régulièrement pas le cas — les gens arrivent, partent, naissent, meurent, ou entrent dans un programme en cours d’année. Les personnes-temps comptent chaque personne aussi longtemps qu’elle était réellement à risque.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personnes, dont deux présentes la moitié de l’année. Le dénominateur en effectifs vaut 3 ; le dénominateur en personnes-temps vaut 2,0 personnes-années. Les deux réponses diffèrent d’un tiers, et la seconde est celle qui se compare entre périodes et lieux à durées de suivi différentes. Employez les personnes-temps dès que : Employez un dénominateur en effectifs quand tout le monde était présent tout du long et que la période est fixée, ce qui rend légitime un taux d’attaque d’épidémie.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choses ont leur place dans le nom et en sont d’ordinaire absentes. Le multiplicateur. Pour 100, pour 1 000, pour 100 000. Les taux d’attaque du choléra se donnent conventionnellement pour 1 000 ; la mortalité maternelle pour 100 000 ; la couverture vaccinale pour 100. Se tromper de convention représente un facteur cent, et cela arrive. La population du dénominateur. « Pour 1 000 habitants » et « pour 1 000 enfants de moins de cinq ans » sont deux indicateurs différents. Le cours sur les indicateurs le disait en général ; ici les conventions sont publiées et s’en écarter en silence est pire que d’en inventer une.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dénominateur d’un taux est la population à risque de l’événement.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moins de cinq ans ont ici environ le double du taux d’attaque tous âges. Cet écart est toute la raison d’être de la leçon 6 — deux districts aux structures par âge différentes différeront sur le taux tous âges même si chaque taux par âge est identique.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questions, et un taux incapable d’y répondre n’est pas utilisable.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fiche de référence d’indicateur du module 3, réduite aux cinq champs dont une mesure épidémiologique ne peut pas se passer.</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dénominateur est simple. La leçon suivante en enchaîne plusieurs — les cascades de soins du VIH et de la tuberculose, où le dénominateur de chaque étape est le numérateur de la précédente, et où le nombre intéressant est le maillon qui perd le plus.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ublic-health-epidemiology/epi-01-rates-and-denominato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Taux, rapport, proportion — et personnes-temps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Trois formes que l’on appelle toutes « taux » et une seule l’est, plus le dénominateur qui donne son sens à l’incidence quand les gens entrent et sortent d’une population à des moments différents.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Trois formes, un seul mot</a:t>
            </a:r>
          </a:p>
          <a:p>
            <a:pPr lvl="0"/>
            <a:r>
              <a:rPr/>
              <a:t>Prévalence et incidence</a:t>
            </a:r>
          </a:p>
          <a:p>
            <a:pPr lvl="0"/>
            <a:r>
              <a:rPr/>
              <a:t>Ce qu’apportent les personnes-temps</a:t>
            </a:r>
          </a:p>
          <a:p>
            <a:pPr lvl="0"/>
            <a:r>
              <a:rPr/>
              <a:t>Mettez le dénominateur et le multiplicateur dans le nom</a:t>
            </a:r>
          </a:p>
          <a:p>
            <a:pPr lvl="0"/>
            <a:r>
              <a:rPr/>
              <a:t>La population à risque n’est pas toujours toute la population</a:t>
            </a:r>
          </a:p>
          <a:p>
            <a:pPr lvl="0"/>
            <a:r>
              <a:rPr/>
              <a:t>Le contrôle à faire sur tout taux</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formes, un seul mot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Forme</a:t>
                      </a:r>
                    </a:p>
                  </a:txBody>
                  <a:tcPr/>
                </a:tc>
                <a:tc>
                  <a:txBody>
                    <a:bodyPr/>
                    <a:lstStyle/>
                    <a:p>
                      <a:pPr lvl="0" indent="0" marL="0">
                        <a:buNone/>
                      </a:pPr>
                      <a:r>
                        <a:rPr/>
                        <a:t>Structure</a:t>
                      </a:r>
                    </a:p>
                  </a:txBody>
                  <a:tcPr/>
                </a:tc>
                <a:tc>
                  <a:txBody>
                    <a:bodyPr/>
                    <a:lstStyle/>
                    <a:p>
                      <a:pPr lvl="0" indent="0" marL="0">
                        <a:buNone/>
                      </a:pPr>
                      <a:r>
                        <a:rPr/>
                        <a:t>Plage</a:t>
                      </a:r>
                    </a:p>
                  </a:txBody>
                  <a:tcPr/>
                </a:tc>
                <a:tc>
                  <a:txBody>
                    <a:bodyPr/>
                    <a:lstStyle/>
                    <a:p>
                      <a:pPr lvl="0" indent="0" marL="0">
                        <a:buNone/>
                      </a:pPr>
                      <a:r>
                        <a:rPr/>
                        <a:t>Exemple</a:t>
                      </a:r>
                    </a:p>
                  </a:txBody>
                  <a:tcPr/>
                </a:tc>
              </a:tr>
              <a:tr h="0">
                <a:tc>
                  <a:txBody>
                    <a:bodyPr/>
                    <a:lstStyle/>
                    <a:p>
                      <a:pPr lvl="0" indent="0" marL="0">
                        <a:buNone/>
                      </a:pPr>
                      <a:r>
                        <a:rPr b="1"/>
                        <a:t>Proportion</a:t>
                      </a:r>
                    </a:p>
                  </a:txBody>
                </a:tc>
                <a:tc>
                  <a:txBody>
                    <a:bodyPr/>
                    <a:lstStyle/>
                    <a:p>
                      <a:pPr lvl="0" indent="0" marL="0">
                        <a:buNone/>
                      </a:pPr>
                      <a:r>
                        <a:rPr/>
                        <a:t>Partie sur tout, mêmes unités</a:t>
                      </a:r>
                    </a:p>
                  </a:txBody>
                </a:tc>
                <a:tc>
                  <a:txBody>
                    <a:bodyPr/>
                    <a:lstStyle/>
                    <a:p>
                      <a:pPr lvl="0" indent="0" marL="0">
                        <a:buNone/>
                      </a:pPr>
                      <a:r>
                        <a:rPr/>
                        <a:t>0 à 1</a:t>
                      </a:r>
                    </a:p>
                  </a:txBody>
                </a:tc>
                <a:tc>
                  <a:txBody>
                    <a:bodyPr/>
                    <a:lstStyle/>
                    <a:p>
                      <a:pPr lvl="0" indent="0" marL="0">
                        <a:buNone/>
                      </a:pPr>
                      <a:r>
                        <a:rPr/>
                        <a:t>Létalité — décès parmi les cas</a:t>
                      </a:r>
                    </a:p>
                  </a:txBody>
                </a:tc>
              </a:tr>
              <a:tr h="0">
                <a:tc>
                  <a:txBody>
                    <a:bodyPr/>
                    <a:lstStyle/>
                    <a:p>
                      <a:pPr lvl="0" indent="0" marL="0">
                        <a:buNone/>
                      </a:pPr>
                      <a:r>
                        <a:rPr b="1"/>
                        <a:t>Rapport</a:t>
                      </a:r>
                    </a:p>
                  </a:txBody>
                </a:tc>
                <a:tc>
                  <a:txBody>
                    <a:bodyPr/>
                    <a:lstStyle/>
                    <a:p>
                      <a:pPr lvl="0" indent="0" marL="0">
                        <a:buNone/>
                      </a:pPr>
                      <a:r>
                        <a:rPr/>
                        <a:t>Deux quantités non emboîtées</a:t>
                      </a:r>
                    </a:p>
                  </a:txBody>
                </a:tc>
                <a:tc>
                  <a:txBody>
                    <a:bodyPr/>
                    <a:lstStyle/>
                    <a:p>
                      <a:pPr lvl="0" indent="0" marL="0">
                        <a:buNone/>
                      </a:pPr>
                      <a:r>
                        <a:rPr/>
                        <a:t>quelconque</a:t>
                      </a:r>
                    </a:p>
                  </a:txBody>
                </a:tc>
                <a:tc>
                  <a:txBody>
                    <a:bodyPr/>
                    <a:lstStyle/>
                    <a:p>
                      <a:pPr lvl="0" indent="0" marL="0">
                        <a:buNone/>
                      </a:pPr>
                      <a:r>
                        <a:rPr/>
                        <a:t>Sex-ratio des cas ; rapport de cotes</a:t>
                      </a:r>
                    </a:p>
                  </a:txBody>
                </a:tc>
              </a:tr>
              <a:tr h="0">
                <a:tc>
                  <a:txBody>
                    <a:bodyPr/>
                    <a:lstStyle/>
                    <a:p>
                      <a:pPr lvl="0" indent="0" marL="0">
                        <a:buNone/>
                      </a:pPr>
                      <a:r>
                        <a:rPr b="1"/>
                        <a:t>Taux</a:t>
                      </a:r>
                    </a:p>
                  </a:txBody>
                </a:tc>
                <a:tc>
                  <a:txBody>
                    <a:bodyPr/>
                    <a:lstStyle/>
                    <a:p>
                      <a:pPr lvl="0" indent="0" marL="0">
                        <a:buNone/>
                      </a:pPr>
                      <a:r>
                        <a:rPr/>
                        <a:t>Événements sur population-</a:t>
                      </a:r>
                      <a:r>
                        <a:rPr b="1"/>
                        <a:t>temps</a:t>
                      </a:r>
                    </a:p>
                  </a:txBody>
                </a:tc>
                <a:tc>
                  <a:txBody>
                    <a:bodyPr/>
                    <a:lstStyle/>
                    <a:p>
                      <a:pPr lvl="0" indent="0" marL="0">
                        <a:buNone/>
                      </a:pPr>
                      <a:r>
                        <a:rPr/>
                        <a:t>positif</a:t>
                      </a:r>
                    </a:p>
                  </a:txBody>
                </a:tc>
                <a:tc>
                  <a:txBody>
                    <a:bodyPr/>
                    <a:lstStyle/>
                    <a:p>
                      <a:pPr lvl="0" indent="0" marL="0">
                        <a:buNone/>
                      </a:pPr>
                      <a:r>
                        <a:rPr/>
                        <a:t>Incidence pour 1 000 personnes-années</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formes, un seul mot</a:t>
            </a:r>
          </a:p>
        </p:txBody>
      </p:sp>
      <p:sp>
        <p:nvSpPr>
          <p:cNvPr id="3" name="Content Placeholder 2"/>
          <p:cNvSpPr>
            <a:spLocks noGrp="1"/>
          </p:cNvSpPr>
          <p:nvPr>
            <p:ph idx="1"/>
          </p:nvPr>
        </p:nvSpPr>
        <p:spPr/>
        <p:txBody>
          <a:bodyPr/>
          <a:lstStyle/>
          <a:p>
            <a:pPr lvl="0"/>
            <a:r>
              <a:rPr/>
              <a:t>Seule la troisième est un taux — et la différence est le temps au dénominateur</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Prévalence et incidence</a:t>
            </a:r>
          </a:p>
        </p:txBody>
      </p:sp>
      <p:sp>
        <p:nvSpPr>
          <p:cNvPr id="3" name="Content Placeholder 2"/>
          <p:cNvSpPr>
            <a:spLocks noGrp="1"/>
          </p:cNvSpPr>
          <p:nvPr>
            <p:ph idx="1"/>
          </p:nvPr>
        </p:nvSpPr>
        <p:spPr/>
        <p:txBody>
          <a:bodyPr/>
          <a:lstStyle/>
          <a:p>
            <a:pPr lvl="0"/>
            <a:r>
              <a:rPr b="1"/>
              <a:t>La prévalence</a:t>
            </a:r>
            <a:r>
              <a:rPr/>
              <a:t> — combien de personnes ont l’affection </a:t>
            </a:r>
            <a:r>
              <a:rPr i="1"/>
              <a:t>maintenant</a:t>
            </a:r>
            <a:r>
              <a:rPr/>
              <a:t>. Une proportion, issue d’une enquête, un…</a:t>
            </a:r>
          </a:p>
          <a:p>
            <a:pPr lvl="0"/>
            <a:r>
              <a:rPr b="1"/>
              <a:t>L’incidence</a:t>
            </a:r>
            <a:r>
              <a:rPr/>
              <a:t> — combien de </a:t>
            </a:r>
            <a:r>
              <a:rPr i="1"/>
              <a:t>nouveaux</a:t>
            </a:r>
            <a:r>
              <a:rPr/>
              <a:t> cas surviennent par unité de population-temps. Un taux, issu de la…</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Prévalence et incidence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cases </a:t>
            </a:r>
            <a:r>
              <a:rPr>
                <a:solidFill>
                  <a:srgbClr val="666666"/>
                </a:solidFill>
                <a:latin typeface="Courier"/>
              </a:rPr>
              <a:t>=</a:t>
            </a:r>
            <a:r>
              <a:rPr>
                <a:latin typeface="Courier"/>
              </a:rPr>
              <a:t> pd.read_csv(</a:t>
            </a:r>
            <a:r>
              <a:rPr>
                <a:solidFill>
                  <a:srgbClr val="4070A0"/>
                </a:solidFill>
                <a:latin typeface="Courier"/>
              </a:rPr>
              <a:t>"cholera-line-list-2024.v1.csv"</a:t>
            </a:r>
            <a:r>
              <a:rPr>
                <a:latin typeface="Courier"/>
              </a:rPr>
              <a:t>, parse_dates</a:t>
            </a:r>
            <a:r>
              <a:rPr>
                <a:solidFill>
                  <a:srgbClr val="666666"/>
                </a:solidFill>
                <a:latin typeface="Courier"/>
              </a:rPr>
              <a:t>=</a:t>
            </a:r>
            <a:r>
              <a:rPr>
                <a:latin typeface="Courier"/>
              </a:rPr>
              <a:t>[</a:t>
            </a:r>
            <a:r>
              <a:rPr>
                <a:solidFill>
                  <a:srgbClr val="4070A0"/>
                </a:solidFill>
                <a:latin typeface="Courier"/>
              </a:rPr>
              <a:t>"onset_date"</a:t>
            </a:r>
            <a:r>
              <a:rPr>
                <a:latin typeface="Courier"/>
              </a:rPr>
              <a:t>])</a:t>
            </a:r>
            <a:br/>
            <a:r>
              <a:rPr>
                <a:latin typeface="Courier"/>
              </a:rPr>
              <a:t>population </a:t>
            </a:r>
            <a:r>
              <a:rPr>
                <a:solidFill>
                  <a:srgbClr val="666666"/>
                </a:solidFill>
                <a:latin typeface="Courier"/>
              </a:rPr>
              <a:t>=</a:t>
            </a:r>
            <a:r>
              <a:rPr>
                <a:latin typeface="Courier"/>
              </a:rPr>
              <a:t> pd.read_csv(</a:t>
            </a:r>
            <a:r>
              <a:rPr>
                <a:solidFill>
                  <a:srgbClr val="4070A0"/>
                </a:solidFill>
                <a:latin typeface="Courier"/>
              </a:rPr>
              <a:t>"district-population-2024.v1.csv"</a:t>
            </a:r>
            <a:r>
              <a:rPr>
                <a:latin typeface="Courier"/>
              </a:rPr>
              <a:t>)</a:t>
            </a:r>
            <a:br/>
            <a:br/>
            <a:r>
              <a:rPr>
                <a:latin typeface="Courier"/>
              </a:rPr>
              <a:t>total_population </a:t>
            </a:r>
            <a:r>
              <a:rPr>
                <a:solidFill>
                  <a:srgbClr val="666666"/>
                </a:solidFill>
                <a:latin typeface="Courier"/>
              </a:rPr>
              <a:t>=</a:t>
            </a:r>
            <a:r>
              <a:rPr>
                <a:latin typeface="Courier"/>
              </a:rPr>
              <a:t> population[</a:t>
            </a:r>
            <a:r>
              <a:rPr>
                <a:solidFill>
                  <a:srgbClr val="4070A0"/>
                </a:solidFill>
                <a:latin typeface="Courier"/>
              </a:rPr>
              <a:t>"population"</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(cases)</a:t>
            </a:r>
            <a:r>
              <a:rPr>
                <a:solidFill>
                  <a:srgbClr val="4070A0"/>
                </a:solidFill>
                <a:latin typeface="Courier"/>
              </a:rPr>
              <a:t>}</a:t>
            </a:r>
            <a:r>
              <a:rPr>
                <a:solidFill>
                  <a:srgbClr val="BB6688"/>
                </a:solidFill>
                <a:latin typeface="Courier"/>
              </a:rPr>
              <a:t> cases in a population of </a:t>
            </a:r>
            <a:r>
              <a:rPr>
                <a:solidFill>
                  <a:srgbClr val="4070A0"/>
                </a:solidFill>
                <a:latin typeface="Courier"/>
              </a:rPr>
              <a:t>{</a:t>
            </a:r>
            <a:r>
              <a:rPr>
                <a:latin typeface="Courier"/>
              </a:rPr>
              <a:t>total_population</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f"attack rate over the outbreak: </a:t>
            </a:r>
            <a:r>
              <a:rPr>
                <a:solidFill>
                  <a:srgbClr val="4070A0"/>
                </a:solidFill>
                <a:latin typeface="Courier"/>
              </a:rPr>
              <a:t>{</a:t>
            </a:r>
            <a:r>
              <a:rPr>
                <a:solidFill>
                  <a:srgbClr val="40A070"/>
                </a:solidFill>
                <a:latin typeface="Courier"/>
              </a:rPr>
              <a:t>1000</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(cases) </a:t>
            </a:r>
            <a:r>
              <a:rPr>
                <a:solidFill>
                  <a:srgbClr val="666666"/>
                </a:solidFill>
                <a:latin typeface="Courier"/>
              </a:rPr>
              <a:t>/</a:t>
            </a:r>
            <a:r>
              <a:rPr>
                <a:latin typeface="Courier"/>
              </a:rPr>
              <a:t> total_population</a:t>
            </a:r>
            <a:r>
              <a:rPr>
                <a:solidFill>
                  <a:srgbClr val="4070A0"/>
                </a:solidFill>
                <a:latin typeface="Courier"/>
              </a:rPr>
              <a:t>:.2f}</a:t>
            </a:r>
            <a:r>
              <a:rPr>
                <a:solidFill>
                  <a:srgbClr val="BB6688"/>
                </a:solidFill>
                <a:latin typeface="Courier"/>
              </a:rPr>
              <a:t> per 1,000"</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Prévalence et incidence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cases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a:t>
            </a:r>
            <a:r>
              <a:rPr>
                <a:solidFill>
                  <a:srgbClr val="4070A0"/>
                </a:solidFill>
                <a:latin typeface="Courier"/>
              </a:rPr>
              <a:t>"cholera-line-list-2024.v1.csv"</a:t>
            </a:r>
            <a:r>
              <a:rPr>
                <a:latin typeface="Courier"/>
              </a:rPr>
              <a:t>)</a:t>
            </a:r>
            <a:br/>
            <a:r>
              <a:rPr>
                <a:latin typeface="Courier"/>
              </a:rPr>
              <a:t>population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a:t>
            </a:r>
            <a:r>
              <a:rPr>
                <a:solidFill>
                  <a:srgbClr val="4070A0"/>
                </a:solidFill>
                <a:latin typeface="Courier"/>
              </a:rPr>
              <a:t>"district-population-2024.v1.csv"</a:t>
            </a:r>
            <a:r>
              <a:rPr>
                <a:latin typeface="Courier"/>
              </a:rPr>
              <a:t>)</a:t>
            </a:r>
            <a:br/>
            <a:br/>
            <a:r>
              <a:rPr>
                <a:solidFill>
                  <a:srgbClr val="06287E"/>
                </a:solidFill>
                <a:latin typeface="Courier"/>
              </a:rPr>
              <a:t>c</a:t>
            </a:r>
            <a:r>
              <a:rPr>
                <a:latin typeface="Courier"/>
              </a:rPr>
              <a:t>(</a:t>
            </a:r>
            <a:r>
              <a:rPr>
                <a:solidFill>
                  <a:srgbClr val="7D9029"/>
                </a:solidFill>
                <a:latin typeface="Courier"/>
              </a:rPr>
              <a:t>cases =</a:t>
            </a:r>
            <a:r>
              <a:rPr>
                <a:latin typeface="Courier"/>
              </a:rPr>
              <a:t> </a:t>
            </a:r>
            <a:r>
              <a:rPr>
                <a:solidFill>
                  <a:srgbClr val="06287E"/>
                </a:solidFill>
                <a:latin typeface="Courier"/>
              </a:rPr>
              <a:t>nrow</a:t>
            </a:r>
            <a:r>
              <a:rPr>
                <a:latin typeface="Courier"/>
              </a:rPr>
              <a:t>(cases),</a:t>
            </a:r>
            <a:br/>
            <a:r>
              <a:rPr>
                <a:latin typeface="Courier"/>
              </a:rPr>
              <a:t>  </a:t>
            </a:r>
            <a:r>
              <a:rPr>
                <a:solidFill>
                  <a:srgbClr val="7D9029"/>
                </a:solidFill>
                <a:latin typeface="Courier"/>
              </a:rPr>
              <a:t>population =</a:t>
            </a:r>
            <a:r>
              <a:rPr>
                <a:latin typeface="Courier"/>
              </a:rPr>
              <a:t> </a:t>
            </a:r>
            <a:r>
              <a:rPr>
                <a:solidFill>
                  <a:srgbClr val="06287E"/>
                </a:solidFill>
                <a:latin typeface="Courier"/>
              </a:rPr>
              <a:t>sum</a:t>
            </a:r>
            <a:r>
              <a:rPr>
                <a:latin typeface="Courier"/>
              </a:rPr>
              <a:t>(population</a:t>
            </a:r>
            <a:r>
              <a:rPr>
                <a:solidFill>
                  <a:srgbClr val="4070A0"/>
                </a:solidFill>
                <a:latin typeface="Courier"/>
              </a:rPr>
              <a:t>$</a:t>
            </a:r>
            <a:r>
              <a:rPr>
                <a:latin typeface="Courier"/>
              </a:rPr>
              <a:t>population),</a:t>
            </a:r>
            <a:br/>
            <a:r>
              <a:rPr>
                <a:latin typeface="Courier"/>
              </a:rPr>
              <a:t>  </a:t>
            </a:r>
            <a:r>
              <a:rPr>
                <a:solidFill>
                  <a:srgbClr val="7D9029"/>
                </a:solidFill>
                <a:latin typeface="Courier"/>
              </a:rPr>
              <a:t>per_1000 =</a:t>
            </a:r>
            <a:r>
              <a:rPr>
                <a:latin typeface="Courier"/>
              </a:rPr>
              <a:t> </a:t>
            </a:r>
            <a:r>
              <a:rPr>
                <a:solidFill>
                  <a:srgbClr val="40A070"/>
                </a:solidFill>
                <a:latin typeface="Courier"/>
              </a:rPr>
              <a:t>1000</a:t>
            </a:r>
            <a:r>
              <a:rPr>
                <a:latin typeface="Courier"/>
              </a:rPr>
              <a:t> </a:t>
            </a:r>
            <a:r>
              <a:rPr>
                <a:solidFill>
                  <a:srgbClr val="4070A0"/>
                </a:solidFill>
                <a:latin typeface="Courier"/>
              </a:rPr>
              <a:t>*</a:t>
            </a:r>
            <a:r>
              <a:rPr>
                <a:latin typeface="Courier"/>
              </a:rPr>
              <a:t> </a:t>
            </a:r>
            <a:r>
              <a:rPr>
                <a:solidFill>
                  <a:srgbClr val="06287E"/>
                </a:solidFill>
                <a:latin typeface="Courier"/>
              </a:rPr>
              <a:t>nrow</a:t>
            </a:r>
            <a:r>
              <a:rPr>
                <a:latin typeface="Courier"/>
              </a:rPr>
              <a:t>(cases) </a:t>
            </a:r>
            <a:r>
              <a:rPr>
                <a:solidFill>
                  <a:srgbClr val="4070A0"/>
                </a:solidFill>
                <a:latin typeface="Courier"/>
              </a:rPr>
              <a:t>/</a:t>
            </a:r>
            <a:r>
              <a:rPr>
                <a:latin typeface="Courier"/>
              </a:rPr>
              <a:t> </a:t>
            </a:r>
            <a:r>
              <a:rPr>
                <a:solidFill>
                  <a:srgbClr val="06287E"/>
                </a:solidFill>
                <a:latin typeface="Courier"/>
              </a:rPr>
              <a:t>sum</a:t>
            </a:r>
            <a:r>
              <a:rPr>
                <a:latin typeface="Courier"/>
              </a:rPr>
              <a:t>(population</a:t>
            </a:r>
            <a:r>
              <a:rPr>
                <a:solidFill>
                  <a:srgbClr val="4070A0"/>
                </a:solidFill>
                <a:latin typeface="Courier"/>
              </a:rPr>
              <a:t>$</a:t>
            </a:r>
            <a:r>
              <a:rPr>
                <a:latin typeface="Courier"/>
              </a:rPr>
              <a:t>population))</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qu’apportent les personnes-temps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person followed for 6 months contributes 0.5 person-years</a:t>
            </a:r>
            <a:br/>
            <a:r>
              <a:rPr>
                <a:latin typeface="Courier"/>
              </a:rPr>
              <a:t>follow_up </a:t>
            </a:r>
            <a:r>
              <a:rPr>
                <a:solidFill>
                  <a:srgbClr val="666666"/>
                </a:solidFill>
                <a:latin typeface="Courier"/>
              </a:rPr>
              <a:t>=</a:t>
            </a:r>
            <a:r>
              <a:rPr>
                <a:latin typeface="Courier"/>
              </a:rPr>
              <a:t> pd.DataFrame({</a:t>
            </a:r>
            <a:br/>
            <a:r>
              <a:rPr>
                <a:latin typeface="Courier"/>
              </a:rPr>
              <a:t>    </a:t>
            </a:r>
            <a:r>
              <a:rPr>
                <a:solidFill>
                  <a:srgbClr val="4070A0"/>
                </a:solidFill>
                <a:latin typeface="Courier"/>
              </a:rPr>
              <a:t>"person_id"</a:t>
            </a:r>
            <a:r>
              <a:rPr>
                <a:latin typeface="Courier"/>
              </a:rPr>
              <a:t>: [</a:t>
            </a:r>
            <a:r>
              <a:rPr>
                <a:solidFill>
                  <a:srgbClr val="4070A0"/>
                </a:solidFill>
                <a:latin typeface="Courier"/>
              </a:rPr>
              <a:t>"A"</a:t>
            </a:r>
            <a:r>
              <a:rPr>
                <a:latin typeface="Courier"/>
              </a:rPr>
              <a:t>, </a:t>
            </a:r>
            <a:r>
              <a:rPr>
                <a:solidFill>
                  <a:srgbClr val="4070A0"/>
                </a:solidFill>
                <a:latin typeface="Courier"/>
              </a:rPr>
              <a:t>"B"</a:t>
            </a:r>
            <a:r>
              <a:rPr>
                <a:latin typeface="Courier"/>
              </a:rPr>
              <a:t>, </a:t>
            </a:r>
            <a:r>
              <a:rPr>
                <a:solidFill>
                  <a:srgbClr val="4070A0"/>
                </a:solidFill>
                <a:latin typeface="Courier"/>
              </a:rPr>
              <a:t>"C"</a:t>
            </a:r>
            <a:r>
              <a:rPr>
                <a:latin typeface="Courier"/>
              </a:rPr>
              <a:t>],</a:t>
            </a:r>
            <a:br/>
            <a:r>
              <a:rPr>
                <a:latin typeface="Courier"/>
              </a:rPr>
              <a:t>    </a:t>
            </a:r>
            <a:r>
              <a:rPr>
                <a:solidFill>
                  <a:srgbClr val="4070A0"/>
                </a:solidFill>
                <a:latin typeface="Courier"/>
              </a:rPr>
              <a:t>"entered"</a:t>
            </a:r>
            <a:r>
              <a:rPr>
                <a:latin typeface="Courier"/>
              </a:rPr>
              <a:t>: pd.to_datetime([</a:t>
            </a:r>
            <a:r>
              <a:rPr>
                <a:solidFill>
                  <a:srgbClr val="4070A0"/>
                </a:solidFill>
                <a:latin typeface="Courier"/>
              </a:rPr>
              <a:t>"2024-01-01"</a:t>
            </a:r>
            <a:r>
              <a:rPr>
                <a:latin typeface="Courier"/>
              </a:rPr>
              <a:t>, </a:t>
            </a:r>
            <a:r>
              <a:rPr>
                <a:solidFill>
                  <a:srgbClr val="4070A0"/>
                </a:solidFill>
                <a:latin typeface="Courier"/>
              </a:rPr>
              <a:t>"2024-01-01"</a:t>
            </a:r>
            <a:r>
              <a:rPr>
                <a:latin typeface="Courier"/>
              </a:rPr>
              <a:t>, </a:t>
            </a:r>
            <a:r>
              <a:rPr>
                <a:solidFill>
                  <a:srgbClr val="4070A0"/>
                </a:solidFill>
                <a:latin typeface="Courier"/>
              </a:rPr>
              <a:t>"2024-07-01"</a:t>
            </a:r>
            <a:r>
              <a:rPr>
                <a:latin typeface="Courier"/>
              </a:rPr>
              <a:t>]),</a:t>
            </a:r>
            <a:br/>
            <a:r>
              <a:rPr>
                <a:latin typeface="Courier"/>
              </a:rPr>
              <a:t>    </a:t>
            </a:r>
            <a:r>
              <a:rPr>
                <a:solidFill>
                  <a:srgbClr val="4070A0"/>
                </a:solidFill>
                <a:latin typeface="Courier"/>
              </a:rPr>
              <a:t>"exited"</a:t>
            </a:r>
            <a:r>
              <a:rPr>
                <a:latin typeface="Courier"/>
              </a:rPr>
              <a:t>: pd.to_datetime([</a:t>
            </a:r>
            <a:r>
              <a:rPr>
                <a:solidFill>
                  <a:srgbClr val="4070A0"/>
                </a:solidFill>
                <a:latin typeface="Courier"/>
              </a:rPr>
              <a:t>"2024-12-31"</a:t>
            </a:r>
            <a:r>
              <a:rPr>
                <a:latin typeface="Courier"/>
              </a:rPr>
              <a:t>, </a:t>
            </a:r>
            <a:r>
              <a:rPr>
                <a:solidFill>
                  <a:srgbClr val="4070A0"/>
                </a:solidFill>
                <a:latin typeface="Courier"/>
              </a:rPr>
              <a:t>"2024-06-30"</a:t>
            </a:r>
            <a:r>
              <a:rPr>
                <a:latin typeface="Courier"/>
              </a:rPr>
              <a:t>, </a:t>
            </a:r>
            <a:r>
              <a:rPr>
                <a:solidFill>
                  <a:srgbClr val="4070A0"/>
                </a:solidFill>
                <a:latin typeface="Courier"/>
              </a:rPr>
              <a:t>"2024-12-31"</a:t>
            </a:r>
            <a:r>
              <a:rPr>
                <a:latin typeface="Courier"/>
              </a:rPr>
              <a:t>]),</a:t>
            </a:r>
            <a:br/>
            <a:r>
              <a:rPr>
                <a:latin typeface="Courier"/>
              </a:rPr>
              <a:t>})</a:t>
            </a:r>
            <a:br/>
            <a:r>
              <a:rPr>
                <a:latin typeface="Courier"/>
              </a:rPr>
              <a:t>follow_up[</a:t>
            </a:r>
            <a:r>
              <a:rPr>
                <a:solidFill>
                  <a:srgbClr val="4070A0"/>
                </a:solidFill>
                <a:latin typeface="Courier"/>
              </a:rPr>
              <a:t>"person_years"</a:t>
            </a:r>
            <a:r>
              <a:rPr>
                <a:latin typeface="Courier"/>
              </a:rPr>
              <a:t>] </a:t>
            </a:r>
            <a:r>
              <a:rPr>
                <a:solidFill>
                  <a:srgbClr val="666666"/>
                </a:solidFill>
                <a:latin typeface="Courier"/>
              </a:rPr>
              <a:t>=</a:t>
            </a:r>
            <a:r>
              <a:rPr>
                <a:latin typeface="Courier"/>
              </a:rPr>
              <a:t> (</a:t>
            </a:r>
            <a:br/>
            <a:r>
              <a:rPr>
                <a:latin typeface="Courier"/>
              </a:rPr>
              <a:t>    (follow_up[</a:t>
            </a:r>
            <a:r>
              <a:rPr>
                <a:solidFill>
                  <a:srgbClr val="4070A0"/>
                </a:solidFill>
                <a:latin typeface="Courier"/>
              </a:rPr>
              <a:t>"exited"</a:t>
            </a:r>
            <a:r>
              <a:rPr>
                <a:latin typeface="Courier"/>
              </a:rPr>
              <a:t>] </a:t>
            </a:r>
            <a:r>
              <a:rPr>
                <a:solidFill>
                  <a:srgbClr val="666666"/>
                </a:solidFill>
                <a:latin typeface="Courier"/>
              </a:rPr>
              <a:t>-</a:t>
            </a:r>
            <a:r>
              <a:rPr>
                <a:latin typeface="Courier"/>
              </a:rPr>
              <a:t> follow_up[</a:t>
            </a:r>
            <a:r>
              <a:rPr>
                <a:solidFill>
                  <a:srgbClr val="4070A0"/>
                </a:solidFill>
                <a:latin typeface="Courier"/>
              </a:rPr>
              <a:t>"entered"</a:t>
            </a:r>
            <a:r>
              <a:rPr>
                <a:latin typeface="Courier"/>
              </a:rPr>
              <a:t>]).dt.days </a:t>
            </a:r>
            <a:r>
              <a:rPr>
                <a:solidFill>
                  <a:srgbClr val="666666"/>
                </a:solidFill>
                <a:latin typeface="Courier"/>
              </a:rPr>
              <a:t>/</a:t>
            </a:r>
            <a:r>
              <a:rPr>
                <a:latin typeface="Courier"/>
              </a:rPr>
              <a:t> </a:t>
            </a:r>
            <a:r>
              <a:rPr>
                <a:solidFill>
                  <a:srgbClr val="40A070"/>
                </a:solidFill>
                <a:latin typeface="Courier"/>
              </a:rPr>
              <a:t>365.25</a:t>
            </a:r>
            <a:br/>
            <a:r>
              <a:rPr>
                <a:latin typeface="Courier"/>
              </a:rPr>
              <a:t>)</a:t>
            </a:r>
            <a:br/>
            <a:br/>
            <a:r>
              <a:rPr>
                <a:latin typeface="Courier"/>
              </a:rPr>
              <a:t>events </a:t>
            </a:r>
            <a:r>
              <a:rPr>
                <a:solidFill>
                  <a:srgbClr val="666666"/>
                </a:solidFill>
                <a:latin typeface="Courier"/>
              </a:rPr>
              <a:t>=</a:t>
            </a:r>
            <a:r>
              <a:rPr>
                <a:latin typeface="Courier"/>
              </a:rPr>
              <a:t> </a:t>
            </a:r>
            <a:r>
              <a:rPr>
                <a:solidFill>
                  <a:srgbClr val="40A070"/>
                </a:solidFill>
                <a:latin typeface="Courier"/>
              </a:rPr>
              <a:t>1</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events </a:t>
            </a:r>
            <a:r>
              <a:rPr>
                <a:solidFill>
                  <a:srgbClr val="666666"/>
                </a:solidFill>
                <a:latin typeface="Courier"/>
              </a:rPr>
              <a:t>/</a:t>
            </a:r>
            <a:r>
              <a:rPr>
                <a:latin typeface="Courier"/>
              </a:rPr>
              <a:t> follow_up[</a:t>
            </a:r>
            <a:r>
              <a:rPr>
                <a:solidFill>
                  <a:srgbClr val="4070A0"/>
                </a:solidFill>
                <a:latin typeface="Courier"/>
              </a:rPr>
              <a:t>'person_years'</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:.3f}</a:t>
            </a:r>
            <a:r>
              <a:rPr>
                <a:solidFill>
                  <a:srgbClr val="BB6688"/>
                </a:solidFill>
                <a:latin typeface="Courier"/>
              </a:rPr>
              <a:t> events per person-year"</a:t>
            </a:r>
            <a:r>
              <a:rPr>
                <a:latin typeface="Courier"/>
              </a:rPr>
              <a:t>)</a:t>
            </a:r>
            <a:br/>
            <a:r>
              <a:rPr>
                <a:solidFill>
                  <a:srgbClr val="008000"/>
                </a:solidFill>
                <a:latin typeface="Courier"/>
              </a:rPr>
              <a:t>print</a:t>
            </a:r>
            <a:r>
              <a:rPr>
                <a:latin typeface="Courier"/>
              </a:rPr>
              <a:t>(</a:t>
            </a:r>
            <a:r>
              <a:rPr>
                <a:solidFill>
                  <a:srgbClr val="BB6688"/>
                </a:solidFill>
                <a:latin typeface="Courier"/>
              </a:rPr>
              <a:t>f"naive headcount rate: </a:t>
            </a:r>
            <a:r>
              <a:rPr>
                <a:solidFill>
                  <a:srgbClr val="4070A0"/>
                </a:solidFill>
                <a:latin typeface="Courier"/>
              </a:rPr>
              <a:t>{</a:t>
            </a:r>
            <a:r>
              <a:rPr>
                <a:latin typeface="Courier"/>
              </a:rPr>
              <a:t>events </a:t>
            </a:r>
            <a:r>
              <a:rPr>
                <a:solidFill>
                  <a:srgbClr val="666666"/>
                </a:solidFill>
                <a:latin typeface="Courier"/>
              </a:rPr>
              <a:t>/</a:t>
            </a:r>
            <a:r>
              <a:rPr>
                <a:latin typeface="Courier"/>
              </a:rPr>
              <a:t> </a:t>
            </a:r>
            <a:r>
              <a:rPr>
                <a:solidFill>
                  <a:srgbClr val="008000"/>
                </a:solidFill>
                <a:latin typeface="Courier"/>
              </a:rPr>
              <a:t>len</a:t>
            </a:r>
            <a:r>
              <a:rPr>
                <a:latin typeface="Courier"/>
              </a:rPr>
              <a:t>(follow_up)</a:t>
            </a:r>
            <a:r>
              <a:rPr>
                <a:solidFill>
                  <a:srgbClr val="4070A0"/>
                </a:solidFill>
                <a:latin typeface="Courier"/>
              </a:rPr>
              <a:t>:.3f}</a:t>
            </a:r>
            <a:r>
              <a:rPr>
                <a:solidFill>
                  <a:srgbClr val="BB6688"/>
                </a:solidFill>
                <a:latin typeface="Courier"/>
              </a:rPr>
              <a:t> per person"</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qu’apportent les personnes-temps — En R</a:t>
            </a:r>
          </a:p>
        </p:txBody>
      </p:sp>
      <p:sp>
        <p:nvSpPr>
          <p:cNvPr id="3" name="Content Placeholder 2"/>
          <p:cNvSpPr>
            <a:spLocks noGrp="1"/>
          </p:cNvSpPr>
          <p:nvPr>
            <p:ph idx="1"/>
          </p:nvPr>
        </p:nvSpPr>
        <p:spPr/>
        <p:txBody>
          <a:bodyPr/>
          <a:lstStyle/>
          <a:p>
            <a:pPr lvl="0" indent="0">
              <a:buNone/>
            </a:pPr>
            <a:r>
              <a:rPr>
                <a:latin typeface="Courier"/>
              </a:rPr>
              <a:t>follow_up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tibble</a:t>
            </a:r>
            <a:r>
              <a:rPr>
                <a:latin typeface="Courier"/>
              </a:rPr>
              <a:t>(</a:t>
            </a:r>
            <a:br/>
            <a:r>
              <a:rPr>
                <a:latin typeface="Courier"/>
              </a:rPr>
              <a:t>  </a:t>
            </a:r>
            <a:r>
              <a:rPr>
                <a:solidFill>
                  <a:srgbClr val="7D9029"/>
                </a:solidFill>
                <a:latin typeface="Courier"/>
              </a:rPr>
              <a:t>person_id =</a:t>
            </a:r>
            <a:r>
              <a:rPr>
                <a:latin typeface="Courier"/>
              </a:rPr>
              <a:t> </a:t>
            </a:r>
            <a:r>
              <a:rPr>
                <a:solidFill>
                  <a:srgbClr val="06287E"/>
                </a:solidFill>
                <a:latin typeface="Courier"/>
              </a:rPr>
              <a:t>c</a:t>
            </a:r>
            <a:r>
              <a:rPr>
                <a:latin typeface="Courier"/>
              </a:rPr>
              <a:t>(</a:t>
            </a:r>
            <a:r>
              <a:rPr>
                <a:solidFill>
                  <a:srgbClr val="4070A0"/>
                </a:solidFill>
                <a:latin typeface="Courier"/>
              </a:rPr>
              <a:t>"A"</a:t>
            </a:r>
            <a:r>
              <a:rPr>
                <a:latin typeface="Courier"/>
              </a:rPr>
              <a:t>, </a:t>
            </a:r>
            <a:r>
              <a:rPr>
                <a:solidFill>
                  <a:srgbClr val="4070A0"/>
                </a:solidFill>
                <a:latin typeface="Courier"/>
              </a:rPr>
              <a:t>"B"</a:t>
            </a:r>
            <a:r>
              <a:rPr>
                <a:latin typeface="Courier"/>
              </a:rPr>
              <a:t>, </a:t>
            </a:r>
            <a:r>
              <a:rPr>
                <a:solidFill>
                  <a:srgbClr val="4070A0"/>
                </a:solidFill>
                <a:latin typeface="Courier"/>
              </a:rPr>
              <a:t>"C"</a:t>
            </a:r>
            <a:r>
              <a:rPr>
                <a:latin typeface="Courier"/>
              </a:rPr>
              <a:t>),</a:t>
            </a:r>
            <a:br/>
            <a:r>
              <a:rPr>
                <a:latin typeface="Courier"/>
              </a:rPr>
              <a:t>  </a:t>
            </a:r>
            <a:r>
              <a:rPr>
                <a:solidFill>
                  <a:srgbClr val="7D9029"/>
                </a:solidFill>
                <a:latin typeface="Courier"/>
              </a:rPr>
              <a:t>entered =</a:t>
            </a:r>
            <a:r>
              <a:rPr>
                <a:latin typeface="Courier"/>
              </a:rPr>
              <a:t> </a:t>
            </a:r>
            <a:r>
              <a:rPr>
                <a:solidFill>
                  <a:srgbClr val="06287E"/>
                </a:solidFill>
                <a:latin typeface="Courier"/>
              </a:rPr>
              <a:t>as.Date</a:t>
            </a:r>
            <a:r>
              <a:rPr>
                <a:latin typeface="Courier"/>
              </a:rPr>
              <a:t>(</a:t>
            </a:r>
            <a:r>
              <a:rPr>
                <a:solidFill>
                  <a:srgbClr val="06287E"/>
                </a:solidFill>
                <a:latin typeface="Courier"/>
              </a:rPr>
              <a:t>c</a:t>
            </a:r>
            <a:r>
              <a:rPr>
                <a:latin typeface="Courier"/>
              </a:rPr>
              <a:t>(</a:t>
            </a:r>
            <a:r>
              <a:rPr>
                <a:solidFill>
                  <a:srgbClr val="4070A0"/>
                </a:solidFill>
                <a:latin typeface="Courier"/>
              </a:rPr>
              <a:t>"2024-01-01"</a:t>
            </a:r>
            <a:r>
              <a:rPr>
                <a:latin typeface="Courier"/>
              </a:rPr>
              <a:t>, </a:t>
            </a:r>
            <a:r>
              <a:rPr>
                <a:solidFill>
                  <a:srgbClr val="4070A0"/>
                </a:solidFill>
                <a:latin typeface="Courier"/>
              </a:rPr>
              <a:t>"2024-01-01"</a:t>
            </a:r>
            <a:r>
              <a:rPr>
                <a:latin typeface="Courier"/>
              </a:rPr>
              <a:t>, </a:t>
            </a:r>
            <a:r>
              <a:rPr>
                <a:solidFill>
                  <a:srgbClr val="4070A0"/>
                </a:solidFill>
                <a:latin typeface="Courier"/>
              </a:rPr>
              <a:t>"2024-07-01"</a:t>
            </a:r>
            <a:r>
              <a:rPr>
                <a:latin typeface="Courier"/>
              </a:rPr>
              <a:t>)),</a:t>
            </a:r>
            <a:br/>
            <a:r>
              <a:rPr>
                <a:latin typeface="Courier"/>
              </a:rPr>
              <a:t>  </a:t>
            </a:r>
            <a:r>
              <a:rPr>
                <a:solidFill>
                  <a:srgbClr val="7D9029"/>
                </a:solidFill>
                <a:latin typeface="Courier"/>
              </a:rPr>
              <a:t>exited  =</a:t>
            </a:r>
            <a:r>
              <a:rPr>
                <a:latin typeface="Courier"/>
              </a:rPr>
              <a:t> </a:t>
            </a:r>
            <a:r>
              <a:rPr>
                <a:solidFill>
                  <a:srgbClr val="06287E"/>
                </a:solidFill>
                <a:latin typeface="Courier"/>
              </a:rPr>
              <a:t>as.Date</a:t>
            </a:r>
            <a:r>
              <a:rPr>
                <a:latin typeface="Courier"/>
              </a:rPr>
              <a:t>(</a:t>
            </a:r>
            <a:r>
              <a:rPr>
                <a:solidFill>
                  <a:srgbClr val="06287E"/>
                </a:solidFill>
                <a:latin typeface="Courier"/>
              </a:rPr>
              <a:t>c</a:t>
            </a:r>
            <a:r>
              <a:rPr>
                <a:latin typeface="Courier"/>
              </a:rPr>
              <a:t>(</a:t>
            </a:r>
            <a:r>
              <a:rPr>
                <a:solidFill>
                  <a:srgbClr val="4070A0"/>
                </a:solidFill>
                <a:latin typeface="Courier"/>
              </a:rPr>
              <a:t>"2024-12-31"</a:t>
            </a:r>
            <a:r>
              <a:rPr>
                <a:latin typeface="Courier"/>
              </a:rPr>
              <a:t>, </a:t>
            </a:r>
            <a:r>
              <a:rPr>
                <a:solidFill>
                  <a:srgbClr val="4070A0"/>
                </a:solidFill>
                <a:latin typeface="Courier"/>
              </a:rPr>
              <a:t>"2024-06-30"</a:t>
            </a:r>
            <a:r>
              <a:rPr>
                <a:latin typeface="Courier"/>
              </a:rPr>
              <a:t>, </a:t>
            </a:r>
            <a:r>
              <a:rPr>
                <a:solidFill>
                  <a:srgbClr val="4070A0"/>
                </a:solidFill>
                <a:latin typeface="Courier"/>
              </a:rPr>
              <a:t>"2024-12-31"</a:t>
            </a:r>
            <a:r>
              <a:rPr>
                <a:latin typeface="Courier"/>
              </a:rPr>
              <a:t>))</a:t>
            </a:r>
            <a:b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person_years =</a:t>
            </a:r>
            <a:r>
              <a:rPr>
                <a:latin typeface="Courier"/>
              </a:rPr>
              <a:t> </a:t>
            </a:r>
            <a:r>
              <a:rPr>
                <a:solidFill>
                  <a:srgbClr val="06287E"/>
                </a:solidFill>
                <a:latin typeface="Courier"/>
              </a:rPr>
              <a:t>as.numeric</a:t>
            </a:r>
            <a:r>
              <a:rPr>
                <a:latin typeface="Courier"/>
              </a:rPr>
              <a:t>(exited </a:t>
            </a:r>
            <a:r>
              <a:rPr>
                <a:solidFill>
                  <a:srgbClr val="4070A0"/>
                </a:solidFill>
                <a:latin typeface="Courier"/>
              </a:rPr>
              <a:t>-</a:t>
            </a:r>
            <a:r>
              <a:rPr>
                <a:latin typeface="Courier"/>
              </a:rPr>
              <a:t> entered) </a:t>
            </a:r>
            <a:r>
              <a:rPr>
                <a:solidFill>
                  <a:srgbClr val="4070A0"/>
                </a:solidFill>
                <a:latin typeface="Courier"/>
              </a:rPr>
              <a:t>/</a:t>
            </a:r>
            <a:r>
              <a:rPr>
                <a:latin typeface="Courier"/>
              </a:rPr>
              <a:t> </a:t>
            </a:r>
            <a:r>
              <a:rPr>
                <a:solidFill>
                  <a:srgbClr val="40A070"/>
                </a:solidFill>
                <a:latin typeface="Courier"/>
              </a:rPr>
              <a:t>365.25</a:t>
            </a:r>
            <a:r>
              <a:rPr>
                <a:latin typeface="Courier"/>
              </a:rPr>
              <a:t>)</a:t>
            </a:r>
            <a:br/>
            <a:br/>
            <a:r>
              <a:rPr>
                <a:solidFill>
                  <a:srgbClr val="06287E"/>
                </a:solidFill>
                <a:latin typeface="Courier"/>
              </a:rPr>
              <a:t>c</a:t>
            </a:r>
            <a:r>
              <a:rPr>
                <a:latin typeface="Courier"/>
              </a:rPr>
              <a:t>(</a:t>
            </a:r>
            <a:r>
              <a:rPr>
                <a:solidFill>
                  <a:srgbClr val="7D9029"/>
                </a:solidFill>
                <a:latin typeface="Courier"/>
              </a:rPr>
              <a:t>per_person_year =</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a:t>
            </a:r>
            <a:r>
              <a:rPr>
                <a:solidFill>
                  <a:srgbClr val="06287E"/>
                </a:solidFill>
                <a:latin typeface="Courier"/>
              </a:rPr>
              <a:t>sum</a:t>
            </a:r>
            <a:r>
              <a:rPr>
                <a:latin typeface="Courier"/>
              </a:rPr>
              <a:t>(follow_up</a:t>
            </a:r>
            <a:r>
              <a:rPr>
                <a:solidFill>
                  <a:srgbClr val="4070A0"/>
                </a:solidFill>
                <a:latin typeface="Courier"/>
              </a:rPr>
              <a:t>$</a:t>
            </a:r>
            <a:r>
              <a:rPr>
                <a:latin typeface="Courier"/>
              </a:rPr>
              <a:t>person_years),</a:t>
            </a:r>
            <a:br/>
            <a:r>
              <a:rPr>
                <a:latin typeface="Courier"/>
              </a:rPr>
              <a:t>  </a:t>
            </a:r>
            <a:r>
              <a:rPr>
                <a:solidFill>
                  <a:srgbClr val="7D9029"/>
                </a:solidFill>
                <a:latin typeface="Courier"/>
              </a:rPr>
              <a:t>naive =</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a:t>
            </a:r>
            <a:r>
              <a:rPr>
                <a:solidFill>
                  <a:srgbClr val="06287E"/>
                </a:solidFill>
                <a:latin typeface="Courier"/>
              </a:rPr>
              <a:t>nrow</a:t>
            </a:r>
            <a:r>
              <a:rPr>
                <a:latin typeface="Courier"/>
              </a:rPr>
              <a:t>(follow_up))</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qu’apportent les personnes-temps</a:t>
            </a:r>
          </a:p>
        </p:txBody>
      </p:sp>
      <p:sp>
        <p:nvSpPr>
          <p:cNvPr id="3" name="Content Placeholder 2"/>
          <p:cNvSpPr>
            <a:spLocks noGrp="1"/>
          </p:cNvSpPr>
          <p:nvPr>
            <p:ph idx="1"/>
          </p:nvPr>
        </p:nvSpPr>
        <p:spPr/>
        <p:txBody>
          <a:bodyPr/>
          <a:lstStyle/>
          <a:p>
            <a:pPr lvl="0"/>
            <a:r>
              <a:rPr b="1"/>
              <a:t>le suivi varie</a:t>
            </a:r>
            <a:r>
              <a:rPr/>
              <a:t> — une cohorte de traitement où l’on s’inscrit tout au long de l’année ;</a:t>
            </a:r>
          </a:p>
          <a:p>
            <a:pPr lvl="0"/>
            <a:r>
              <a:rPr b="1"/>
              <a:t>la population change</a:t>
            </a:r>
            <a:r>
              <a:rPr/>
              <a:t> — déplacements, arrivées en camp, bassin qui grandit ;</a:t>
            </a:r>
          </a:p>
          <a:p>
            <a:pPr lvl="0"/>
            <a:r>
              <a:rPr b="1"/>
              <a:t>vous comparez des périodes de longueurs différentes</a:t>
            </a:r>
            <a:r>
              <a:rPr/>
              <a:t> — une réponse de neuf mois face à une de douze.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Mettez le dénominateur et le multiplicateur dans le nom — En Python</a:t>
            </a:r>
          </a:p>
        </p:txBody>
      </p:sp>
      <p:sp>
        <p:nvSpPr>
          <p:cNvPr id="3" name="Content Placeholder 2"/>
          <p:cNvSpPr>
            <a:spLocks noGrp="1"/>
          </p:cNvSpPr>
          <p:nvPr>
            <p:ph idx="1"/>
          </p:nvPr>
        </p:nvSpPr>
        <p:spPr/>
        <p:txBody>
          <a:bodyPr/>
          <a:lstStyle/>
          <a:p>
            <a:pPr lvl="0" indent="0">
              <a:buNone/>
            </a:pPr>
            <a:r>
              <a:rPr>
                <a:latin typeface="Courier"/>
              </a:rPr>
              <a:t>indicators </a:t>
            </a:r>
            <a:r>
              <a:rPr>
                <a:solidFill>
                  <a:srgbClr val="666666"/>
                </a:solidFill>
                <a:latin typeface="Courier"/>
              </a:rPr>
              <a:t>=</a:t>
            </a:r>
            <a:r>
              <a:rPr>
                <a:latin typeface="Courier"/>
              </a:rPr>
              <a:t> {</a:t>
            </a:r>
            <a:br/>
            <a:r>
              <a:rPr>
                <a:latin typeface="Courier"/>
              </a:rPr>
              <a:t>    </a:t>
            </a:r>
            <a:r>
              <a:rPr>
                <a:solidFill>
                  <a:srgbClr val="4070A0"/>
                </a:solidFill>
                <a:latin typeface="Courier"/>
              </a:rPr>
              <a:t>"cholera_attack_rate_per_1000_outbreak"</a:t>
            </a:r>
            <a:r>
              <a:rPr>
                <a:latin typeface="Courier"/>
              </a:rPr>
              <a:t>: </a:t>
            </a:r>
            <a:r>
              <a:rPr>
                <a:solidFill>
                  <a:srgbClr val="40A070"/>
                </a:solidFill>
                <a:latin typeface="Courier"/>
              </a:rPr>
              <a:t>1000</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(cases) </a:t>
            </a:r>
            <a:r>
              <a:rPr>
                <a:solidFill>
                  <a:srgbClr val="666666"/>
                </a:solidFill>
                <a:latin typeface="Courier"/>
              </a:rPr>
              <a:t>/</a:t>
            </a:r>
            <a:r>
              <a:rPr>
                <a:latin typeface="Courier"/>
              </a:rPr>
              <a:t> total_population,</a:t>
            </a:r>
            <a:br/>
            <a:r>
              <a:rPr>
                <a:latin typeface="Courier"/>
              </a:rPr>
              <a:t>    </a:t>
            </a:r>
            <a:r>
              <a:rPr>
                <a:solidFill>
                  <a:srgbClr val="4070A0"/>
                </a:solidFill>
                <a:latin typeface="Courier"/>
              </a:rPr>
              <a:t>"case_fatality_percent_of_cases_with_outcome"</a:t>
            </a:r>
            <a:r>
              <a:rPr>
                <a:latin typeface="Courier"/>
              </a:rPr>
              <a:t>: </a:t>
            </a:r>
            <a:r>
              <a:rPr>
                <a:solidFill>
                  <a:srgbClr val="19177C"/>
                </a:solidFill>
                <a:latin typeface="Courier"/>
              </a:rPr>
              <a:t>None</a:t>
            </a:r>
            <a:r>
              <a:rPr>
                <a:latin typeface="Courier"/>
              </a:rPr>
              <a:t>,</a:t>
            </a:r>
            <a:br/>
            <a:r>
              <a:rPr>
                <a:latin typeface="Courier"/>
              </a:rPr>
              <a:t>    </a:t>
            </a:r>
            <a:r>
              <a:rPr>
                <a:solidFill>
                  <a:srgbClr val="4070A0"/>
                </a:solidFill>
                <a:latin typeface="Courier"/>
              </a:rPr>
              <a:t>"incidence_per_1000_person_years"</a:t>
            </a:r>
            <a:r>
              <a:rPr>
                <a:latin typeface="Courier"/>
              </a:rPr>
              <a:t>: </a:t>
            </a:r>
            <a:r>
              <a:rPr>
                <a:solidFill>
                  <a:srgbClr val="19177C"/>
                </a:solidFill>
                <a:latin typeface="Courier"/>
              </a:rPr>
              <a:t>None</a:t>
            </a:r>
            <a:r>
              <a:rPr>
                <a:latin typeface="Courier"/>
              </a:rPr>
              <a:t>,</a:t>
            </a:r>
            <a:b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Mettez le dénominateur et le multiplicateur dans le nom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same discipline: the name carries the denominator and the multiplier</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Mettez le dénominateur et le multiplicateur dans le nom</a:t>
            </a:r>
          </a:p>
        </p:txBody>
      </p:sp>
      <p:sp>
        <p:nvSpPr>
          <p:cNvPr id="3" name="Content Placeholder 2"/>
          <p:cNvSpPr>
            <a:spLocks noGrp="1"/>
          </p:cNvSpPr>
          <p:nvPr>
            <p:ph idx="1"/>
          </p:nvPr>
        </p:nvSpPr>
        <p:spPr/>
        <p:txBody>
          <a:bodyPr/>
          <a:lstStyle/>
          <a:p>
            <a:pPr lvl="0"/>
            <a:r>
              <a:rPr/>
              <a:t>Le multiplicateur — Pour 100, pour 1 000, pour 100 000</a:t>
            </a:r>
          </a:p>
          <a:p>
            <a:pPr lvl="0"/>
            <a:r>
              <a:rPr/>
              <a:t>La population du dénominateur — « Pour 1 000 habitants » et « pour 1 000 enfants de moins de cinq ans » sont deux…</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population à risque n’est pas toujours toute la population</a:t>
            </a:r>
          </a:p>
        </p:txBody>
      </p:sp>
      <p:sp>
        <p:nvSpPr>
          <p:cNvPr id="3" name="Content Placeholder 2"/>
          <p:cNvSpPr>
            <a:spLocks noGrp="1"/>
          </p:cNvSpPr>
          <p:nvPr>
            <p:ph idx="1"/>
          </p:nvPr>
        </p:nvSpPr>
        <p:spPr/>
        <p:txBody>
          <a:bodyPr/>
          <a:lstStyle/>
          <a:p>
            <a:pPr lvl="0"/>
            <a:r>
              <a:rPr b="1"/>
              <a:t>Le ratio de mortalité maternelle</a:t>
            </a:r>
            <a:r>
              <a:rPr/>
              <a:t> — décès pour 100 000 </a:t>
            </a:r>
            <a:r>
              <a:rPr i="1"/>
              <a:t>naissances vivantes</a:t>
            </a:r>
            <a:r>
              <a:rPr/>
              <a:t>, non pour la population, car seules les…</a:t>
            </a:r>
          </a:p>
          <a:p>
            <a:pPr lvl="0"/>
            <a:r>
              <a:rPr b="1"/>
              <a:t>La mortalité néonatale</a:t>
            </a:r>
            <a:r>
              <a:rPr/>
              <a:t> — décès dans les 28 premiers jours pour 1 000 </a:t>
            </a:r>
            <a:r>
              <a:rPr i="1"/>
              <a:t>naissances vivantes</a:t>
            </a:r>
            <a:r>
              <a:rPr/>
              <a:t>.</a:t>
            </a:r>
          </a:p>
          <a:p>
            <a:pPr lvl="0"/>
            <a:r>
              <a:rPr b="1"/>
              <a:t>Le taux d’attaque du choléra</a:t>
            </a:r>
            <a:r>
              <a:rPr/>
              <a:t> — cas pour 1 000 habitants, car tout le monde est à risque.</a:t>
            </a:r>
          </a:p>
          <a:p>
            <a:pPr lvl="0"/>
            <a:r>
              <a:rPr b="1"/>
              <a:t>Le taux d’attaque de la rougeole</a:t>
            </a:r>
            <a:r>
              <a:rPr/>
              <a:t> — sans doute pour 1 000 personnes </a:t>
            </a:r>
            <a:r>
              <a:rPr i="1"/>
              <a:t>réceptives</a:t>
            </a:r>
            <a:r>
              <a:rPr/>
              <a:t>, et la population réceptive est…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population à risque n’est pas toujours toute la population — En Python</a:t>
            </a:r>
          </a:p>
        </p:txBody>
      </p:sp>
      <p:sp>
        <p:nvSpPr>
          <p:cNvPr id="3" name="Content Placeholder 2"/>
          <p:cNvSpPr>
            <a:spLocks noGrp="1"/>
          </p:cNvSpPr>
          <p:nvPr>
            <p:ph idx="1"/>
          </p:nvPr>
        </p:nvSpPr>
        <p:spPr/>
        <p:txBody>
          <a:bodyPr/>
          <a:lstStyle/>
          <a:p>
            <a:pPr lvl="0" indent="0">
              <a:buNone/>
            </a:pPr>
            <a:r>
              <a:rPr>
                <a:latin typeface="Courier"/>
              </a:rPr>
              <a:t>under_five </a:t>
            </a:r>
            <a:r>
              <a:rPr>
                <a:solidFill>
                  <a:srgbClr val="666666"/>
                </a:solidFill>
                <a:latin typeface="Courier"/>
              </a:rPr>
              <a:t>=</a:t>
            </a:r>
            <a:r>
              <a:rPr>
                <a:latin typeface="Courier"/>
              </a:rPr>
              <a:t> population.loc[population[</a:t>
            </a:r>
            <a:r>
              <a:rPr>
                <a:solidFill>
                  <a:srgbClr val="4070A0"/>
                </a:solidFill>
                <a:latin typeface="Courier"/>
              </a:rPr>
              <a:t>"age_band"</a:t>
            </a:r>
            <a:r>
              <a:rPr>
                <a:latin typeface="Courier"/>
              </a:rPr>
              <a:t>] </a:t>
            </a:r>
            <a:r>
              <a:rPr>
                <a:solidFill>
                  <a:srgbClr val="666666"/>
                </a:solidFill>
                <a:latin typeface="Courier"/>
              </a:rPr>
              <a:t>==</a:t>
            </a:r>
            <a:r>
              <a:rPr>
                <a:latin typeface="Courier"/>
              </a:rPr>
              <a:t> </a:t>
            </a:r>
            <a:r>
              <a:rPr>
                <a:solidFill>
                  <a:srgbClr val="4070A0"/>
                </a:solidFill>
                <a:latin typeface="Courier"/>
              </a:rPr>
              <a:t>"0-4"</a:t>
            </a:r>
            <a:r>
              <a:rPr>
                <a:latin typeface="Courier"/>
              </a:rPr>
              <a:t>, </a:t>
            </a:r>
            <a:r>
              <a:rPr>
                <a:solidFill>
                  <a:srgbClr val="4070A0"/>
                </a:solidFill>
                <a:latin typeface="Courier"/>
              </a:rPr>
              <a:t>"population"</a:t>
            </a:r>
            <a:r>
              <a:rPr>
                <a:latin typeface="Courier"/>
              </a:rPr>
              <a:t>].</a:t>
            </a:r>
            <a:r>
              <a:rPr>
                <a:solidFill>
                  <a:srgbClr val="008000"/>
                </a:solidFill>
                <a:latin typeface="Courier"/>
              </a:rPr>
              <a:t>sum</a:t>
            </a:r>
            <a:r>
              <a:rPr>
                <a:latin typeface="Courier"/>
              </a:rPr>
              <a:t>()</a:t>
            </a:r>
            <a:br/>
            <a:r>
              <a:rPr>
                <a:latin typeface="Courier"/>
              </a:rPr>
              <a:t>u5_cases </a:t>
            </a:r>
            <a:r>
              <a:rPr>
                <a:solidFill>
                  <a:srgbClr val="666666"/>
                </a:solidFill>
                <a:latin typeface="Courier"/>
              </a:rPr>
              <a:t>=</a:t>
            </a:r>
            <a:r>
              <a:rPr>
                <a:latin typeface="Courier"/>
              </a:rPr>
              <a:t> (cases[</a:t>
            </a:r>
            <a:r>
              <a:rPr>
                <a:solidFill>
                  <a:srgbClr val="4070A0"/>
                </a:solidFill>
                <a:latin typeface="Courier"/>
              </a:rPr>
              <a:t>"age_band"</a:t>
            </a:r>
            <a:r>
              <a:rPr>
                <a:latin typeface="Courier"/>
              </a:rPr>
              <a:t>] </a:t>
            </a:r>
            <a:r>
              <a:rPr>
                <a:solidFill>
                  <a:srgbClr val="666666"/>
                </a:solidFill>
                <a:latin typeface="Courier"/>
              </a:rPr>
              <a:t>==</a:t>
            </a:r>
            <a:r>
              <a:rPr>
                <a:latin typeface="Courier"/>
              </a:rPr>
              <a:t> </a:t>
            </a:r>
            <a:r>
              <a:rPr>
                <a:solidFill>
                  <a:srgbClr val="4070A0"/>
                </a:solidFill>
                <a:latin typeface="Courier"/>
              </a:rPr>
              <a:t>"0-4"</a:t>
            </a:r>
            <a:r>
              <a:rPr>
                <a:latin typeface="Courier"/>
              </a:rPr>
              <a:t>).</a:t>
            </a:r>
            <a:r>
              <a:rPr>
                <a:solidFill>
                  <a:srgbClr val="008000"/>
                </a:solidFill>
                <a:latin typeface="Courier"/>
              </a:rPr>
              <a:t>sum</a:t>
            </a:r>
            <a:r>
              <a:rPr>
                <a:latin typeface="Courier"/>
              </a:rPr>
              <a:t>()</a:t>
            </a:r>
            <a:br/>
            <a:br/>
            <a:r>
              <a:rPr>
                <a:solidFill>
                  <a:srgbClr val="008000"/>
                </a:solidFill>
                <a:latin typeface="Courier"/>
              </a:rPr>
              <a:t>print</a:t>
            </a:r>
            <a:r>
              <a:rPr>
                <a:latin typeface="Courier"/>
              </a:rPr>
              <a:t>(</a:t>
            </a:r>
            <a:r>
              <a:rPr>
                <a:solidFill>
                  <a:srgbClr val="BB6688"/>
                </a:solidFill>
                <a:latin typeface="Courier"/>
              </a:rPr>
              <a:t>f"under-five attack rate: </a:t>
            </a:r>
            <a:r>
              <a:rPr>
                <a:solidFill>
                  <a:srgbClr val="4070A0"/>
                </a:solidFill>
                <a:latin typeface="Courier"/>
              </a:rPr>
              <a:t>{</a:t>
            </a:r>
            <a:r>
              <a:rPr>
                <a:solidFill>
                  <a:srgbClr val="40A070"/>
                </a:solidFill>
                <a:latin typeface="Courier"/>
              </a:rPr>
              <a:t>1000</a:t>
            </a:r>
            <a:r>
              <a:rPr>
                <a:latin typeface="Courier"/>
              </a:rPr>
              <a:t> </a:t>
            </a:r>
            <a:r>
              <a:rPr>
                <a:solidFill>
                  <a:srgbClr val="666666"/>
                </a:solidFill>
                <a:latin typeface="Courier"/>
              </a:rPr>
              <a:t>*</a:t>
            </a:r>
            <a:r>
              <a:rPr>
                <a:latin typeface="Courier"/>
              </a:rPr>
              <a:t> u5_cases </a:t>
            </a:r>
            <a:r>
              <a:rPr>
                <a:solidFill>
                  <a:srgbClr val="666666"/>
                </a:solidFill>
                <a:latin typeface="Courier"/>
              </a:rPr>
              <a:t>/</a:t>
            </a:r>
            <a:r>
              <a:rPr>
                <a:latin typeface="Courier"/>
              </a:rPr>
              <a:t> under_five</a:t>
            </a:r>
            <a:r>
              <a:rPr>
                <a:solidFill>
                  <a:srgbClr val="4070A0"/>
                </a:solidFill>
                <a:latin typeface="Courier"/>
              </a:rPr>
              <a:t>:.2f}</a:t>
            </a:r>
            <a:r>
              <a:rPr>
                <a:solidFill>
                  <a:srgbClr val="BB6688"/>
                </a:solidFill>
                <a:latin typeface="Courier"/>
              </a:rPr>
              <a:t> per 1,000"</a:t>
            </a:r>
            <a:r>
              <a:rPr>
                <a:latin typeface="Courier"/>
              </a:rPr>
              <a:t>)</a:t>
            </a:r>
            <a:br/>
            <a:r>
              <a:rPr>
                <a:solidFill>
                  <a:srgbClr val="008000"/>
                </a:solidFill>
                <a:latin typeface="Courier"/>
              </a:rPr>
              <a:t>print</a:t>
            </a:r>
            <a:r>
              <a:rPr>
                <a:latin typeface="Courier"/>
              </a:rPr>
              <a:t>(</a:t>
            </a:r>
            <a:r>
              <a:rPr>
                <a:solidFill>
                  <a:srgbClr val="BB6688"/>
                </a:solidFill>
                <a:latin typeface="Courier"/>
              </a:rPr>
              <a:t>f"all-age attack rate:    </a:t>
            </a:r>
            <a:r>
              <a:rPr>
                <a:solidFill>
                  <a:srgbClr val="4070A0"/>
                </a:solidFill>
                <a:latin typeface="Courier"/>
              </a:rPr>
              <a:t>{</a:t>
            </a:r>
            <a:r>
              <a:rPr>
                <a:solidFill>
                  <a:srgbClr val="40A070"/>
                </a:solidFill>
                <a:latin typeface="Courier"/>
              </a:rPr>
              <a:t>1000</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(cases) </a:t>
            </a:r>
            <a:r>
              <a:rPr>
                <a:solidFill>
                  <a:srgbClr val="666666"/>
                </a:solidFill>
                <a:latin typeface="Courier"/>
              </a:rPr>
              <a:t>/</a:t>
            </a:r>
            <a:r>
              <a:rPr>
                <a:latin typeface="Courier"/>
              </a:rPr>
              <a:t> total_population</a:t>
            </a:r>
            <a:r>
              <a:rPr>
                <a:solidFill>
                  <a:srgbClr val="4070A0"/>
                </a:solidFill>
                <a:latin typeface="Courier"/>
              </a:rPr>
              <a:t>:.2f}</a:t>
            </a:r>
            <a:r>
              <a:rPr>
                <a:solidFill>
                  <a:srgbClr val="BB6688"/>
                </a:solidFill>
                <a:latin typeface="Courier"/>
              </a:rPr>
              <a:t> per 1,000"</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population à risque n’est pas toujours toute la population — En R</a:t>
            </a:r>
          </a:p>
        </p:txBody>
      </p:sp>
      <p:sp>
        <p:nvSpPr>
          <p:cNvPr id="3" name="Content Placeholder 2"/>
          <p:cNvSpPr>
            <a:spLocks noGrp="1"/>
          </p:cNvSpPr>
          <p:nvPr>
            <p:ph idx="1"/>
          </p:nvPr>
        </p:nvSpPr>
        <p:spPr/>
        <p:txBody>
          <a:bodyPr/>
          <a:lstStyle/>
          <a:p>
            <a:pPr lvl="0" indent="0">
              <a:buNone/>
            </a:pPr>
            <a:r>
              <a:rPr>
                <a:latin typeface="Courier"/>
              </a:rPr>
              <a:t>under5 </a:t>
            </a:r>
            <a:r>
              <a:rPr>
                <a:solidFill>
                  <a:srgbClr val="007020"/>
                </a:solidFill>
                <a:latin typeface="Courier"/>
              </a:rPr>
              <a:t>&lt;-</a:t>
            </a:r>
            <a:r>
              <a:rPr>
                <a:latin typeface="Courier"/>
              </a:rPr>
              <a:t> population </a:t>
            </a:r>
            <a:r>
              <a:rPr>
                <a:solidFill>
                  <a:srgbClr val="4070A0"/>
                </a:solidFill>
                <a:latin typeface="Courier"/>
              </a:rPr>
              <a:t>|&gt;</a:t>
            </a:r>
            <a:r>
              <a:rPr>
                <a:latin typeface="Courier"/>
              </a:rPr>
              <a:t> </a:t>
            </a:r>
            <a:r>
              <a:rPr>
                <a:solidFill>
                  <a:srgbClr val="06287E"/>
                </a:solidFill>
                <a:latin typeface="Courier"/>
              </a:rPr>
              <a:t>filter</a:t>
            </a:r>
            <a:r>
              <a:rPr>
                <a:latin typeface="Courier"/>
              </a:rPr>
              <a:t>(age_band </a:t>
            </a:r>
            <a:r>
              <a:rPr>
                <a:solidFill>
                  <a:srgbClr val="4070A0"/>
                </a:solidFill>
                <a:latin typeface="Courier"/>
              </a:rPr>
              <a:t>==</a:t>
            </a:r>
            <a:r>
              <a:rPr>
                <a:latin typeface="Courier"/>
              </a:rPr>
              <a:t> </a:t>
            </a:r>
            <a:r>
              <a:rPr>
                <a:solidFill>
                  <a:srgbClr val="4070A0"/>
                </a:solidFill>
                <a:latin typeface="Courier"/>
              </a:rPr>
              <a:t>"0-4"</a:t>
            </a:r>
            <a:r>
              <a:rPr>
                <a:latin typeface="Courier"/>
              </a:rPr>
              <a:t>)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06287E"/>
                </a:solidFill>
                <a:latin typeface="Courier"/>
              </a:rPr>
              <a:t>sum</a:t>
            </a:r>
            <a:r>
              <a:rPr>
                <a:latin typeface="Courier"/>
              </a:rPr>
              <a:t>(population)) </a:t>
            </a:r>
            <a:r>
              <a:rPr>
                <a:solidFill>
                  <a:srgbClr val="4070A0"/>
                </a:solidFill>
                <a:latin typeface="Courier"/>
              </a:rPr>
              <a:t>|&gt;</a:t>
            </a:r>
            <a:r>
              <a:rPr>
                <a:latin typeface="Courier"/>
              </a:rPr>
              <a:t> </a:t>
            </a:r>
            <a:r>
              <a:rPr>
                <a:solidFill>
                  <a:srgbClr val="06287E"/>
                </a:solidFill>
                <a:latin typeface="Courier"/>
              </a:rPr>
              <a:t>pull</a:t>
            </a:r>
            <a:r>
              <a:rPr>
                <a:latin typeface="Courier"/>
              </a:rPr>
              <a:t>()</a:t>
            </a:r>
            <a:br/>
            <a:r>
              <a:rPr>
                <a:latin typeface="Courier"/>
              </a:rPr>
              <a:t>u5_cases </a:t>
            </a:r>
            <a:r>
              <a:rPr>
                <a:solidFill>
                  <a:srgbClr val="007020"/>
                </a:solidFill>
                <a:latin typeface="Courier"/>
              </a:rPr>
              <a:t>&lt;-</a:t>
            </a:r>
            <a:r>
              <a:rPr>
                <a:latin typeface="Courier"/>
              </a:rPr>
              <a:t> </a:t>
            </a:r>
            <a:r>
              <a:rPr>
                <a:solidFill>
                  <a:srgbClr val="06287E"/>
                </a:solidFill>
                <a:latin typeface="Courier"/>
              </a:rPr>
              <a:t>sum</a:t>
            </a:r>
            <a:r>
              <a:rPr>
                <a:latin typeface="Courier"/>
              </a:rPr>
              <a:t>(cases</a:t>
            </a:r>
            <a:r>
              <a:rPr>
                <a:solidFill>
                  <a:srgbClr val="4070A0"/>
                </a:solidFill>
                <a:latin typeface="Courier"/>
              </a:rPr>
              <a:t>$</a:t>
            </a:r>
            <a:r>
              <a:rPr>
                <a:latin typeface="Courier"/>
              </a:rPr>
              <a:t>age_band </a:t>
            </a:r>
            <a:r>
              <a:rPr>
                <a:solidFill>
                  <a:srgbClr val="4070A0"/>
                </a:solidFill>
                <a:latin typeface="Courier"/>
              </a:rPr>
              <a:t>==</a:t>
            </a:r>
            <a:r>
              <a:rPr>
                <a:latin typeface="Courier"/>
              </a:rPr>
              <a:t> </a:t>
            </a:r>
            <a:r>
              <a:rPr>
                <a:solidFill>
                  <a:srgbClr val="4070A0"/>
                </a:solidFill>
                <a:latin typeface="Courier"/>
              </a:rPr>
              <a:t>"0-4"</a:t>
            </a:r>
            <a:r>
              <a:rPr>
                <a:latin typeface="Courier"/>
              </a:rPr>
              <a:t>)</a:t>
            </a:r>
            <a:br/>
            <a:br/>
            <a:r>
              <a:rPr>
                <a:solidFill>
                  <a:srgbClr val="06287E"/>
                </a:solidFill>
                <a:latin typeface="Courier"/>
              </a:rPr>
              <a:t>c</a:t>
            </a:r>
            <a:r>
              <a:rPr>
                <a:latin typeface="Courier"/>
              </a:rPr>
              <a:t>(</a:t>
            </a:r>
            <a:r>
              <a:rPr>
                <a:solidFill>
                  <a:srgbClr val="7D9029"/>
                </a:solidFill>
                <a:latin typeface="Courier"/>
              </a:rPr>
              <a:t>under_five =</a:t>
            </a:r>
            <a:r>
              <a:rPr>
                <a:latin typeface="Courier"/>
              </a:rPr>
              <a:t> </a:t>
            </a:r>
            <a:r>
              <a:rPr>
                <a:solidFill>
                  <a:srgbClr val="40A070"/>
                </a:solidFill>
                <a:latin typeface="Courier"/>
              </a:rPr>
              <a:t>1000</a:t>
            </a:r>
            <a:r>
              <a:rPr>
                <a:latin typeface="Courier"/>
              </a:rPr>
              <a:t> </a:t>
            </a:r>
            <a:r>
              <a:rPr>
                <a:solidFill>
                  <a:srgbClr val="4070A0"/>
                </a:solidFill>
                <a:latin typeface="Courier"/>
              </a:rPr>
              <a:t>*</a:t>
            </a:r>
            <a:r>
              <a:rPr>
                <a:latin typeface="Courier"/>
              </a:rPr>
              <a:t> u5_cases </a:t>
            </a:r>
            <a:r>
              <a:rPr>
                <a:solidFill>
                  <a:srgbClr val="4070A0"/>
                </a:solidFill>
                <a:latin typeface="Courier"/>
              </a:rPr>
              <a:t>/</a:t>
            </a:r>
            <a:r>
              <a:rPr>
                <a:latin typeface="Courier"/>
              </a:rPr>
              <a:t> under5,</a:t>
            </a:r>
            <a:br/>
            <a:r>
              <a:rPr>
                <a:latin typeface="Courier"/>
              </a:rPr>
              <a:t>  </a:t>
            </a:r>
            <a:r>
              <a:rPr>
                <a:solidFill>
                  <a:srgbClr val="7D9029"/>
                </a:solidFill>
                <a:latin typeface="Courier"/>
              </a:rPr>
              <a:t>all_age =</a:t>
            </a:r>
            <a:r>
              <a:rPr>
                <a:latin typeface="Courier"/>
              </a:rPr>
              <a:t> </a:t>
            </a:r>
            <a:r>
              <a:rPr>
                <a:solidFill>
                  <a:srgbClr val="40A070"/>
                </a:solidFill>
                <a:latin typeface="Courier"/>
              </a:rPr>
              <a:t>1000</a:t>
            </a:r>
            <a:r>
              <a:rPr>
                <a:latin typeface="Courier"/>
              </a:rPr>
              <a:t> </a:t>
            </a:r>
            <a:r>
              <a:rPr>
                <a:solidFill>
                  <a:srgbClr val="4070A0"/>
                </a:solidFill>
                <a:latin typeface="Courier"/>
              </a:rPr>
              <a:t>*</a:t>
            </a:r>
            <a:r>
              <a:rPr>
                <a:latin typeface="Courier"/>
              </a:rPr>
              <a:t> </a:t>
            </a:r>
            <a:r>
              <a:rPr>
                <a:solidFill>
                  <a:srgbClr val="06287E"/>
                </a:solidFill>
                <a:latin typeface="Courier"/>
              </a:rPr>
              <a:t>nrow</a:t>
            </a:r>
            <a:r>
              <a:rPr>
                <a:latin typeface="Courier"/>
              </a:rPr>
              <a:t>(cases) </a:t>
            </a:r>
            <a:r>
              <a:rPr>
                <a:solidFill>
                  <a:srgbClr val="4070A0"/>
                </a:solidFill>
                <a:latin typeface="Courier"/>
              </a:rPr>
              <a:t>/</a:t>
            </a:r>
            <a:r>
              <a:rPr>
                <a:latin typeface="Courier"/>
              </a:rPr>
              <a:t> </a:t>
            </a:r>
            <a:r>
              <a:rPr>
                <a:solidFill>
                  <a:srgbClr val="06287E"/>
                </a:solidFill>
                <a:latin typeface="Courier"/>
              </a:rPr>
              <a:t>sum</a:t>
            </a:r>
            <a:r>
              <a:rPr>
                <a:latin typeface="Courier"/>
              </a:rPr>
              <a:t>(population</a:t>
            </a:r>
            <a:r>
              <a:rPr>
                <a:solidFill>
                  <a:srgbClr val="4070A0"/>
                </a:solidFill>
                <a:latin typeface="Courier"/>
              </a:rPr>
              <a:t>$</a:t>
            </a:r>
            <a:r>
              <a:rPr>
                <a:latin typeface="Courier"/>
              </a:rPr>
              <a:t>population))</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contrôle à faire sur tout taux</a:t>
            </a:r>
          </a:p>
        </p:txBody>
      </p:sp>
      <p:sp>
        <p:nvSpPr>
          <p:cNvPr id="3" name="Content Placeholder 2"/>
          <p:cNvSpPr>
            <a:spLocks noGrp="1"/>
          </p:cNvSpPr>
          <p:nvPr>
            <p:ph idx="1"/>
          </p:nvPr>
        </p:nvSpPr>
        <p:spPr/>
        <p:txBody>
          <a:bodyPr/>
          <a:lstStyle/>
          <a:p>
            <a:pPr lvl="0"/>
            <a:r>
              <a:rPr b="1"/>
              <a:t>Que compte le numérateur</a:t>
            </a:r>
            <a:r>
              <a:rPr/>
              <a:t> — des événements, des personnes, des épisodes ?</a:t>
            </a:r>
          </a:p>
          <a:p>
            <a:pPr lvl="0"/>
            <a:r>
              <a:rPr b="1"/>
              <a:t>Qui est au dénominateur</a:t>
            </a:r>
            <a:r>
              <a:rPr/>
              <a:t>, et tous étaient-ils à risque ?</a:t>
            </a:r>
          </a:p>
          <a:p>
            <a:pPr lvl="0"/>
            <a:r>
              <a:rPr b="1"/>
              <a:t>Sur quelle période</a:t>
            </a:r>
            <a:r>
              <a:rPr/>
              <a:t>, et tous y étaient-ils présents ?</a:t>
            </a:r>
          </a:p>
          <a:p>
            <a:pPr lvl="0"/>
            <a:r>
              <a:rPr b="1"/>
              <a:t>Quel est le multiplicateur</a:t>
            </a:r>
            <a:r>
              <a:rPr/>
              <a:t>, et est-ce la convention de cet indicateur ?</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contrôle à faire sur tout taux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describe_rate(numerator, denominator, period, multiplier, at_risk_note):</a:t>
            </a:r>
            <a:br/>
            <a:r>
              <a:rPr>
                <a:latin typeface="Courier"/>
              </a:rPr>
              <a:t>    </a:t>
            </a:r>
            <a:r>
              <a:rPr b="1">
                <a:solidFill>
                  <a:srgbClr val="007020"/>
                </a:solidFill>
                <a:latin typeface="Courier"/>
              </a:rPr>
              <a:t>return</a:t>
            </a:r>
            <a:r>
              <a:rPr>
                <a:latin typeface="Courier"/>
              </a:rPr>
              <a:t> {</a:t>
            </a:r>
            <a:br/>
            <a:r>
              <a:rPr>
                <a:latin typeface="Courier"/>
              </a:rPr>
              <a:t>        </a:t>
            </a:r>
            <a:r>
              <a:rPr>
                <a:solidFill>
                  <a:srgbClr val="4070A0"/>
                </a:solidFill>
                <a:latin typeface="Courier"/>
              </a:rPr>
              <a:t>"value"</a:t>
            </a:r>
            <a:r>
              <a:rPr>
                <a:latin typeface="Courier"/>
              </a:rPr>
              <a:t>: multiplier </a:t>
            </a:r>
            <a:r>
              <a:rPr>
                <a:solidFill>
                  <a:srgbClr val="666666"/>
                </a:solidFill>
                <a:latin typeface="Courier"/>
              </a:rPr>
              <a:t>*</a:t>
            </a:r>
            <a:r>
              <a:rPr>
                <a:latin typeface="Courier"/>
              </a:rPr>
              <a:t> numerator </a:t>
            </a:r>
            <a:r>
              <a:rPr>
                <a:solidFill>
                  <a:srgbClr val="666666"/>
                </a:solidFill>
                <a:latin typeface="Courier"/>
              </a:rPr>
              <a:t>/</a:t>
            </a:r>
            <a:r>
              <a:rPr>
                <a:latin typeface="Courier"/>
              </a:rPr>
              <a:t> denominator,</a:t>
            </a:r>
            <a:br/>
            <a:r>
              <a:rPr>
                <a:latin typeface="Courier"/>
              </a:rPr>
              <a:t>        </a:t>
            </a:r>
            <a:r>
              <a:rPr>
                <a:solidFill>
                  <a:srgbClr val="4070A0"/>
                </a:solidFill>
                <a:latin typeface="Courier"/>
              </a:rPr>
              <a:t>"numerator"</a:t>
            </a:r>
            <a:r>
              <a:rPr>
                <a:latin typeface="Courier"/>
              </a:rPr>
              <a:t>: numerator, </a:t>
            </a:r>
            <a:r>
              <a:rPr>
                <a:solidFill>
                  <a:srgbClr val="4070A0"/>
                </a:solidFill>
                <a:latin typeface="Courier"/>
              </a:rPr>
              <a:t>"denominator"</a:t>
            </a:r>
            <a:r>
              <a:rPr>
                <a:latin typeface="Courier"/>
              </a:rPr>
              <a:t>: denominator,</a:t>
            </a:r>
            <a:br/>
            <a:r>
              <a:rPr>
                <a:latin typeface="Courier"/>
              </a:rPr>
              <a:t>        </a:t>
            </a:r>
            <a:r>
              <a:rPr>
                <a:solidFill>
                  <a:srgbClr val="4070A0"/>
                </a:solidFill>
                <a:latin typeface="Courier"/>
              </a:rPr>
              <a:t>"period"</a:t>
            </a:r>
            <a:r>
              <a:rPr>
                <a:latin typeface="Courier"/>
              </a:rPr>
              <a:t>: period, </a:t>
            </a:r>
            <a:r>
              <a:rPr>
                <a:solidFill>
                  <a:srgbClr val="4070A0"/>
                </a:solidFill>
                <a:latin typeface="Courier"/>
              </a:rPr>
              <a:t>"multiplier"</a:t>
            </a:r>
            <a:r>
              <a:rPr>
                <a:latin typeface="Courier"/>
              </a:rPr>
              <a:t>: multiplier, </a:t>
            </a:r>
            <a:r>
              <a:rPr>
                <a:solidFill>
                  <a:srgbClr val="4070A0"/>
                </a:solidFill>
                <a:latin typeface="Courier"/>
              </a:rPr>
              <a:t>"at_risk"</a:t>
            </a:r>
            <a:r>
              <a:rPr>
                <a:latin typeface="Courier"/>
              </a:rPr>
              <a:t>: at_risk_note,</a:t>
            </a:r>
            <a:br/>
            <a:r>
              <a:rPr>
                <a:latin typeface="Courier"/>
              </a:rPr>
              <a:t>    }</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contrôle à faire sur tout taux — En R</a:t>
            </a:r>
          </a:p>
        </p:txBody>
      </p:sp>
      <p:sp>
        <p:nvSpPr>
          <p:cNvPr id="3" name="Content Placeholder 2"/>
          <p:cNvSpPr>
            <a:spLocks noGrp="1"/>
          </p:cNvSpPr>
          <p:nvPr>
            <p:ph idx="1"/>
          </p:nvPr>
        </p:nvSpPr>
        <p:spPr/>
        <p:txBody>
          <a:bodyPr/>
          <a:lstStyle/>
          <a:p>
            <a:pPr lvl="0" indent="0">
              <a:buNone/>
            </a:pPr>
            <a:r>
              <a:rPr>
                <a:latin typeface="Courier"/>
              </a:rPr>
              <a:t>describe_rate </a:t>
            </a:r>
            <a:r>
              <a:rPr>
                <a:solidFill>
                  <a:srgbClr val="007020"/>
                </a:solidFill>
                <a:latin typeface="Courier"/>
              </a:rPr>
              <a:t>&lt;-</a:t>
            </a:r>
            <a:r>
              <a:rPr>
                <a:latin typeface="Courier"/>
              </a:rPr>
              <a:t> </a:t>
            </a:r>
            <a:r>
              <a:rPr b="1">
                <a:solidFill>
                  <a:srgbClr val="007020"/>
                </a:solidFill>
                <a:latin typeface="Courier"/>
              </a:rPr>
              <a:t>function</a:t>
            </a:r>
            <a:r>
              <a:rPr>
                <a:latin typeface="Courier"/>
              </a:rPr>
              <a:t>(numerator, denominator, period, multiplier, at_risk) {</a:t>
            </a:r>
            <a:br/>
            <a:r>
              <a:rPr>
                <a:latin typeface="Courier"/>
              </a:rPr>
              <a:t>  </a:t>
            </a:r>
            <a:r>
              <a:rPr>
                <a:solidFill>
                  <a:srgbClr val="06287E"/>
                </a:solidFill>
                <a:latin typeface="Courier"/>
              </a:rPr>
              <a:t>list</a:t>
            </a:r>
            <a:r>
              <a:rPr>
                <a:latin typeface="Courier"/>
              </a:rPr>
              <a:t>(</a:t>
            </a:r>
            <a:r>
              <a:rPr>
                <a:solidFill>
                  <a:srgbClr val="7D9029"/>
                </a:solidFill>
                <a:latin typeface="Courier"/>
              </a:rPr>
              <a:t>value =</a:t>
            </a:r>
            <a:r>
              <a:rPr>
                <a:latin typeface="Courier"/>
              </a:rPr>
              <a:t> multiplier </a:t>
            </a:r>
            <a:r>
              <a:rPr>
                <a:solidFill>
                  <a:srgbClr val="4070A0"/>
                </a:solidFill>
                <a:latin typeface="Courier"/>
              </a:rPr>
              <a:t>*</a:t>
            </a:r>
            <a:r>
              <a:rPr>
                <a:latin typeface="Courier"/>
              </a:rPr>
              <a:t> numerator </a:t>
            </a:r>
            <a:r>
              <a:rPr>
                <a:solidFill>
                  <a:srgbClr val="4070A0"/>
                </a:solidFill>
                <a:latin typeface="Courier"/>
              </a:rPr>
              <a:t>/</a:t>
            </a:r>
            <a:r>
              <a:rPr>
                <a:latin typeface="Courier"/>
              </a:rPr>
              <a:t> denominator, </a:t>
            </a:r>
            <a:r>
              <a:rPr>
                <a:solidFill>
                  <a:srgbClr val="7D9029"/>
                </a:solidFill>
                <a:latin typeface="Courier"/>
              </a:rPr>
              <a:t>numerator =</a:t>
            </a:r>
            <a:r>
              <a:rPr>
                <a:latin typeface="Courier"/>
              </a:rPr>
              <a:t> numerator,</a:t>
            </a:r>
            <a:br/>
            <a:r>
              <a:rPr>
                <a:latin typeface="Courier"/>
              </a:rPr>
              <a:t>       </a:t>
            </a:r>
            <a:r>
              <a:rPr>
                <a:solidFill>
                  <a:srgbClr val="7D9029"/>
                </a:solidFill>
                <a:latin typeface="Courier"/>
              </a:rPr>
              <a:t>denominator =</a:t>
            </a:r>
            <a:r>
              <a:rPr>
                <a:latin typeface="Courier"/>
              </a:rPr>
              <a:t> denominator, </a:t>
            </a:r>
            <a:r>
              <a:rPr>
                <a:solidFill>
                  <a:srgbClr val="7D9029"/>
                </a:solidFill>
                <a:latin typeface="Courier"/>
              </a:rPr>
              <a:t>period =</a:t>
            </a:r>
            <a:r>
              <a:rPr>
                <a:latin typeface="Courier"/>
              </a:rPr>
              <a:t> period, </a:t>
            </a:r>
            <a:r>
              <a:rPr>
                <a:solidFill>
                  <a:srgbClr val="7D9029"/>
                </a:solidFill>
                <a:latin typeface="Courier"/>
              </a:rPr>
              <a:t>at_risk =</a:t>
            </a:r>
            <a:r>
              <a:rPr>
                <a:latin typeface="Courier"/>
              </a:rPr>
              <a:t> at_risk)</a:t>
            </a:r>
            <a:b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Un dénominateur est simple.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https://data-analysis.cassion.dev/fr/cours/public-health-epidemiology/epi-01-rates-and-denominators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Taux, rapport, proportion — et personnes-temps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Trois formes que l’on appelle toutes « taux » et une seule l’est, plus le dénominateur qui donne son sens à l’incidence quand les gens entrent et sortent d’une population à des moments différents.</vt:lpwstr>
  </property>
</Properties>
</file>