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notesMaster" Target="notesMasters/notesMaster1.xml" /><Relationship Id="rId27" Type="http://schemas.openxmlformats.org/officeDocument/2006/relationships/viewProps" Target="viewProps.xml" /><Relationship Id="rId2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9" Type="http://schemas.openxmlformats.org/officeDocument/2006/relationships/tableStyles" Target="tableStyles.xml" /><Relationship Id="rId28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cascade is a sequence in which each step’s denominator is the previous step’s numerator. 1,850 protection cases become 757 reaching a service, and the useful number is not the 41% — it is which link lost the most.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HIV treatment cascade is the best-known example and the structure is general: Each arrow is a proportion, and each step’s denominator is the step before it. That is what makes it a cascade rather than four separate indicators, and it is what makes the arithmetic worth doing carefully. The TB care cascade has the same shape — estimated incident cases, notified, started on treatment, successfully treated — and so does every referral pathway, every immunisation schedule, and every programme where people can leave between steps.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Both columns are needed and they say different things. The </a:t>
            </a:r>
            <a:r>
              <a:rPr i="1"/>
              <a:t>of all</a:t>
            </a:r>
            <a:r>
              <a:rPr/>
              <a:t> column is the cascade as usually drawn — a staircase descending from 100% to 41%. It tells a donor how much of the caseload completes. The </a:t>
            </a:r>
            <a:r>
              <a:rPr i="1"/>
              <a:t>of previous</a:t>
            </a:r>
            <a:r>
              <a:rPr/>
              <a:t> column is the one that identifies the problem. The largest single loss is at “referral made”: 30.3% of people who consented never had a referral issued. That is a step inside the organisation’s control, and it is invisible in the first column, where the drop from 88.5% to 61.7% looks similar to the drop from 61.7% to 40.9%. Rank by conditional loss, act on the largest.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 cascade has one step that cannot be counted, only estimated, and it is always the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Say which base you used. A cascade starting from an estimated need and one starting from cases already in the system look identical and mean completely different things — the first measures whether the system reaches people, the second only whether it processes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vaccination extract carries one, and it needs no modelled denominator because every step is counted.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Penta1 to penta3: 13.8% dropout. Measles first to second dose: 22.9%. Two things that makes possible and a coverage figure does not. It is robust to the denominator. Numerator and denominator come from the same facilities in the same months, so a census projection nine years old cannot move it. The indicator design course made this argument; here it is the reason dropout is often the better indicator to report. It measures the mechanism. Coverage rises if more children start; dropout falls only if more children who start also finish, which is what a defaulter-tracing or reminder intervention actually changes.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negative dropout — more third doses than first — is arithmetically possible and always means something specific: a catch-up campaign, a period boundary problem, or children vaccinated elsewhere for the earlier dose. It is not an error to be clipped to zero; it is a finding to be explained.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cascade chart is one of the few genuinely good default visualisations in this sector — the descending bars make the losses immediate. But the chart shows only the </a:t>
            </a:r>
            <a:r>
              <a:rPr i="1"/>
              <a:t>of all</a:t>
            </a:r>
            <a:r>
              <a:rPr/>
              <a:t> column, so publish the table beside it with both.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Four columns, and the last one — the base — is what stops a reader comparing your cascade to somebody else’s that started somewhere different.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cascade is a set of counts already aggregated. The next unit goes back to individual records: an outbreak line list, where the analysis starts by putting 975 cases in time order and asking what shape they make.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public-health-epidemiology/epi-02-cascades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Denominators chained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A cascade is a sequence in which each step’s denominator is the previous step’s numerator. 1,850 protection cases become 757 reaching a service, and the useful number is not the 41% — it is which link lost the most.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2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shape</a:t>
            </a:r>
          </a:p>
          <a:p>
            <a:pPr lvl="0"/>
            <a:r>
              <a:rPr/>
              <a:t>Two ways to express each step</a:t>
            </a:r>
          </a:p>
          <a:p>
            <a:pPr lvl="0"/>
            <a:r>
              <a:rPr/>
              <a:t>The first denominator is the hard one</a:t>
            </a:r>
          </a:p>
          <a:p>
            <a:pPr lvl="0"/>
            <a:r>
              <a:rPr/>
              <a:t>The immunisation cascade</a:t>
            </a:r>
          </a:p>
          <a:p>
            <a:pPr lvl="0"/>
            <a:r>
              <a:rPr/>
              <a:t>Watch the direction of the dropout</a:t>
            </a:r>
          </a:p>
          <a:p>
            <a:pPr lvl="0"/>
            <a:r>
              <a:rPr/>
              <a:t>Draw it, but report the table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shape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people living with HIV
  -&gt; diagnosed
    -&gt; on treatment
      -&gt; virally suppressed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ways to express each step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referrals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"protection-referrals-2024.v1.csv"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steps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[</a:t>
            </a:r>
            <a:br/>
            <a:r>
              <a:rPr>
                <a:latin typeface="Courier"/>
              </a:rPr>
              <a:t>    (</a:t>
            </a:r>
            <a:r>
              <a:rPr>
                <a:solidFill>
                  <a:srgbClr val="4070A0"/>
                </a:solidFill>
                <a:latin typeface="Courier"/>
              </a:rPr>
              <a:t>"cases"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(referrals)),</a:t>
            </a:r>
            <a:br/>
            <a:r>
              <a:rPr>
                <a:latin typeface="Courier"/>
              </a:rPr>
              <a:t>    (</a:t>
            </a:r>
            <a:r>
              <a:rPr>
                <a:solidFill>
                  <a:srgbClr val="4070A0"/>
                </a:solidFill>
                <a:latin typeface="Courier"/>
              </a:rPr>
              <a:t>"consented"</a:t>
            </a:r>
            <a:r>
              <a:rPr>
                <a:latin typeface="Courier"/>
              </a:rPr>
              <a:t>, (referrals[</a:t>
            </a:r>
            <a:r>
              <a:rPr>
                <a:solidFill>
                  <a:srgbClr val="4070A0"/>
                </a:solidFill>
                <a:latin typeface="Courier"/>
              </a:rPr>
              <a:t>"consent_to_refer"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()),</a:t>
            </a:r>
            <a:br/>
            <a:r>
              <a:rPr>
                <a:latin typeface="Courier"/>
              </a:rPr>
              <a:t>    (</a:t>
            </a:r>
            <a:r>
              <a:rPr>
                <a:solidFill>
                  <a:srgbClr val="4070A0"/>
                </a:solidFill>
                <a:latin typeface="Courier"/>
              </a:rPr>
              <a:t>"referral made"</a:t>
            </a:r>
            <a:r>
              <a:rPr>
                <a:latin typeface="Courier"/>
              </a:rPr>
              <a:t>, ((referrals[</a:t>
            </a:r>
            <a:r>
              <a:rPr>
                <a:solidFill>
                  <a:srgbClr val="4070A0"/>
                </a:solidFill>
                <a:latin typeface="Courier"/>
              </a:rPr>
              <a:t>"consent_to_refer"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                  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(referrals[</a:t>
            </a:r>
            <a:r>
              <a:rPr>
                <a:solidFill>
                  <a:srgbClr val="4070A0"/>
                </a:solidFill>
                <a:latin typeface="Courier"/>
              </a:rPr>
              <a:t>"referral_made"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()),</a:t>
            </a:r>
            <a:br/>
            <a:r>
              <a:rPr>
                <a:latin typeface="Courier"/>
              </a:rPr>
              <a:t>    (</a:t>
            </a:r>
            <a:r>
              <a:rPr>
                <a:solidFill>
                  <a:srgbClr val="4070A0"/>
                </a:solidFill>
                <a:latin typeface="Courier"/>
              </a:rPr>
              <a:t>"reached a service"</a:t>
            </a:r>
            <a:r>
              <a:rPr>
                <a:latin typeface="Courier"/>
              </a:rPr>
              <a:t>, ((referrals[</a:t>
            </a:r>
            <a:r>
              <a:rPr>
                <a:solidFill>
                  <a:srgbClr val="4070A0"/>
                </a:solidFill>
                <a:latin typeface="Courier"/>
              </a:rPr>
              <a:t>"consent_to_refer"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                      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(referrals[</a:t>
            </a:r>
            <a:r>
              <a:rPr>
                <a:solidFill>
                  <a:srgbClr val="4070A0"/>
                </a:solidFill>
                <a:latin typeface="Courier"/>
              </a:rPr>
              <a:t>"referral_made"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                      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(referrals[</a:t>
            </a:r>
            <a:r>
              <a:rPr>
                <a:solidFill>
                  <a:srgbClr val="4070A0"/>
                </a:solidFill>
                <a:latin typeface="Courier"/>
              </a:rPr>
              <a:t>"referral_accepted"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()),</a:t>
            </a:r>
            <a:br/>
            <a:r>
              <a:rPr>
                <a:latin typeface="Courier"/>
              </a:rPr>
              <a:t>]</a:t>
            </a:r>
            <a:br/>
            <a:br/>
            <a:r>
              <a:rPr>
                <a:latin typeface="Courier"/>
              </a:rPr>
              <a:t>first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steps[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][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previous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None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ways to express each step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name, count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steps:</a:t>
            </a:r>
            <a:br/>
            <a:r>
              <a:rPr>
                <a:latin typeface="Courier"/>
              </a:rPr>
              <a:t>    line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name</a:t>
            </a:r>
            <a:r>
              <a:rPr>
                <a:solidFill>
                  <a:srgbClr val="4070A0"/>
                </a:solidFill>
                <a:latin typeface="Courier"/>
              </a:rPr>
              <a:t>:20}</a:t>
            </a:r>
            <a:r>
              <a:rPr>
                <a:solidFill>
                  <a:srgbClr val="BB6688"/>
                </a:solidFill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count</a:t>
            </a:r>
            <a:r>
              <a:rPr>
                <a:solidFill>
                  <a:srgbClr val="4070A0"/>
                </a:solidFill>
                <a:latin typeface="Courier"/>
              </a:rPr>
              <a:t>:5}</a:t>
            </a:r>
            <a:r>
              <a:rPr>
                <a:solidFill>
                  <a:srgbClr val="BB6688"/>
                </a:solidFill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count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first</a:t>
            </a:r>
            <a:r>
              <a:rPr>
                <a:solidFill>
                  <a:srgbClr val="4070A0"/>
                </a:solidFill>
                <a:latin typeface="Courier"/>
              </a:rPr>
              <a:t>:6.1%}</a:t>
            </a:r>
            <a:r>
              <a:rPr>
                <a:solidFill>
                  <a:srgbClr val="BB6688"/>
                </a:solidFill>
                <a:latin typeface="Courier"/>
              </a:rPr>
              <a:t> of all"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previous:</a:t>
            </a:r>
            <a:br/>
            <a:r>
              <a:rPr>
                <a:latin typeface="Courier"/>
              </a:rPr>
              <a:t>        line </a:t>
            </a:r>
            <a:r>
              <a:rPr>
                <a:solidFill>
                  <a:srgbClr val="666666"/>
                </a:solidFill>
                <a:latin typeface="Courier"/>
              </a:rPr>
              <a:t>+=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BB6688"/>
                </a:solidFill>
                <a:latin typeface="Courier"/>
              </a:rPr>
              <a:t>f"  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count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previous</a:t>
            </a:r>
            <a:r>
              <a:rPr>
                <a:solidFill>
                  <a:srgbClr val="4070A0"/>
                </a:solidFill>
                <a:latin typeface="Courier"/>
              </a:rPr>
              <a:t>:6.1%}</a:t>
            </a:r>
            <a:r>
              <a:rPr>
                <a:solidFill>
                  <a:srgbClr val="BB6688"/>
                </a:solidFill>
                <a:latin typeface="Courier"/>
              </a:rPr>
              <a:t> of previous"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(line)</a:t>
            </a:r>
            <a:br/>
            <a:r>
              <a:rPr>
                <a:latin typeface="Courier"/>
              </a:rPr>
              <a:t>    previous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count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ways to express each step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br/>
            <a:r>
              <a:rPr>
                <a:latin typeface="Courier"/>
              </a:rPr>
              <a:t>referrals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cases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consented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(consent_to_refer),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referred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(consent_to_refer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referral_made),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reached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(consent_to_refer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referral_made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referral_accepted)</a:t>
            </a:r>
            <a:br/>
            <a:r>
              <a:rPr>
                <a:latin typeface="Courier"/>
              </a:rPr>
              <a:t>  )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ways to express each step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Of 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Of previous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Cases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1,850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100%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—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Consented to referral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1,638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88.5%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88.5%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Referral made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1,142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61.7%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69.7%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Reached a service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757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40.9%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66.3%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ways to express each step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Both columns are needed and they say different things</a:t>
            </a:r>
          </a:p>
          <a:p>
            <a:pPr lvl="0"/>
            <a:r>
              <a:rPr/>
              <a:t>Rank by conditional loss, act on the largest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ways to express each step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losses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pd.DataFrame(steps, columns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[</a:t>
            </a:r>
            <a:r>
              <a:rPr>
                <a:solidFill>
                  <a:srgbClr val="4070A0"/>
                </a:solidFill>
                <a:latin typeface="Courier"/>
              </a:rPr>
              <a:t>"step"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losses[</a:t>
            </a:r>
            <a:r>
              <a:rPr>
                <a:solidFill>
                  <a:srgbClr val="4070A0"/>
                </a:solidFill>
                <a:latin typeface="Courier"/>
              </a:rPr>
              <a:t>"lost"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losses[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].shift(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losses[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losses[</a:t>
            </a:r>
            <a:r>
              <a:rPr>
                <a:solidFill>
                  <a:srgbClr val="4070A0"/>
                </a:solidFill>
                <a:latin typeface="Courier"/>
              </a:rPr>
              <a:t>"conditional_loss"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losses[</a:t>
            </a:r>
            <a:r>
              <a:rPr>
                <a:solidFill>
                  <a:srgbClr val="4070A0"/>
                </a:solidFill>
                <a:latin typeface="Courier"/>
              </a:rPr>
              <a:t>"lost"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losses[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].shift(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(losses.dropna().sort_values(</a:t>
            </a:r>
            <a:r>
              <a:rPr>
                <a:solidFill>
                  <a:srgbClr val="4070A0"/>
                </a:solidFill>
                <a:latin typeface="Courier"/>
              </a:rPr>
              <a:t>"conditional_loss"</a:t>
            </a:r>
            <a:r>
              <a:rPr>
                <a:latin typeface="Courier"/>
              </a:rPr>
              <a:t>, ascending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ways to express each step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tibble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tibble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step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"consented"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"referred"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"reached"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      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1638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1142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757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previous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1850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1638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1142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conditional_loss =</a:t>
            </a:r>
            <a:r>
              <a:rPr>
                <a:latin typeface="Courier"/>
              </a:rPr>
              <a:t> (previous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n)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previous)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arrange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desc</a:t>
            </a:r>
            <a:r>
              <a:rPr>
                <a:latin typeface="Courier"/>
              </a:rPr>
              <a:t>(conditional_loss))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first denominator is the hard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HIV</a:t>
            </a:r>
            <a:r>
              <a:rPr/>
              <a:t>: people living with HIV. Nobody counts them; the figure comes from a model, and every “% diagnosed” inherits…</a:t>
            </a:r>
          </a:p>
          <a:p>
            <a:pPr lvl="0"/>
            <a:r>
              <a:rPr b="1"/>
              <a:t>TB</a:t>
            </a:r>
            <a:r>
              <a:rPr/>
              <a:t>: estimated incident cases. Same, and the gap between estimated and notified is the headline finding of most…</a:t>
            </a:r>
          </a:p>
          <a:p>
            <a:pPr lvl="0"/>
            <a:r>
              <a:rPr b="1"/>
              <a:t>Protection</a:t>
            </a:r>
            <a:r>
              <a:rPr/>
              <a:t>: people who experienced an incident. Unknowable, and the reason the referral cascade here starts at…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first denominator is the hard one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"cascade base: cases known to the system, not people in need"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first denominator is the hard one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The base of this cascade is cases the system saw. It is not incidence.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first denominator is the hard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Say which base you used — A cascade starting from an estimated need and one starting from cases already in the system…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immunisation cascade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vax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"vaccination-coverage-2024.v1.csv"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reported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vax[vax[</a:t>
            </a:r>
            <a:r>
              <a:rPr>
                <a:solidFill>
                  <a:srgbClr val="4070A0"/>
                </a:solidFill>
                <a:latin typeface="Courier"/>
              </a:rPr>
              <a:t>"report_submitted"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doses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reported.groupby(</a:t>
            </a:r>
            <a:r>
              <a:rPr>
                <a:solidFill>
                  <a:srgbClr val="4070A0"/>
                </a:solidFill>
                <a:latin typeface="Courier"/>
              </a:rPr>
              <a:t>"antigen"</a:t>
            </a:r>
            <a:r>
              <a:rPr>
                <a:latin typeface="Courier"/>
              </a:rPr>
              <a:t>)[</a:t>
            </a:r>
            <a:r>
              <a:rPr>
                <a:solidFill>
                  <a:srgbClr val="4070A0"/>
                </a:solidFill>
                <a:latin typeface="Courier"/>
              </a:rPr>
              <a:t>"doses_administered"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first_dose, last_dose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[(</a:t>
            </a:r>
            <a:r>
              <a:rPr>
                <a:solidFill>
                  <a:srgbClr val="4070A0"/>
                </a:solidFill>
                <a:latin typeface="Courier"/>
              </a:rPr>
              <a:t>"penta1"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"penta3"</a:t>
            </a:r>
            <a:r>
              <a:rPr>
                <a:latin typeface="Courier"/>
              </a:rPr>
              <a:t>), (</a:t>
            </a:r>
            <a:r>
              <a:rPr>
                <a:solidFill>
                  <a:srgbClr val="4070A0"/>
                </a:solidFill>
                <a:latin typeface="Courier"/>
              </a:rPr>
              <a:t>"mcv1"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"mcv2"</a:t>
            </a:r>
            <a:r>
              <a:rPr>
                <a:latin typeface="Courier"/>
              </a:rPr>
              <a:t>)]:</a:t>
            </a:r>
            <a:br/>
            <a:r>
              <a:rPr>
                <a:latin typeface="Courier"/>
              </a:rPr>
              <a:t>    dropout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(doses[first_dose]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doses[last_dose])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doses[first_dose]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first_dose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-&gt;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last_dose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doses[first_dose]</a:t>
            </a:r>
            <a:r>
              <a:rPr>
                <a:solidFill>
                  <a:srgbClr val="4070A0"/>
                </a:solidFill>
                <a:latin typeface="Courier"/>
              </a:rPr>
              <a:t>:,}</a:t>
            </a:r>
            <a:r>
              <a:rPr>
                <a:solidFill>
                  <a:srgbClr val="BB6688"/>
                </a:solidFill>
                <a:latin typeface="Courier"/>
              </a:rPr>
              <a:t> -&gt; "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doses[last_dose]</a:t>
            </a:r>
            <a:r>
              <a:rPr>
                <a:solidFill>
                  <a:srgbClr val="4070A0"/>
                </a:solidFill>
                <a:latin typeface="Courier"/>
              </a:rPr>
              <a:t>:,}</a:t>
            </a:r>
            <a:r>
              <a:rPr>
                <a:solidFill>
                  <a:srgbClr val="BB6688"/>
                </a:solidFill>
                <a:latin typeface="Courier"/>
              </a:rPr>
              <a:t>, dropout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dropout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immunisation cascade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doses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vax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(report_submitted)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doses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(doses_administered),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antigen)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immunisation cascade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Penta1 to penta3: 13.8% dropout. Measles first to second dose: 22.9%</a:t>
            </a:r>
          </a:p>
          <a:p>
            <a:pPr lvl="0"/>
            <a:r>
              <a:rPr/>
              <a:t>It is robust to the denominator — Numerator and denominator come from the same facilities in the same months, so a…</a:t>
            </a:r>
          </a:p>
          <a:p>
            <a:pPr lvl="0"/>
            <a:r>
              <a:rPr/>
              <a:t>It measures the mechanism — Coverage rises if more children start; dropout falls only if more children who start also…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Watch the direction of the dropout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doses[</a:t>
            </a:r>
            <a:r>
              <a:rPr>
                <a:solidFill>
                  <a:srgbClr val="4070A0"/>
                </a:solidFill>
                <a:latin typeface="Courier"/>
              </a:rPr>
              <a:t>"penta3"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doses[</a:t>
            </a:r>
            <a:r>
              <a:rPr>
                <a:solidFill>
                  <a:srgbClr val="4070A0"/>
                </a:solidFill>
                <a:latin typeface="Courier"/>
              </a:rPr>
              <a:t>"penta1"</a:t>
            </a:r>
            <a:r>
              <a:rPr>
                <a:latin typeface="Courier"/>
              </a:rPr>
              <a:t>]: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"negative dropout: check the denominator and the period"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Watch the direction of the dropout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(doses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doses[doses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antigen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"penta3"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4070A0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doses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doses[doses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antigen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"penta1"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warning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"negative dropout"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Draw it, but report the table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cascade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pd.DataFrame({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"step"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70A0"/>
                </a:solidFill>
                <a:latin typeface="Courier"/>
              </a:rPr>
              <a:t>"Cases"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"Consented"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"Referral made"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"Reached service"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A070"/>
                </a:solidFill>
                <a:latin typeface="Courier"/>
              </a:rPr>
              <a:t>1850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1638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1142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757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})</a:t>
            </a:r>
            <a:br/>
            <a:r>
              <a:rPr>
                <a:latin typeface="Courier"/>
              </a:rPr>
              <a:t>cascade[</a:t>
            </a:r>
            <a:r>
              <a:rPr>
                <a:solidFill>
                  <a:srgbClr val="4070A0"/>
                </a:solidFill>
                <a:latin typeface="Courier"/>
              </a:rPr>
              <a:t>"of_all"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cascade[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cascade[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].iloc[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cascade[</a:t>
            </a:r>
            <a:r>
              <a:rPr>
                <a:solidFill>
                  <a:srgbClr val="4070A0"/>
                </a:solidFill>
                <a:latin typeface="Courier"/>
              </a:rPr>
              <a:t>"of_previous"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cascade[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cascade[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].shift(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cascade[</a:t>
            </a:r>
            <a:r>
              <a:rPr>
                <a:solidFill>
                  <a:srgbClr val="4070A0"/>
                </a:solidFill>
                <a:latin typeface="Courier"/>
              </a:rPr>
              <a:t>"base"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"cases known to the system"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Draw it, but report the table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tibble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tribble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step,            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n,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"Cases"</a:t>
            </a:r>
            <a:r>
              <a:rPr>
                <a:latin typeface="Courier"/>
              </a:rPr>
              <a:t>,         </a:t>
            </a:r>
            <a:r>
              <a:rPr>
                <a:solidFill>
                  <a:srgbClr val="40A070"/>
                </a:solidFill>
                <a:latin typeface="Courier"/>
              </a:rPr>
              <a:t>1850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"Consented"</a:t>
            </a:r>
            <a:r>
              <a:rPr>
                <a:latin typeface="Courier"/>
              </a:rPr>
              <a:t>,     </a:t>
            </a:r>
            <a:r>
              <a:rPr>
                <a:solidFill>
                  <a:srgbClr val="40A070"/>
                </a:solidFill>
                <a:latin typeface="Courier"/>
              </a:rPr>
              <a:t>1638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"Referral made"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1142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"Reached"</a:t>
            </a:r>
            <a:r>
              <a:rPr>
                <a:latin typeface="Courier"/>
              </a:rPr>
              <a:t>,        </a:t>
            </a:r>
            <a:r>
              <a:rPr>
                <a:solidFill>
                  <a:srgbClr val="40A070"/>
                </a:solidFill>
                <a:latin typeface="Courier"/>
              </a:rPr>
              <a:t>757</a:t>
            </a:r>
            <a:br/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of_all =</a:t>
            </a:r>
            <a:r>
              <a:rPr>
                <a:latin typeface="Courier"/>
              </a:rPr>
              <a:t> n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first</a:t>
            </a:r>
            <a:r>
              <a:rPr>
                <a:latin typeface="Courier"/>
              </a:rPr>
              <a:t>(n), </a:t>
            </a:r>
            <a:r>
              <a:rPr>
                <a:solidFill>
                  <a:srgbClr val="7D9029"/>
                </a:solidFill>
                <a:latin typeface="Courier"/>
              </a:rPr>
              <a:t>of_previous =</a:t>
            </a:r>
            <a:r>
              <a:rPr>
                <a:latin typeface="Courier"/>
              </a:rPr>
              <a:t> n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lag</a:t>
            </a:r>
            <a:r>
              <a:rPr>
                <a:latin typeface="Courier"/>
              </a:rPr>
              <a:t>(n))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cascade is a set of counts already aggregated.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https://data-analysis.cassion.dev/courses/public-health-epidemiology/epi-02-cascades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Denominators chained together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2 of 8</vt:lpwstr>
  </property>
  <property fmtid="{D5CDD505-2E9C-101B-9397-08002B2CF9AE}" pid="3" name="subtitle">
    <vt:lpwstr>A cascade is a sequence in which each step’s denominator is the previous step’s numerator. 1,850 protection cases become 757 reaching a service, and the useful number is not the 41% — it is which link lost the most.</vt:lpwstr>
  </property>
</Properties>
</file>