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cascade est une suite où le dénominateur de chaque étape est le numérateur de la précédente. 1 850 cas de protection deviennent 757 atteignant un service, et le nombre utile n’est pas les 41 % — c’est le maillon qui a le plus perdu.</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cascade de traitement du VIH est l’exemple le plus connu et la structure est générale. Chaque flèche est une proportion, et le dénominateur de chaque étape est l’étape précédente. C’est ce qui en fait une cascade plutôt que quatre indicateurs séparés, et ce qui rend l’arithmétique digne d’attention. La cascade de soins de la tuberculose a la même forme — cas incidents estimés, notifiés, mis sous traitement, traités avec succès — et c’est aussi celle de tout circuit de référencement, de tout calendrier vaccinal, et de tout programme dont on peut sortir entre deux étapes.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colonnes sont nécessaires et elles disent des choses différentes. La colonne </a:t>
            </a:r>
            <a:r>
              <a:rPr i="1"/>
              <a:t>sur le total</a:t>
            </a:r>
            <a:r>
              <a:rPr/>
              <a:t> est la cascade telle qu’on la dessine d’ordinaire — un escalier descendant de 100 % à 41 %. Elle dit à un bailleur quelle part de la charge de cas aboutit. La colonne </a:t>
            </a:r>
            <a:r>
              <a:rPr i="1"/>
              <a:t>sur la précédente</a:t>
            </a:r>
            <a:r>
              <a:rPr/>
              <a:t> est celle qui identifie le problème. La plus grosse perte unique se situe à « référencement émis » : 30,3 % des personnes ayant consenti n’ont jamais vu de référencement émis. C’est une étape sous le contrôle de l’organisation, et elle est invisible dans la première colonne, où la chute de 88,5 % à 61,7 % ressemble à celle de 61,7 % à 40,9 %. Classez par perte conditionnelle, agissez sur la plus grande.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 cascade a une étape qui ne se compte pas, seulement s’estime, et c’est toujours la première.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Dites quelle base vous avez employée. Une cascade partant d’un besoin estimé et une partant des cas déjà dans le système se ressemblent et veulent dire des choses complètement différentes — la première mesure si le système atteint les gens, la seconde seulement s’il les traite.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L’extraction vaccinale en porte une, et elle n’exige aucun dénominateur modélisé puisque chaque étape est comptée.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Penta1 vers penta3 : 13,8 % d’abandon. Première vers seconde dose de rougeole : 22,9 %. Deux choses que cela rend possible et qu’un taux de couverture ne permet pas. C’est robuste au dénominateur. Numérateur et dénominateur viennent des mêmes formations aux mêmes mois, si bien qu’une projection de recensement vieille de neuf ans ne peut pas le déplacer. Le cours sur la conception d’indicateurs avançait cet argument ; ici c’est la raison pour laquelle l’abandon est souvent le meilleur indicateur à rapporter. Cela mesure le mécanisme. La couverture monte si davantage d’enfants commencent ; l’abandon ne baisse que si davantage d’enfants qui commencent terminent aussi, ce que change réellement une intervention de rappel ou de recherche des perdus de vue.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abandon négatif — plus de troisièmes doses que de premières — est arithmétiquement possible et signifie toujours quelque chose de précis : une campagne de rattrapage, un problème de bornes de période, ou des enfants vaccinés ailleurs pour la dose antérieure. Ce n’est pas une erreur à ramener à zéro, c’est un constat à expliquer.</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graphique en cascade est l’une des rares visualisations par défaut réellement bonnes de ce secteur — les barres descendantes rendent les pertes immédiates. Mais le graphique ne montre que la colonne </a:t>
            </a:r>
            <a:r>
              <a:rPr i="1"/>
              <a:t>sur le total</a:t>
            </a:r>
            <a:r>
              <a:rPr/>
              <a:t>, alors publiez le tableau à côté avec les deux.</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colonnes, et la dernière — la base — est ce qui empêche un lecteur de comparer votre cascade à celle de quelqu’un d’autre partie d’ailleurs.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cascade est un ensemble de décomptes déjà agrégés. L’unité suivante revient aux enregistrements individuels — une liste linéaire d’épidémie, où l’analyse commence par mettre 975 cas dans l’ordre du temps et demander quelle forme ils dessinent.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ublic-health-epidemiology/epi-02-cascad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Des dénominateurs enchaînés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Une cascade est une suite où le dénominateur de chaque étape est le numérateur de la précédente. 1 850 cas de protection deviennent 757 atteignant un service, et le nombre utile n’est pas les 41 % — c’est le maillon qui a le plus perdu.</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forme</a:t>
            </a:r>
          </a:p>
          <a:p>
            <a:pPr lvl="0"/>
            <a:r>
              <a:rPr/>
              <a:t>Deux façons d’exprimer chaque étape</a:t>
            </a:r>
          </a:p>
          <a:p>
            <a:pPr lvl="0"/>
            <a:r>
              <a:rPr/>
              <a:t>Le premier dénominateur est le difficile</a:t>
            </a:r>
          </a:p>
          <a:p>
            <a:pPr lvl="0"/>
            <a:r>
              <a:rPr/>
              <a:t>La cascade vaccinale</a:t>
            </a:r>
          </a:p>
          <a:p>
            <a:pPr lvl="0"/>
            <a:r>
              <a:rPr/>
              <a:t>Surveillez le sens de l’abandon</a:t>
            </a:r>
          </a:p>
          <a:p>
            <a:pPr lvl="0"/>
            <a:r>
              <a:rPr/>
              <a:t>Dessinez-la, mais rapportez le tableau</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 Exemple</a:t>
            </a:r>
          </a:p>
        </p:txBody>
      </p:sp>
      <p:sp>
        <p:nvSpPr>
          <p:cNvPr id="3" name="Content Placeholder 2"/>
          <p:cNvSpPr>
            <a:spLocks noGrp="1"/>
          </p:cNvSpPr>
          <p:nvPr>
            <p:ph idx="1"/>
          </p:nvPr>
        </p:nvSpPr>
        <p:spPr/>
        <p:txBody>
          <a:bodyPr/>
          <a:lstStyle/>
          <a:p>
            <a:pPr lvl="0" indent="0">
              <a:buNone/>
            </a:pPr>
            <a:r>
              <a:rPr>
                <a:latin typeface="Courier"/>
              </a:rPr>
              <a:t>people living with HIV
  -&gt; diagnosed
    -&gt; on treatment
      -&gt; virally suppressed</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façons d’exprimer chaque étape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referrals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br/>
            <a:r>
              <a:rPr>
                <a:latin typeface="Courier"/>
              </a:rPr>
              <a:t>steps </a:t>
            </a:r>
            <a:r>
              <a:rPr>
                <a:solidFill>
                  <a:srgbClr val="666666"/>
                </a:solidFill>
                <a:latin typeface="Courier"/>
              </a:rPr>
              <a:t>=</a:t>
            </a:r>
            <a:r>
              <a:rPr>
                <a:latin typeface="Courier"/>
              </a:rPr>
              <a:t> [</a:t>
            </a:r>
            <a:br/>
            <a:r>
              <a:rPr>
                <a:latin typeface="Courier"/>
              </a:rPr>
              <a:t>    (</a:t>
            </a:r>
            <a:r>
              <a:rPr>
                <a:solidFill>
                  <a:srgbClr val="4070A0"/>
                </a:solidFill>
                <a:latin typeface="Courier"/>
              </a:rPr>
              <a:t>"cases"</a:t>
            </a:r>
            <a:r>
              <a:rPr>
                <a:latin typeface="Courier"/>
              </a:rPr>
              <a:t>, </a:t>
            </a:r>
            <a:r>
              <a:rPr>
                <a:solidFill>
                  <a:srgbClr val="008000"/>
                </a:solidFill>
                <a:latin typeface="Courier"/>
              </a:rPr>
              <a:t>len</a:t>
            </a:r>
            <a:r>
              <a:rPr>
                <a:latin typeface="Courier"/>
              </a:rPr>
              <a:t>(referrals)),</a:t>
            </a:r>
            <a:br/>
            <a:r>
              <a:rPr>
                <a:latin typeface="Courier"/>
              </a:rPr>
              <a:t>    (</a:t>
            </a:r>
            <a:r>
              <a:rPr>
                <a:solidFill>
                  <a:srgbClr val="4070A0"/>
                </a:solidFill>
                <a:latin typeface="Courier"/>
              </a:rPr>
              <a:t>"consented"</a:t>
            </a:r>
            <a:r>
              <a:rPr>
                <a:latin typeface="Courier"/>
              </a:rPr>
              <a:t>, (referrals[</a:t>
            </a:r>
            <a:r>
              <a:rPr>
                <a:solidFill>
                  <a:srgbClr val="4070A0"/>
                </a:solidFill>
                <a:latin typeface="Courier"/>
              </a:rPr>
              <a:t>"consent_to_refer"</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"referral made"</a:t>
            </a:r>
            <a:r>
              <a:rPr>
                <a:latin typeface="Courier"/>
              </a:rPr>
              <a:t>, ((referrals[</a:t>
            </a:r>
            <a:r>
              <a:rPr>
                <a:solidFill>
                  <a:srgbClr val="4070A0"/>
                </a:solidFill>
                <a:latin typeface="Courier"/>
              </a:rPr>
              <a:t>"consent_to_refer"</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a:t>
            </a:r>
            <a:r>
              <a:rPr>
                <a:solidFill>
                  <a:srgbClr val="666666"/>
                </a:solidFill>
                <a:latin typeface="Courier"/>
              </a:rPr>
              <a:t>&amp;</a:t>
            </a:r>
            <a:r>
              <a:rPr>
                <a:latin typeface="Courier"/>
              </a:rPr>
              <a:t> (referrals[</a:t>
            </a:r>
            <a:r>
              <a:rPr>
                <a:solidFill>
                  <a:srgbClr val="4070A0"/>
                </a:solidFill>
                <a:latin typeface="Courier"/>
              </a:rPr>
              <a:t>"referral_made"</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"reached a service"</a:t>
            </a:r>
            <a:r>
              <a:rPr>
                <a:latin typeface="Courier"/>
              </a:rPr>
              <a:t>, ((referrals[</a:t>
            </a:r>
            <a:r>
              <a:rPr>
                <a:solidFill>
                  <a:srgbClr val="4070A0"/>
                </a:solidFill>
                <a:latin typeface="Courier"/>
              </a:rPr>
              <a:t>"consent_to_refer"</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a:t>
            </a:r>
            <a:r>
              <a:rPr>
                <a:solidFill>
                  <a:srgbClr val="666666"/>
                </a:solidFill>
                <a:latin typeface="Courier"/>
              </a:rPr>
              <a:t>&amp;</a:t>
            </a:r>
            <a:r>
              <a:rPr>
                <a:latin typeface="Courier"/>
              </a:rPr>
              <a:t> (referrals[</a:t>
            </a:r>
            <a:r>
              <a:rPr>
                <a:solidFill>
                  <a:srgbClr val="4070A0"/>
                </a:solidFill>
                <a:latin typeface="Courier"/>
              </a:rPr>
              <a:t>"referral_made"</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a:t>
            </a:r>
            <a:r>
              <a:rPr>
                <a:solidFill>
                  <a:srgbClr val="666666"/>
                </a:solidFill>
                <a:latin typeface="Courier"/>
              </a:rPr>
              <a:t>&amp;</a:t>
            </a:r>
            <a:r>
              <a:rPr>
                <a:latin typeface="Courier"/>
              </a:rPr>
              <a:t> (referrals[</a:t>
            </a:r>
            <a:r>
              <a:rPr>
                <a:solidFill>
                  <a:srgbClr val="4070A0"/>
                </a:solidFill>
                <a:latin typeface="Courier"/>
              </a:rPr>
              <a:t>"referral_accepted"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r>
              <a:rPr>
                <a:solidFill>
                  <a:srgbClr val="008000"/>
                </a:solidFill>
                <a:latin typeface="Courier"/>
              </a:rPr>
              <a:t>sum</a:t>
            </a:r>
            <a:r>
              <a:rPr>
                <a:latin typeface="Courier"/>
              </a:rPr>
              <a:t>()),</a:t>
            </a:r>
            <a:br/>
            <a:r>
              <a:rPr>
                <a:latin typeface="Courier"/>
              </a:rPr>
              <a:t>]</a:t>
            </a:r>
            <a:br/>
            <a:br/>
            <a:r>
              <a:rPr>
                <a:latin typeface="Courier"/>
              </a:rPr>
              <a:t>first </a:t>
            </a:r>
            <a:r>
              <a:rPr>
                <a:solidFill>
                  <a:srgbClr val="666666"/>
                </a:solidFill>
                <a:latin typeface="Courier"/>
              </a:rPr>
              <a:t>=</a:t>
            </a:r>
            <a:r>
              <a:rPr>
                <a:latin typeface="Courier"/>
              </a:rPr>
              <a:t> steps[</a:t>
            </a:r>
            <a:r>
              <a:rPr>
                <a:solidFill>
                  <a:srgbClr val="40A070"/>
                </a:solidFill>
                <a:latin typeface="Courier"/>
              </a:rPr>
              <a:t>0</a:t>
            </a:r>
            <a:r>
              <a:rPr>
                <a:latin typeface="Courier"/>
              </a:rPr>
              <a:t>][</a:t>
            </a:r>
            <a:r>
              <a:rPr>
                <a:solidFill>
                  <a:srgbClr val="40A070"/>
                </a:solidFill>
                <a:latin typeface="Courier"/>
              </a:rPr>
              <a:t>1</a:t>
            </a:r>
            <a:r>
              <a:rPr>
                <a:latin typeface="Courier"/>
              </a:rPr>
              <a:t>]</a:t>
            </a:r>
            <a:br/>
            <a:r>
              <a:rPr>
                <a:latin typeface="Courier"/>
              </a:rPr>
              <a:t>previous </a:t>
            </a:r>
            <a:r>
              <a:rPr>
                <a:solidFill>
                  <a:srgbClr val="666666"/>
                </a:solidFill>
                <a:latin typeface="Courier"/>
              </a:rPr>
              <a:t>=</a:t>
            </a:r>
            <a:r>
              <a:rPr>
                <a:latin typeface="Courier"/>
              </a:rPr>
              <a:t> </a:t>
            </a:r>
            <a:r>
              <a:rPr>
                <a:solidFill>
                  <a:srgbClr val="19177C"/>
                </a:solidFill>
                <a:latin typeface="Courier"/>
              </a:rPr>
              <a:t>None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façons d’exprimer chaque étape — En Python (suite)</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name, count </a:t>
            </a:r>
            <a:r>
              <a:rPr b="1">
                <a:solidFill>
                  <a:srgbClr val="007020"/>
                </a:solidFill>
                <a:latin typeface="Courier"/>
              </a:rPr>
              <a:t>in</a:t>
            </a:r>
            <a:r>
              <a:rPr>
                <a:latin typeface="Courier"/>
              </a:rPr>
              <a:t> steps:</a:t>
            </a:r>
            <a:br/>
            <a:r>
              <a:rPr>
                <a:latin typeface="Courier"/>
              </a:rPr>
              <a:t>    line </a:t>
            </a:r>
            <a:r>
              <a:rPr>
                <a:solidFill>
                  <a:srgbClr val="666666"/>
                </a:solidFill>
                <a:latin typeface="Courier"/>
              </a:rPr>
              <a:t>=</a:t>
            </a:r>
            <a:r>
              <a:rPr>
                <a:latin typeface="Courier"/>
              </a:rPr>
              <a:t> </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:20}</a:t>
            </a:r>
            <a:r>
              <a:rPr>
                <a:solidFill>
                  <a:srgbClr val="BB6688"/>
                </a:solidFill>
                <a:latin typeface="Courier"/>
              </a:rPr>
              <a:t> </a:t>
            </a:r>
            <a:r>
              <a:rPr>
                <a:solidFill>
                  <a:srgbClr val="4070A0"/>
                </a:solidFill>
                <a:latin typeface="Courier"/>
              </a:rPr>
              <a:t>{</a:t>
            </a:r>
            <a:r>
              <a:rPr>
                <a:latin typeface="Courier"/>
              </a:rPr>
              <a:t>count</a:t>
            </a:r>
            <a:r>
              <a:rPr>
                <a:solidFill>
                  <a:srgbClr val="4070A0"/>
                </a:solidFill>
                <a:latin typeface="Courier"/>
              </a:rPr>
              <a:t>:5}</a:t>
            </a:r>
            <a:r>
              <a:rPr>
                <a:solidFill>
                  <a:srgbClr val="BB6688"/>
                </a:solidFill>
                <a:latin typeface="Courier"/>
              </a:rPr>
              <a:t>  </a:t>
            </a:r>
            <a:r>
              <a:rPr>
                <a:solidFill>
                  <a:srgbClr val="4070A0"/>
                </a:solidFill>
                <a:latin typeface="Courier"/>
              </a:rPr>
              <a:t>{</a:t>
            </a:r>
            <a:r>
              <a:rPr>
                <a:latin typeface="Courier"/>
              </a:rPr>
              <a:t>count </a:t>
            </a:r>
            <a:r>
              <a:rPr>
                <a:solidFill>
                  <a:srgbClr val="666666"/>
                </a:solidFill>
                <a:latin typeface="Courier"/>
              </a:rPr>
              <a:t>/</a:t>
            </a:r>
            <a:r>
              <a:rPr>
                <a:latin typeface="Courier"/>
              </a:rPr>
              <a:t> first</a:t>
            </a:r>
            <a:r>
              <a:rPr>
                <a:solidFill>
                  <a:srgbClr val="4070A0"/>
                </a:solidFill>
                <a:latin typeface="Courier"/>
              </a:rPr>
              <a:t>:6.1%}</a:t>
            </a:r>
            <a:r>
              <a:rPr>
                <a:solidFill>
                  <a:srgbClr val="BB6688"/>
                </a:solidFill>
                <a:latin typeface="Courier"/>
              </a:rPr>
              <a:t> of all"</a:t>
            </a:r>
            <a:br/>
            <a:r>
              <a:rPr>
                <a:latin typeface="Courier"/>
              </a:rPr>
              <a:t>    </a:t>
            </a:r>
            <a:r>
              <a:rPr b="1">
                <a:solidFill>
                  <a:srgbClr val="007020"/>
                </a:solidFill>
                <a:latin typeface="Courier"/>
              </a:rPr>
              <a:t>if</a:t>
            </a:r>
            <a:r>
              <a:rPr>
                <a:latin typeface="Courier"/>
              </a:rPr>
              <a:t> previous:</a:t>
            </a:r>
            <a:br/>
            <a:r>
              <a:rPr>
                <a:latin typeface="Courier"/>
              </a:rPr>
              <a:t>        line </a:t>
            </a:r>
            <a:r>
              <a:rPr>
                <a:solidFill>
                  <a:srgbClr val="666666"/>
                </a:solidFill>
                <a:latin typeface="Courier"/>
              </a:rPr>
              <a:t>+=</a:t>
            </a:r>
            <a:r>
              <a:rPr>
                <a:latin typeface="Courier"/>
              </a:rPr>
              <a:t> </a:t>
            </a:r>
            <a:r>
              <a:rPr>
                <a:solidFill>
                  <a:srgbClr val="BB6688"/>
                </a:solidFill>
                <a:latin typeface="Courier"/>
              </a:rPr>
              <a:t>f"   </a:t>
            </a:r>
            <a:r>
              <a:rPr>
                <a:solidFill>
                  <a:srgbClr val="4070A0"/>
                </a:solidFill>
                <a:latin typeface="Courier"/>
              </a:rPr>
              <a:t>{</a:t>
            </a:r>
            <a:r>
              <a:rPr>
                <a:latin typeface="Courier"/>
              </a:rPr>
              <a:t>count </a:t>
            </a:r>
            <a:r>
              <a:rPr>
                <a:solidFill>
                  <a:srgbClr val="666666"/>
                </a:solidFill>
                <a:latin typeface="Courier"/>
              </a:rPr>
              <a:t>/</a:t>
            </a:r>
            <a:r>
              <a:rPr>
                <a:latin typeface="Courier"/>
              </a:rPr>
              <a:t> previous</a:t>
            </a:r>
            <a:r>
              <a:rPr>
                <a:solidFill>
                  <a:srgbClr val="4070A0"/>
                </a:solidFill>
                <a:latin typeface="Courier"/>
              </a:rPr>
              <a:t>:6.1%}</a:t>
            </a:r>
            <a:r>
              <a:rPr>
                <a:solidFill>
                  <a:srgbClr val="BB6688"/>
                </a:solidFill>
                <a:latin typeface="Courier"/>
              </a:rPr>
              <a:t> of previous"</a:t>
            </a:r>
            <a:br/>
            <a:r>
              <a:rPr>
                <a:latin typeface="Courier"/>
              </a:rPr>
              <a:t>    </a:t>
            </a:r>
            <a:r>
              <a:rPr>
                <a:solidFill>
                  <a:srgbClr val="008000"/>
                </a:solidFill>
                <a:latin typeface="Courier"/>
              </a:rPr>
              <a:t>print</a:t>
            </a:r>
            <a:r>
              <a:rPr>
                <a:latin typeface="Courier"/>
              </a:rPr>
              <a:t>(line)</a:t>
            </a:r>
            <a:br/>
            <a:r>
              <a:rPr>
                <a:latin typeface="Courier"/>
              </a:rPr>
              <a:t>    previous </a:t>
            </a:r>
            <a:r>
              <a:rPr>
                <a:solidFill>
                  <a:srgbClr val="666666"/>
                </a:solidFill>
                <a:latin typeface="Courier"/>
              </a:rPr>
              <a:t>=</a:t>
            </a:r>
            <a:r>
              <a:rPr>
                <a:latin typeface="Courier"/>
              </a:rPr>
              <a:t> count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façons d’exprimer chaque étape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referrals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cases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consented =</a:t>
            </a:r>
            <a:r>
              <a:rPr>
                <a:latin typeface="Courier"/>
              </a:rPr>
              <a:t> </a:t>
            </a:r>
            <a:r>
              <a:rPr>
                <a:solidFill>
                  <a:srgbClr val="06287E"/>
                </a:solidFill>
                <a:latin typeface="Courier"/>
              </a:rPr>
              <a:t>sum</a:t>
            </a:r>
            <a:r>
              <a:rPr>
                <a:latin typeface="Courier"/>
              </a:rPr>
              <a:t>(consent_to_refer),</a:t>
            </a:r>
            <a:br/>
            <a:r>
              <a:rPr>
                <a:latin typeface="Courier"/>
              </a:rPr>
              <a:t>    </a:t>
            </a:r>
            <a:r>
              <a:rPr>
                <a:solidFill>
                  <a:srgbClr val="7D9029"/>
                </a:solidFill>
                <a:latin typeface="Courier"/>
              </a:rPr>
              <a:t>referred =</a:t>
            </a:r>
            <a:r>
              <a:rPr>
                <a:latin typeface="Courier"/>
              </a:rPr>
              <a:t> </a:t>
            </a:r>
            <a:r>
              <a:rPr>
                <a:solidFill>
                  <a:srgbClr val="06287E"/>
                </a:solidFill>
                <a:latin typeface="Courier"/>
              </a:rPr>
              <a:t>sum</a:t>
            </a:r>
            <a:r>
              <a:rPr>
                <a:latin typeface="Courier"/>
              </a:rPr>
              <a:t>(consent_to_refer </a:t>
            </a:r>
            <a:r>
              <a:rPr>
                <a:solidFill>
                  <a:srgbClr val="4070A0"/>
                </a:solidFill>
                <a:latin typeface="Courier"/>
              </a:rPr>
              <a:t>&amp;</a:t>
            </a:r>
            <a:r>
              <a:rPr>
                <a:latin typeface="Courier"/>
              </a:rPr>
              <a:t> referral_made),</a:t>
            </a:r>
            <a:br/>
            <a:r>
              <a:rPr>
                <a:latin typeface="Courier"/>
              </a:rPr>
              <a:t>    </a:t>
            </a:r>
            <a:r>
              <a:rPr>
                <a:solidFill>
                  <a:srgbClr val="7D9029"/>
                </a:solidFill>
                <a:latin typeface="Courier"/>
              </a:rPr>
              <a:t>reached =</a:t>
            </a:r>
            <a:r>
              <a:rPr>
                <a:latin typeface="Courier"/>
              </a:rPr>
              <a:t> </a:t>
            </a:r>
            <a:r>
              <a:rPr>
                <a:solidFill>
                  <a:srgbClr val="06287E"/>
                </a:solidFill>
                <a:latin typeface="Courier"/>
              </a:rPr>
              <a:t>sum</a:t>
            </a:r>
            <a:r>
              <a:rPr>
                <a:latin typeface="Courier"/>
              </a:rPr>
              <a:t>(consent_to_refer </a:t>
            </a:r>
            <a:r>
              <a:rPr>
                <a:solidFill>
                  <a:srgbClr val="4070A0"/>
                </a:solidFill>
                <a:latin typeface="Courier"/>
              </a:rPr>
              <a:t>&amp;</a:t>
            </a:r>
            <a:r>
              <a:rPr>
                <a:latin typeface="Courier"/>
              </a:rPr>
              <a:t> referral_made </a:t>
            </a:r>
            <a:r>
              <a:rPr>
                <a:solidFill>
                  <a:srgbClr val="4070A0"/>
                </a:solidFill>
                <a:latin typeface="Courier"/>
              </a:rPr>
              <a:t>&amp;</a:t>
            </a:r>
            <a:r>
              <a:rPr>
                <a:latin typeface="Courier"/>
              </a:rPr>
              <a:t> referral_accepted)</a:t>
            </a:r>
            <a:br/>
            <a:r>
              <a:rPr>
                <a:latin typeface="Courier"/>
              </a:rPr>
              <a:t>  )</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façons d’exprimer chaque étape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Étape</a:t>
                      </a:r>
                    </a:p>
                  </a:txBody>
                  <a:tcPr/>
                </a:tc>
                <a:tc>
                  <a:txBody>
                    <a:bodyPr/>
                    <a:lstStyle/>
                    <a:p>
                      <a:pPr lvl="0" indent="0" marL="0">
                        <a:buNone/>
                      </a:pPr>
                      <a:r>
                        <a:rPr/>
                        <a:t>n</a:t>
                      </a:r>
                    </a:p>
                  </a:txBody>
                  <a:tcPr/>
                </a:tc>
                <a:tc>
                  <a:txBody>
                    <a:bodyPr/>
                    <a:lstStyle/>
                    <a:p>
                      <a:pPr lvl="0" indent="0" marL="0">
                        <a:buNone/>
                      </a:pPr>
                      <a:r>
                        <a:rPr/>
                        <a:t>Sur le total</a:t>
                      </a:r>
                    </a:p>
                  </a:txBody>
                  <a:tcPr/>
                </a:tc>
                <a:tc>
                  <a:txBody>
                    <a:bodyPr/>
                    <a:lstStyle/>
                    <a:p>
                      <a:pPr lvl="0" indent="0" marL="0">
                        <a:buNone/>
                      </a:pPr>
                      <a:r>
                        <a:rPr/>
                        <a:t>Sur la précédente</a:t>
                      </a:r>
                    </a:p>
                  </a:txBody>
                  <a:tcPr/>
                </a:tc>
              </a:tr>
              <a:tr h="0">
                <a:tc>
                  <a:txBody>
                    <a:bodyPr/>
                    <a:lstStyle/>
                    <a:p>
                      <a:pPr lvl="0" indent="0" marL="0">
                        <a:buNone/>
                      </a:pPr>
                      <a:r>
                        <a:rPr/>
                        <a:t>Cas</a:t>
                      </a:r>
                    </a:p>
                  </a:txBody>
                </a:tc>
                <a:tc>
                  <a:txBody>
                    <a:bodyPr/>
                    <a:lstStyle/>
                    <a:p>
                      <a:pPr lvl="0" indent="0" marL="0">
                        <a:buNone/>
                      </a:pPr>
                      <a:r>
                        <a:rPr/>
                        <a:t>1 850</a:t>
                      </a:r>
                    </a:p>
                  </a:txBody>
                </a:tc>
                <a:tc>
                  <a:txBody>
                    <a:bodyPr/>
                    <a:lstStyle/>
                    <a:p>
                      <a:pPr lvl="0" indent="0" marL="0">
                        <a:buNone/>
                      </a:pPr>
                      <a:r>
                        <a:rPr/>
                        <a:t>100 %</a:t>
                      </a:r>
                    </a:p>
                  </a:txBody>
                </a:tc>
                <a:tc>
                  <a:txBody>
                    <a:bodyPr/>
                    <a:lstStyle/>
                    <a:p>
                      <a:pPr lvl="0" indent="0" marL="0">
                        <a:buNone/>
                      </a:pPr>
                      <a:r>
                        <a:rPr/>
                        <a:t>—</a:t>
                      </a:r>
                    </a:p>
                  </a:txBody>
                </a:tc>
              </a:tr>
              <a:tr h="0">
                <a:tc>
                  <a:txBody>
                    <a:bodyPr/>
                    <a:lstStyle/>
                    <a:p>
                      <a:pPr lvl="0" indent="0" marL="0">
                        <a:buNone/>
                      </a:pPr>
                      <a:r>
                        <a:rPr/>
                        <a:t>Ont consenti au référencement</a:t>
                      </a:r>
                    </a:p>
                  </a:txBody>
                </a:tc>
                <a:tc>
                  <a:txBody>
                    <a:bodyPr/>
                    <a:lstStyle/>
                    <a:p>
                      <a:pPr lvl="0" indent="0" marL="0">
                        <a:buNone/>
                      </a:pPr>
                      <a:r>
                        <a:rPr/>
                        <a:t>1 638</a:t>
                      </a:r>
                    </a:p>
                  </a:txBody>
                </a:tc>
                <a:tc>
                  <a:txBody>
                    <a:bodyPr/>
                    <a:lstStyle/>
                    <a:p>
                      <a:pPr lvl="0" indent="0" marL="0">
                        <a:buNone/>
                      </a:pPr>
                      <a:r>
                        <a:rPr/>
                        <a:t>88,5 %</a:t>
                      </a:r>
                    </a:p>
                  </a:txBody>
                </a:tc>
                <a:tc>
                  <a:txBody>
                    <a:bodyPr/>
                    <a:lstStyle/>
                    <a:p>
                      <a:pPr lvl="0" indent="0" marL="0">
                        <a:buNone/>
                      </a:pPr>
                      <a:r>
                        <a:rPr/>
                        <a:t>88,5 %</a:t>
                      </a:r>
                    </a:p>
                  </a:txBody>
                </a:tc>
              </a:tr>
              <a:tr h="0">
                <a:tc>
                  <a:txBody>
                    <a:bodyPr/>
                    <a:lstStyle/>
                    <a:p>
                      <a:pPr lvl="0" indent="0" marL="0">
                        <a:buNone/>
                      </a:pPr>
                      <a:r>
                        <a:rPr/>
                        <a:t>Référencement émis</a:t>
                      </a:r>
                    </a:p>
                  </a:txBody>
                </a:tc>
                <a:tc>
                  <a:txBody>
                    <a:bodyPr/>
                    <a:lstStyle/>
                    <a:p>
                      <a:pPr lvl="0" indent="0" marL="0">
                        <a:buNone/>
                      </a:pPr>
                      <a:r>
                        <a:rPr/>
                        <a:t>1 142</a:t>
                      </a:r>
                    </a:p>
                  </a:txBody>
                </a:tc>
                <a:tc>
                  <a:txBody>
                    <a:bodyPr/>
                    <a:lstStyle/>
                    <a:p>
                      <a:pPr lvl="0" indent="0" marL="0">
                        <a:buNone/>
                      </a:pPr>
                      <a:r>
                        <a:rPr/>
                        <a:t>61,7 %</a:t>
                      </a:r>
                    </a:p>
                  </a:txBody>
                </a:tc>
                <a:tc>
                  <a:txBody>
                    <a:bodyPr/>
                    <a:lstStyle/>
                    <a:p>
                      <a:pPr lvl="0" indent="0" marL="0">
                        <a:buNone/>
                      </a:pPr>
                      <a:r>
                        <a:rPr b="1"/>
                        <a:t>69,7 %</a:t>
                      </a:r>
                    </a:p>
                  </a:txBody>
                </a:tc>
              </a:tr>
              <a:tr h="0">
                <a:tc>
                  <a:txBody>
                    <a:bodyPr/>
                    <a:lstStyle/>
                    <a:p>
                      <a:pPr lvl="0" indent="0" marL="0">
                        <a:buNone/>
                      </a:pPr>
                      <a:r>
                        <a:rPr/>
                        <a:t>Ont atteint un service</a:t>
                      </a:r>
                    </a:p>
                  </a:txBody>
                </a:tc>
                <a:tc>
                  <a:txBody>
                    <a:bodyPr/>
                    <a:lstStyle/>
                    <a:p>
                      <a:pPr lvl="0" indent="0" marL="0">
                        <a:buNone/>
                      </a:pPr>
                      <a:r>
                        <a:rPr/>
                        <a:t>757</a:t>
                      </a:r>
                    </a:p>
                  </a:txBody>
                </a:tc>
                <a:tc>
                  <a:txBody>
                    <a:bodyPr/>
                    <a:lstStyle/>
                    <a:p>
                      <a:pPr lvl="0" indent="0" marL="0">
                        <a:buNone/>
                      </a:pPr>
                      <a:r>
                        <a:rPr/>
                        <a:t>40,9 %</a:t>
                      </a:r>
                    </a:p>
                  </a:txBody>
                </a:tc>
                <a:tc>
                  <a:txBody>
                    <a:bodyPr/>
                    <a:lstStyle/>
                    <a:p>
                      <a:pPr lvl="0" indent="0" marL="0">
                        <a:buNone/>
                      </a:pPr>
                      <a:r>
                        <a:rPr/>
                        <a:t>66,3 %</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façons d’exprimer chaque étape</a:t>
            </a:r>
          </a:p>
        </p:txBody>
      </p:sp>
      <p:sp>
        <p:nvSpPr>
          <p:cNvPr id="3" name="Content Placeholder 2"/>
          <p:cNvSpPr>
            <a:spLocks noGrp="1"/>
          </p:cNvSpPr>
          <p:nvPr>
            <p:ph idx="1"/>
          </p:nvPr>
        </p:nvSpPr>
        <p:spPr/>
        <p:txBody>
          <a:bodyPr/>
          <a:lstStyle/>
          <a:p>
            <a:pPr lvl="0"/>
            <a:r>
              <a:rPr/>
              <a:t>Les deux colonnes sont nécessaires et elles disent des choses différentes</a:t>
            </a:r>
          </a:p>
          <a:p>
            <a:pPr lvl="0"/>
            <a:r>
              <a:rPr/>
              <a:t>Classez par perte conditionnelle, agissez sur la plus grande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façons d’exprimer chaque étape — En Python</a:t>
            </a:r>
          </a:p>
        </p:txBody>
      </p:sp>
      <p:sp>
        <p:nvSpPr>
          <p:cNvPr id="3" name="Content Placeholder 2"/>
          <p:cNvSpPr>
            <a:spLocks noGrp="1"/>
          </p:cNvSpPr>
          <p:nvPr>
            <p:ph idx="1"/>
          </p:nvPr>
        </p:nvSpPr>
        <p:spPr/>
        <p:txBody>
          <a:bodyPr/>
          <a:lstStyle/>
          <a:p>
            <a:pPr lvl="0" indent="0">
              <a:buNone/>
            </a:pPr>
            <a:r>
              <a:rPr>
                <a:latin typeface="Courier"/>
              </a:rPr>
              <a:t>losses </a:t>
            </a:r>
            <a:r>
              <a:rPr>
                <a:solidFill>
                  <a:srgbClr val="666666"/>
                </a:solidFill>
                <a:latin typeface="Courier"/>
              </a:rPr>
              <a:t>=</a:t>
            </a:r>
            <a:r>
              <a:rPr>
                <a:latin typeface="Courier"/>
              </a:rPr>
              <a:t> pd.DataFrame(steps, columns</a:t>
            </a:r>
            <a:r>
              <a:rPr>
                <a:solidFill>
                  <a:srgbClr val="666666"/>
                </a:solidFill>
                <a:latin typeface="Courier"/>
              </a:rPr>
              <a:t>=</a:t>
            </a:r>
            <a:r>
              <a:rPr>
                <a:latin typeface="Courier"/>
              </a:rPr>
              <a:t>[</a:t>
            </a:r>
            <a:r>
              <a:rPr>
                <a:solidFill>
                  <a:srgbClr val="4070A0"/>
                </a:solidFill>
                <a:latin typeface="Courier"/>
              </a:rPr>
              <a:t>"step"</a:t>
            </a:r>
            <a:r>
              <a:rPr>
                <a:latin typeface="Courier"/>
              </a:rPr>
              <a:t>, </a:t>
            </a:r>
            <a:r>
              <a:rPr>
                <a:solidFill>
                  <a:srgbClr val="4070A0"/>
                </a:solidFill>
                <a:latin typeface="Courier"/>
              </a:rPr>
              <a:t>"n"</a:t>
            </a:r>
            <a:r>
              <a:rPr>
                <a:latin typeface="Courier"/>
              </a:rPr>
              <a:t>])</a:t>
            </a:r>
            <a:br/>
            <a:r>
              <a:rPr>
                <a:latin typeface="Courier"/>
              </a:rPr>
              <a:t>losses[</a:t>
            </a:r>
            <a:r>
              <a:rPr>
                <a:solidFill>
                  <a:srgbClr val="4070A0"/>
                </a:solidFill>
                <a:latin typeface="Courier"/>
              </a:rPr>
              <a:t>"lost"</a:t>
            </a:r>
            <a:r>
              <a:rPr>
                <a:latin typeface="Courier"/>
              </a:rPr>
              <a:t>] </a:t>
            </a:r>
            <a:r>
              <a:rPr>
                <a:solidFill>
                  <a:srgbClr val="666666"/>
                </a:solidFill>
                <a:latin typeface="Courier"/>
              </a:rPr>
              <a:t>=</a:t>
            </a:r>
            <a:r>
              <a:rPr>
                <a:latin typeface="Courier"/>
              </a:rPr>
              <a:t> losses[</a:t>
            </a:r>
            <a:r>
              <a:rPr>
                <a:solidFill>
                  <a:srgbClr val="4070A0"/>
                </a:solidFill>
                <a:latin typeface="Courier"/>
              </a:rPr>
              <a:t>"n"</a:t>
            </a:r>
            <a:r>
              <a:rPr>
                <a:latin typeface="Courier"/>
              </a:rPr>
              <a:t>].shift(</a:t>
            </a:r>
            <a:r>
              <a:rPr>
                <a:solidFill>
                  <a:srgbClr val="40A070"/>
                </a:solidFill>
                <a:latin typeface="Courier"/>
              </a:rPr>
              <a:t>1</a:t>
            </a:r>
            <a:r>
              <a:rPr>
                <a:latin typeface="Courier"/>
              </a:rPr>
              <a:t>) </a:t>
            </a:r>
            <a:r>
              <a:rPr>
                <a:solidFill>
                  <a:srgbClr val="666666"/>
                </a:solidFill>
                <a:latin typeface="Courier"/>
              </a:rPr>
              <a:t>-</a:t>
            </a:r>
            <a:r>
              <a:rPr>
                <a:latin typeface="Courier"/>
              </a:rPr>
              <a:t> losses[</a:t>
            </a:r>
            <a:r>
              <a:rPr>
                <a:solidFill>
                  <a:srgbClr val="4070A0"/>
                </a:solidFill>
                <a:latin typeface="Courier"/>
              </a:rPr>
              <a:t>"n"</a:t>
            </a:r>
            <a:r>
              <a:rPr>
                <a:latin typeface="Courier"/>
              </a:rPr>
              <a:t>]</a:t>
            </a:r>
            <a:br/>
            <a:r>
              <a:rPr>
                <a:latin typeface="Courier"/>
              </a:rPr>
              <a:t>losses[</a:t>
            </a:r>
            <a:r>
              <a:rPr>
                <a:solidFill>
                  <a:srgbClr val="4070A0"/>
                </a:solidFill>
                <a:latin typeface="Courier"/>
              </a:rPr>
              <a:t>"conditional_loss"</a:t>
            </a:r>
            <a:r>
              <a:rPr>
                <a:latin typeface="Courier"/>
              </a:rPr>
              <a:t>] </a:t>
            </a:r>
            <a:r>
              <a:rPr>
                <a:solidFill>
                  <a:srgbClr val="666666"/>
                </a:solidFill>
                <a:latin typeface="Courier"/>
              </a:rPr>
              <a:t>=</a:t>
            </a:r>
            <a:r>
              <a:rPr>
                <a:latin typeface="Courier"/>
              </a:rPr>
              <a:t> losses[</a:t>
            </a:r>
            <a:r>
              <a:rPr>
                <a:solidFill>
                  <a:srgbClr val="4070A0"/>
                </a:solidFill>
                <a:latin typeface="Courier"/>
              </a:rPr>
              <a:t>"lost"</a:t>
            </a:r>
            <a:r>
              <a:rPr>
                <a:latin typeface="Courier"/>
              </a:rPr>
              <a:t>] </a:t>
            </a:r>
            <a:r>
              <a:rPr>
                <a:solidFill>
                  <a:srgbClr val="666666"/>
                </a:solidFill>
                <a:latin typeface="Courier"/>
              </a:rPr>
              <a:t>/</a:t>
            </a:r>
            <a:r>
              <a:rPr>
                <a:latin typeface="Courier"/>
              </a:rPr>
              <a:t> losses[</a:t>
            </a:r>
            <a:r>
              <a:rPr>
                <a:solidFill>
                  <a:srgbClr val="4070A0"/>
                </a:solidFill>
                <a:latin typeface="Courier"/>
              </a:rPr>
              <a:t>"n"</a:t>
            </a:r>
            <a:r>
              <a:rPr>
                <a:latin typeface="Courier"/>
              </a:rPr>
              <a:t>].shift(</a:t>
            </a:r>
            <a:r>
              <a:rPr>
                <a:solidFill>
                  <a:srgbClr val="40A070"/>
                </a:solidFill>
                <a:latin typeface="Courier"/>
              </a:rPr>
              <a:t>1</a:t>
            </a:r>
            <a:r>
              <a:rPr>
                <a:latin typeface="Courier"/>
              </a:rPr>
              <a:t>)</a:t>
            </a:r>
            <a:br/>
            <a:r>
              <a:rPr>
                <a:solidFill>
                  <a:srgbClr val="008000"/>
                </a:solidFill>
                <a:latin typeface="Courier"/>
              </a:rPr>
              <a:t>print</a:t>
            </a:r>
            <a:r>
              <a:rPr>
                <a:latin typeface="Courier"/>
              </a:rPr>
              <a:t>(losses.dropna().sort_values(</a:t>
            </a:r>
            <a:r>
              <a:rPr>
                <a:solidFill>
                  <a:srgbClr val="4070A0"/>
                </a:solidFill>
                <a:latin typeface="Courier"/>
              </a:rPr>
              <a:t>"conditional_loss"</a:t>
            </a:r>
            <a:r>
              <a:rPr>
                <a:latin typeface="Courier"/>
              </a:rPr>
              <a:t>, ascending</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façons d’exprimer chaque étape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tibble</a:t>
            </a:r>
            <a:r>
              <a:rPr>
                <a:latin typeface="Courier"/>
              </a:rPr>
              <a:t>(</a:t>
            </a:r>
            <a:r>
              <a:rPr>
                <a:solidFill>
                  <a:srgbClr val="7D9029"/>
                </a:solidFill>
                <a:latin typeface="Courier"/>
              </a:rPr>
              <a:t>step =</a:t>
            </a:r>
            <a:r>
              <a:rPr>
                <a:latin typeface="Courier"/>
              </a:rPr>
              <a:t> </a:t>
            </a:r>
            <a:r>
              <a:rPr>
                <a:solidFill>
                  <a:srgbClr val="06287E"/>
                </a:solidFill>
                <a:latin typeface="Courier"/>
              </a:rPr>
              <a:t>c</a:t>
            </a:r>
            <a:r>
              <a:rPr>
                <a:latin typeface="Courier"/>
              </a:rPr>
              <a:t>(</a:t>
            </a:r>
            <a:r>
              <a:rPr>
                <a:solidFill>
                  <a:srgbClr val="4070A0"/>
                </a:solidFill>
                <a:latin typeface="Courier"/>
              </a:rPr>
              <a:t>"consented"</a:t>
            </a:r>
            <a:r>
              <a:rPr>
                <a:latin typeface="Courier"/>
              </a:rPr>
              <a:t>, </a:t>
            </a:r>
            <a:r>
              <a:rPr>
                <a:solidFill>
                  <a:srgbClr val="4070A0"/>
                </a:solidFill>
                <a:latin typeface="Courier"/>
              </a:rPr>
              <a:t>"referred"</a:t>
            </a:r>
            <a:r>
              <a:rPr>
                <a:latin typeface="Courier"/>
              </a:rPr>
              <a:t>, </a:t>
            </a:r>
            <a:r>
              <a:rPr>
                <a:solidFill>
                  <a:srgbClr val="4070A0"/>
                </a:solidFill>
                <a:latin typeface="Courier"/>
              </a:rPr>
              <a:t>"reached"</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c</a:t>
            </a:r>
            <a:r>
              <a:rPr>
                <a:latin typeface="Courier"/>
              </a:rPr>
              <a:t>(</a:t>
            </a:r>
            <a:r>
              <a:rPr>
                <a:solidFill>
                  <a:srgbClr val="40A070"/>
                </a:solidFill>
                <a:latin typeface="Courier"/>
              </a:rPr>
              <a:t>1638</a:t>
            </a:r>
            <a:r>
              <a:rPr>
                <a:latin typeface="Courier"/>
              </a:rPr>
              <a:t>, </a:t>
            </a:r>
            <a:r>
              <a:rPr>
                <a:solidFill>
                  <a:srgbClr val="40A070"/>
                </a:solidFill>
                <a:latin typeface="Courier"/>
              </a:rPr>
              <a:t>1142</a:t>
            </a:r>
            <a:r>
              <a:rPr>
                <a:latin typeface="Courier"/>
              </a:rPr>
              <a:t>, </a:t>
            </a:r>
            <a:r>
              <a:rPr>
                <a:solidFill>
                  <a:srgbClr val="40A070"/>
                </a:solidFill>
                <a:latin typeface="Courier"/>
              </a:rPr>
              <a:t>757</a:t>
            </a:r>
            <a:r>
              <a:rPr>
                <a:latin typeface="Courier"/>
              </a:rPr>
              <a:t>), </a:t>
            </a:r>
            <a:r>
              <a:rPr>
                <a:solidFill>
                  <a:srgbClr val="7D9029"/>
                </a:solidFill>
                <a:latin typeface="Courier"/>
              </a:rPr>
              <a:t>previous =</a:t>
            </a:r>
            <a:r>
              <a:rPr>
                <a:latin typeface="Courier"/>
              </a:rPr>
              <a:t> </a:t>
            </a:r>
            <a:r>
              <a:rPr>
                <a:solidFill>
                  <a:srgbClr val="06287E"/>
                </a:solidFill>
                <a:latin typeface="Courier"/>
              </a:rPr>
              <a:t>c</a:t>
            </a:r>
            <a:r>
              <a:rPr>
                <a:latin typeface="Courier"/>
              </a:rPr>
              <a:t>(</a:t>
            </a:r>
            <a:r>
              <a:rPr>
                <a:solidFill>
                  <a:srgbClr val="40A070"/>
                </a:solidFill>
                <a:latin typeface="Courier"/>
              </a:rPr>
              <a:t>1850</a:t>
            </a:r>
            <a:r>
              <a:rPr>
                <a:latin typeface="Courier"/>
              </a:rPr>
              <a:t>, </a:t>
            </a:r>
            <a:r>
              <a:rPr>
                <a:solidFill>
                  <a:srgbClr val="40A070"/>
                </a:solidFill>
                <a:latin typeface="Courier"/>
              </a:rPr>
              <a:t>1638</a:t>
            </a:r>
            <a:r>
              <a:rPr>
                <a:latin typeface="Courier"/>
              </a:rPr>
              <a:t>, </a:t>
            </a:r>
            <a:r>
              <a:rPr>
                <a:solidFill>
                  <a:srgbClr val="40A070"/>
                </a:solidFill>
                <a:latin typeface="Courier"/>
              </a:rPr>
              <a:t>1142</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conditional_loss =</a:t>
            </a:r>
            <a:r>
              <a:rPr>
                <a:latin typeface="Courier"/>
              </a:rPr>
              <a:t> (previous </a:t>
            </a:r>
            <a:r>
              <a:rPr>
                <a:solidFill>
                  <a:srgbClr val="4070A0"/>
                </a:solidFill>
                <a:latin typeface="Courier"/>
              </a:rPr>
              <a:t>-</a:t>
            </a:r>
            <a:r>
              <a:rPr>
                <a:latin typeface="Courier"/>
              </a:rPr>
              <a:t> n) </a:t>
            </a:r>
            <a:r>
              <a:rPr>
                <a:solidFill>
                  <a:srgbClr val="4070A0"/>
                </a:solidFill>
                <a:latin typeface="Courier"/>
              </a:rPr>
              <a:t>/</a:t>
            </a:r>
            <a:r>
              <a:rPr>
                <a:latin typeface="Courier"/>
              </a:rPr>
              <a:t> previous)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(conditional_loss))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premier dénominateur est le difficile</a:t>
            </a:r>
          </a:p>
        </p:txBody>
      </p:sp>
      <p:sp>
        <p:nvSpPr>
          <p:cNvPr id="3" name="Content Placeholder 2"/>
          <p:cNvSpPr>
            <a:spLocks noGrp="1"/>
          </p:cNvSpPr>
          <p:nvPr>
            <p:ph idx="1"/>
          </p:nvPr>
        </p:nvSpPr>
        <p:spPr/>
        <p:txBody>
          <a:bodyPr/>
          <a:lstStyle/>
          <a:p>
            <a:pPr lvl="0"/>
            <a:r>
              <a:rPr b="1"/>
              <a:t>VIH</a:t>
            </a:r>
            <a:r>
              <a:rPr/>
              <a:t> — les personnes vivant avec le VIH. Personne ne les compte ; le chiffre vient d’un modèle, et tout « %…</a:t>
            </a:r>
          </a:p>
          <a:p>
            <a:pPr lvl="0"/>
            <a:r>
              <a:rPr b="1"/>
              <a:t>Tuberculose</a:t>
            </a:r>
            <a:r>
              <a:rPr/>
              <a:t> — les cas incidents estimés. De même, et l’écart entre estimés et notifiés est le constat phare de la…</a:t>
            </a:r>
          </a:p>
          <a:p>
            <a:pPr lvl="0"/>
            <a:r>
              <a:rPr b="1"/>
              <a:t>Protection</a:t>
            </a:r>
            <a:r>
              <a:rPr/>
              <a:t> — les personnes ayant subi un incident. Inconnaissable, et la raison pour laquelle la cascade de…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premier dénominateur est le difficile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"cascade base: cases known to the system, not people in need"</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premier dénominateur est le difficile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base of this cascade is cases the system saw. It is not incidence.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premier dénominateur est le difficile</a:t>
            </a:r>
          </a:p>
        </p:txBody>
      </p:sp>
      <p:sp>
        <p:nvSpPr>
          <p:cNvPr id="3" name="Content Placeholder 2"/>
          <p:cNvSpPr>
            <a:spLocks noGrp="1"/>
          </p:cNvSpPr>
          <p:nvPr>
            <p:ph idx="1"/>
          </p:nvPr>
        </p:nvSpPr>
        <p:spPr/>
        <p:txBody>
          <a:bodyPr/>
          <a:lstStyle/>
          <a:p>
            <a:pPr lvl="0"/>
            <a:r>
              <a:rPr/>
              <a:t>Dites quelle base vous avez employée — Une cascade partant d’un besoin estimé et une partant des cas déjà dans le…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cascade vaccinale — En Python</a:t>
            </a:r>
          </a:p>
        </p:txBody>
      </p:sp>
      <p:sp>
        <p:nvSpPr>
          <p:cNvPr id="3" name="Content Placeholder 2"/>
          <p:cNvSpPr>
            <a:spLocks noGrp="1"/>
          </p:cNvSpPr>
          <p:nvPr>
            <p:ph idx="1"/>
          </p:nvPr>
        </p:nvSpPr>
        <p:spPr/>
        <p:txBody>
          <a:bodyPr/>
          <a:lstStyle/>
          <a:p>
            <a:pPr lvl="0" indent="0">
              <a:buNone/>
            </a:pP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a:t>
            </a:r>
            <a:br/>
            <a:r>
              <a:rPr>
                <a:latin typeface="Courier"/>
              </a:rPr>
              <a:t>reported </a:t>
            </a:r>
            <a:r>
              <a:rPr>
                <a:solidFill>
                  <a:srgbClr val="666666"/>
                </a:solidFill>
                <a:latin typeface="Courier"/>
              </a:rPr>
              <a:t>=</a:t>
            </a:r>
            <a:r>
              <a:rPr>
                <a:latin typeface="Courier"/>
              </a:rPr>
              <a:t> vax[vax[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doses </a:t>
            </a:r>
            <a:r>
              <a:rPr>
                <a:solidFill>
                  <a:srgbClr val="666666"/>
                </a:solidFill>
                <a:latin typeface="Courier"/>
              </a:rPr>
              <a:t>=</a:t>
            </a:r>
            <a:r>
              <a:rPr>
                <a:latin typeface="Courier"/>
              </a:rPr>
              <a:t> reported.groupby(</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br/>
            <a:r>
              <a:rPr b="1">
                <a:solidFill>
                  <a:srgbClr val="007020"/>
                </a:solidFill>
                <a:latin typeface="Courier"/>
              </a:rPr>
              <a:t>for</a:t>
            </a:r>
            <a:r>
              <a:rPr>
                <a:latin typeface="Courier"/>
              </a:rPr>
              <a:t> first_dose, last_dose </a:t>
            </a:r>
            <a:r>
              <a:rPr b="1">
                <a:solidFill>
                  <a:srgbClr val="007020"/>
                </a:solidFill>
                <a:latin typeface="Courier"/>
              </a:rPr>
              <a:t>in</a:t>
            </a:r>
            <a:r>
              <a:rPr>
                <a:latin typeface="Courier"/>
              </a:rPr>
              <a:t> [(</a:t>
            </a:r>
            <a:r>
              <a:rPr>
                <a:solidFill>
                  <a:srgbClr val="4070A0"/>
                </a:solidFill>
                <a:latin typeface="Courier"/>
              </a:rPr>
              <a:t>"penta1"</a:t>
            </a:r>
            <a:r>
              <a:rPr>
                <a:latin typeface="Courier"/>
              </a:rPr>
              <a:t>, </a:t>
            </a:r>
            <a:r>
              <a:rPr>
                <a:solidFill>
                  <a:srgbClr val="4070A0"/>
                </a:solidFill>
                <a:latin typeface="Courier"/>
              </a:rPr>
              <a:t>"penta3"</a:t>
            </a:r>
            <a:r>
              <a:rPr>
                <a:latin typeface="Courier"/>
              </a:rPr>
              <a:t>), (</a:t>
            </a:r>
            <a:r>
              <a:rPr>
                <a:solidFill>
                  <a:srgbClr val="4070A0"/>
                </a:solidFill>
                <a:latin typeface="Courier"/>
              </a:rPr>
              <a:t>"mcv1"</a:t>
            </a:r>
            <a:r>
              <a:rPr>
                <a:latin typeface="Courier"/>
              </a:rPr>
              <a:t>, </a:t>
            </a:r>
            <a:r>
              <a:rPr>
                <a:solidFill>
                  <a:srgbClr val="4070A0"/>
                </a:solidFill>
                <a:latin typeface="Courier"/>
              </a:rPr>
              <a:t>"mcv2"</a:t>
            </a:r>
            <a:r>
              <a:rPr>
                <a:latin typeface="Courier"/>
              </a:rPr>
              <a:t>)]:</a:t>
            </a:r>
            <a:br/>
            <a:r>
              <a:rPr>
                <a:latin typeface="Courier"/>
              </a:rPr>
              <a:t>    dropout </a:t>
            </a:r>
            <a:r>
              <a:rPr>
                <a:solidFill>
                  <a:srgbClr val="666666"/>
                </a:solidFill>
                <a:latin typeface="Courier"/>
              </a:rPr>
              <a:t>=</a:t>
            </a:r>
            <a:r>
              <a:rPr>
                <a:latin typeface="Courier"/>
              </a:rPr>
              <a:t> (doses[first_dose] </a:t>
            </a:r>
            <a:r>
              <a:rPr>
                <a:solidFill>
                  <a:srgbClr val="666666"/>
                </a:solidFill>
                <a:latin typeface="Courier"/>
              </a:rPr>
              <a:t>-</a:t>
            </a:r>
            <a:r>
              <a:rPr>
                <a:latin typeface="Courier"/>
              </a:rPr>
              <a:t> doses[last_dose]) </a:t>
            </a:r>
            <a:r>
              <a:rPr>
                <a:solidFill>
                  <a:srgbClr val="666666"/>
                </a:solidFill>
                <a:latin typeface="Courier"/>
              </a:rPr>
              <a:t>/</a:t>
            </a:r>
            <a:r>
              <a:rPr>
                <a:latin typeface="Courier"/>
              </a:rPr>
              <a:t> doses[first_dose]</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first_dose</a:t>
            </a:r>
            <a:r>
              <a:rPr>
                <a:solidFill>
                  <a:srgbClr val="4070A0"/>
                </a:solidFill>
                <a:latin typeface="Courier"/>
              </a:rPr>
              <a:t>}</a:t>
            </a:r>
            <a:r>
              <a:rPr>
                <a:solidFill>
                  <a:srgbClr val="BB6688"/>
                </a:solidFill>
                <a:latin typeface="Courier"/>
              </a:rPr>
              <a:t> -&gt; </a:t>
            </a:r>
            <a:r>
              <a:rPr>
                <a:solidFill>
                  <a:srgbClr val="4070A0"/>
                </a:solidFill>
                <a:latin typeface="Courier"/>
              </a:rPr>
              <a:t>{</a:t>
            </a:r>
            <a:r>
              <a:rPr>
                <a:latin typeface="Courier"/>
              </a:rPr>
              <a:t>last_dose</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doses[first_dose]</a:t>
            </a:r>
            <a:r>
              <a:rPr>
                <a:solidFill>
                  <a:srgbClr val="4070A0"/>
                </a:solidFill>
                <a:latin typeface="Courier"/>
              </a:rPr>
              <a:t>:,}</a:t>
            </a:r>
            <a:r>
              <a:rPr>
                <a:solidFill>
                  <a:srgbClr val="BB6688"/>
                </a:solidFill>
                <a:latin typeface="Courier"/>
              </a:rPr>
              <a:t> -&gt; "</a:t>
            </a:r>
            <a:br/>
            <a:r>
              <a:rPr>
                <a:latin typeface="Courier"/>
              </a:rPr>
              <a:t>          </a:t>
            </a:r>
            <a:r>
              <a:rPr>
                <a:solidFill>
                  <a:srgbClr val="BB6688"/>
                </a:solidFill>
                <a:latin typeface="Courier"/>
              </a:rPr>
              <a:t>f"</a:t>
            </a:r>
            <a:r>
              <a:rPr>
                <a:solidFill>
                  <a:srgbClr val="4070A0"/>
                </a:solidFill>
                <a:latin typeface="Courier"/>
              </a:rPr>
              <a:t>{</a:t>
            </a:r>
            <a:r>
              <a:rPr>
                <a:latin typeface="Courier"/>
              </a:rPr>
              <a:t>doses[last_dose]</a:t>
            </a:r>
            <a:r>
              <a:rPr>
                <a:solidFill>
                  <a:srgbClr val="4070A0"/>
                </a:solidFill>
                <a:latin typeface="Courier"/>
              </a:rPr>
              <a:t>:,}</a:t>
            </a:r>
            <a:r>
              <a:rPr>
                <a:solidFill>
                  <a:srgbClr val="BB6688"/>
                </a:solidFill>
                <a:latin typeface="Courier"/>
              </a:rPr>
              <a:t>, dropout </a:t>
            </a:r>
            <a:r>
              <a:rPr>
                <a:solidFill>
                  <a:srgbClr val="4070A0"/>
                </a:solidFill>
                <a:latin typeface="Courier"/>
              </a:rPr>
              <a:t>{</a:t>
            </a:r>
            <a:r>
              <a:rPr>
                <a:latin typeface="Courier"/>
              </a:rPr>
              <a:t>dropout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cascade vaccinale — En R</a:t>
            </a:r>
          </a:p>
        </p:txBody>
      </p:sp>
      <p:sp>
        <p:nvSpPr>
          <p:cNvPr id="3" name="Content Placeholder 2"/>
          <p:cNvSpPr>
            <a:spLocks noGrp="1"/>
          </p:cNvSpPr>
          <p:nvPr>
            <p:ph idx="1"/>
          </p:nvPr>
        </p:nvSpPr>
        <p:spPr/>
        <p:txBody>
          <a:bodyPr/>
          <a:lstStyle/>
          <a:p>
            <a:pPr lvl="0" indent="0">
              <a:buNone/>
            </a:pPr>
            <a:r>
              <a:rPr>
                <a:latin typeface="Courier"/>
              </a:rPr>
              <a:t>doses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 </a:t>
            </a:r>
            <a:r>
              <a:rPr>
                <a:solidFill>
                  <a:srgbClr val="7D9029"/>
                </a:solidFill>
                <a:latin typeface="Courier"/>
              </a:rPr>
              <a:t>.by =</a:t>
            </a:r>
            <a:r>
              <a:rPr>
                <a:latin typeface="Courier"/>
              </a:rPr>
              <a:t> antigen)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cascade vaccinale</a:t>
            </a:r>
          </a:p>
        </p:txBody>
      </p:sp>
      <p:sp>
        <p:nvSpPr>
          <p:cNvPr id="3" name="Content Placeholder 2"/>
          <p:cNvSpPr>
            <a:spLocks noGrp="1"/>
          </p:cNvSpPr>
          <p:nvPr>
            <p:ph idx="1"/>
          </p:nvPr>
        </p:nvSpPr>
        <p:spPr/>
        <p:txBody>
          <a:bodyPr/>
          <a:lstStyle/>
          <a:p>
            <a:pPr lvl="0"/>
            <a:r>
              <a:rPr/>
              <a:t>Penta1 vers penta3 : 13,8 % d’abandon. Première vers seconde dose de rougeole : 22,9 %</a:t>
            </a:r>
          </a:p>
          <a:p>
            <a:pPr lvl="0"/>
            <a:r>
              <a:rPr/>
              <a:t>C’est robuste au dénominateur — Numérateur et dénominateur viennent des mêmes formations aux mêmes mois, si bien qu’une…</a:t>
            </a:r>
          </a:p>
          <a:p>
            <a:pPr lvl="0"/>
            <a:r>
              <a:rPr/>
              <a:t>Cela mesure le mécanisme — La couverture monte si davantage d’enfants commencent ; l’abandon ne baisse que si davantage…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Surveillez le sens de l’abandon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doses[</a:t>
            </a:r>
            <a:r>
              <a:rPr>
                <a:solidFill>
                  <a:srgbClr val="4070A0"/>
                </a:solidFill>
                <a:latin typeface="Courier"/>
              </a:rPr>
              <a:t>"penta3"</a:t>
            </a:r>
            <a:r>
              <a:rPr>
                <a:latin typeface="Courier"/>
              </a:rPr>
              <a:t>] </a:t>
            </a:r>
            <a:r>
              <a:rPr>
                <a:solidFill>
                  <a:srgbClr val="666666"/>
                </a:solidFill>
                <a:latin typeface="Courier"/>
              </a:rPr>
              <a:t>&gt;</a:t>
            </a:r>
            <a:r>
              <a:rPr>
                <a:latin typeface="Courier"/>
              </a:rPr>
              <a:t> doses[</a:t>
            </a:r>
            <a:r>
              <a:rPr>
                <a:solidFill>
                  <a:srgbClr val="4070A0"/>
                </a:solidFill>
                <a:latin typeface="Courier"/>
              </a:rPr>
              <a:t>"penta1"</a:t>
            </a:r>
            <a:r>
              <a:rPr>
                <a:latin typeface="Courier"/>
              </a:rPr>
              <a:t>]:</a:t>
            </a:r>
            <a:br/>
            <a:r>
              <a:rPr>
                <a:latin typeface="Courier"/>
              </a:rPr>
              <a:t>    </a:t>
            </a:r>
            <a:r>
              <a:rPr>
                <a:solidFill>
                  <a:srgbClr val="008000"/>
                </a:solidFill>
                <a:latin typeface="Courier"/>
              </a:rPr>
              <a:t>print</a:t>
            </a:r>
            <a:r>
              <a:rPr>
                <a:latin typeface="Courier"/>
              </a:rPr>
              <a:t>(</a:t>
            </a:r>
            <a:r>
              <a:rPr>
                <a:solidFill>
                  <a:srgbClr val="4070A0"/>
                </a:solidFill>
                <a:latin typeface="Courier"/>
              </a:rPr>
              <a:t>"negative dropout: check the denominator and the period"</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Surveillez le sens de l’abandon — En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(doses</a:t>
            </a:r>
            <a:r>
              <a:rPr>
                <a:solidFill>
                  <a:srgbClr val="4070A0"/>
                </a:solidFill>
                <a:latin typeface="Courier"/>
              </a:rPr>
              <a:t>$</a:t>
            </a:r>
            <a:r>
              <a:rPr>
                <a:latin typeface="Courier"/>
              </a:rPr>
              <a:t>doses[doses</a:t>
            </a:r>
            <a:r>
              <a:rPr>
                <a:solidFill>
                  <a:srgbClr val="4070A0"/>
                </a:solidFill>
                <a:latin typeface="Courier"/>
              </a:rPr>
              <a:t>$</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 </a:t>
            </a:r>
            <a:r>
              <a:rPr>
                <a:solidFill>
                  <a:srgbClr val="4070A0"/>
                </a:solidFill>
                <a:latin typeface="Courier"/>
              </a:rPr>
              <a:t>&gt;</a:t>
            </a:r>
            <a:r>
              <a:rPr>
                <a:latin typeface="Courier"/>
              </a:rPr>
              <a:t> doses</a:t>
            </a:r>
            <a:r>
              <a:rPr>
                <a:solidFill>
                  <a:srgbClr val="4070A0"/>
                </a:solidFill>
                <a:latin typeface="Courier"/>
              </a:rPr>
              <a:t>$</a:t>
            </a:r>
            <a:r>
              <a:rPr>
                <a:latin typeface="Courier"/>
              </a:rPr>
              <a:t>doses[doses</a:t>
            </a:r>
            <a:r>
              <a:rPr>
                <a:solidFill>
                  <a:srgbClr val="4070A0"/>
                </a:solidFill>
                <a:latin typeface="Courier"/>
              </a:rPr>
              <a:t>$</a:t>
            </a:r>
            <a:r>
              <a:rPr>
                <a:latin typeface="Courier"/>
              </a:rPr>
              <a:t>antigen </a:t>
            </a:r>
            <a:r>
              <a:rPr>
                <a:solidFill>
                  <a:srgbClr val="4070A0"/>
                </a:solidFill>
                <a:latin typeface="Courier"/>
              </a:rPr>
              <a:t>==</a:t>
            </a:r>
            <a:r>
              <a:rPr>
                <a:latin typeface="Courier"/>
              </a:rPr>
              <a:t> </a:t>
            </a:r>
            <a:r>
              <a:rPr>
                <a:solidFill>
                  <a:srgbClr val="4070A0"/>
                </a:solidFill>
                <a:latin typeface="Courier"/>
              </a:rPr>
              <a:t>"penta1"</a:t>
            </a:r>
            <a:r>
              <a:rPr>
                <a:latin typeface="Courier"/>
              </a:rPr>
              <a:t>])</a:t>
            </a:r>
            <a:br/>
            <a:r>
              <a:rPr>
                <a:latin typeface="Courier"/>
              </a:rPr>
              <a:t>  </a:t>
            </a:r>
            <a:r>
              <a:rPr>
                <a:solidFill>
                  <a:srgbClr val="06287E"/>
                </a:solidFill>
                <a:latin typeface="Courier"/>
              </a:rPr>
              <a:t>warning</a:t>
            </a:r>
            <a:r>
              <a:rPr>
                <a:latin typeface="Courier"/>
              </a:rPr>
              <a:t>(</a:t>
            </a:r>
            <a:r>
              <a:rPr>
                <a:solidFill>
                  <a:srgbClr val="4070A0"/>
                </a:solidFill>
                <a:latin typeface="Courier"/>
              </a:rPr>
              <a:t>"negative dropout"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Dessinez-la, mais rapportez le tableau — En Python</a:t>
            </a:r>
          </a:p>
        </p:txBody>
      </p:sp>
      <p:sp>
        <p:nvSpPr>
          <p:cNvPr id="3" name="Content Placeholder 2"/>
          <p:cNvSpPr>
            <a:spLocks noGrp="1"/>
          </p:cNvSpPr>
          <p:nvPr>
            <p:ph idx="1"/>
          </p:nvPr>
        </p:nvSpPr>
        <p:spPr/>
        <p:txBody>
          <a:bodyPr/>
          <a:lstStyle/>
          <a:p>
            <a:pPr lvl="0" indent="0">
              <a:buNone/>
            </a:pPr>
            <a:r>
              <a:rPr>
                <a:latin typeface="Courier"/>
              </a:rPr>
              <a:t>cascade </a:t>
            </a:r>
            <a:r>
              <a:rPr>
                <a:solidFill>
                  <a:srgbClr val="666666"/>
                </a:solidFill>
                <a:latin typeface="Courier"/>
              </a:rPr>
              <a:t>=</a:t>
            </a:r>
            <a:r>
              <a:rPr>
                <a:latin typeface="Courier"/>
              </a:rPr>
              <a:t> pd.DataFrame({</a:t>
            </a:r>
            <a:br/>
            <a:r>
              <a:rPr>
                <a:latin typeface="Courier"/>
              </a:rPr>
              <a:t>    </a:t>
            </a:r>
            <a:r>
              <a:rPr>
                <a:solidFill>
                  <a:srgbClr val="4070A0"/>
                </a:solidFill>
                <a:latin typeface="Courier"/>
              </a:rPr>
              <a:t>"step"</a:t>
            </a:r>
            <a:r>
              <a:rPr>
                <a:latin typeface="Courier"/>
              </a:rPr>
              <a:t>: [</a:t>
            </a:r>
            <a:r>
              <a:rPr>
                <a:solidFill>
                  <a:srgbClr val="4070A0"/>
                </a:solidFill>
                <a:latin typeface="Courier"/>
              </a:rPr>
              <a:t>"Cases"</a:t>
            </a:r>
            <a:r>
              <a:rPr>
                <a:latin typeface="Courier"/>
              </a:rPr>
              <a:t>, </a:t>
            </a:r>
            <a:r>
              <a:rPr>
                <a:solidFill>
                  <a:srgbClr val="4070A0"/>
                </a:solidFill>
                <a:latin typeface="Courier"/>
              </a:rPr>
              <a:t>"Consented"</a:t>
            </a:r>
            <a:r>
              <a:rPr>
                <a:latin typeface="Courier"/>
              </a:rPr>
              <a:t>, </a:t>
            </a:r>
            <a:r>
              <a:rPr>
                <a:solidFill>
                  <a:srgbClr val="4070A0"/>
                </a:solidFill>
                <a:latin typeface="Courier"/>
              </a:rPr>
              <a:t>"Referral made"</a:t>
            </a:r>
            <a:r>
              <a:rPr>
                <a:latin typeface="Courier"/>
              </a:rPr>
              <a:t>, </a:t>
            </a:r>
            <a:r>
              <a:rPr>
                <a:solidFill>
                  <a:srgbClr val="4070A0"/>
                </a:solidFill>
                <a:latin typeface="Courier"/>
              </a:rPr>
              <a:t>"Reached service"</a:t>
            </a:r>
            <a:r>
              <a:rPr>
                <a:latin typeface="Courier"/>
              </a:rPr>
              <a:t>],</a:t>
            </a:r>
            <a:br/>
            <a:r>
              <a:rPr>
                <a:latin typeface="Courier"/>
              </a:rPr>
              <a:t>    </a:t>
            </a:r>
            <a:r>
              <a:rPr>
                <a:solidFill>
                  <a:srgbClr val="4070A0"/>
                </a:solidFill>
                <a:latin typeface="Courier"/>
              </a:rPr>
              <a:t>"n"</a:t>
            </a:r>
            <a:r>
              <a:rPr>
                <a:latin typeface="Courier"/>
              </a:rPr>
              <a:t>: [</a:t>
            </a:r>
            <a:r>
              <a:rPr>
                <a:solidFill>
                  <a:srgbClr val="40A070"/>
                </a:solidFill>
                <a:latin typeface="Courier"/>
              </a:rPr>
              <a:t>1850</a:t>
            </a:r>
            <a:r>
              <a:rPr>
                <a:latin typeface="Courier"/>
              </a:rPr>
              <a:t>, </a:t>
            </a:r>
            <a:r>
              <a:rPr>
                <a:solidFill>
                  <a:srgbClr val="40A070"/>
                </a:solidFill>
                <a:latin typeface="Courier"/>
              </a:rPr>
              <a:t>1638</a:t>
            </a:r>
            <a:r>
              <a:rPr>
                <a:latin typeface="Courier"/>
              </a:rPr>
              <a:t>, </a:t>
            </a:r>
            <a:r>
              <a:rPr>
                <a:solidFill>
                  <a:srgbClr val="40A070"/>
                </a:solidFill>
                <a:latin typeface="Courier"/>
              </a:rPr>
              <a:t>1142</a:t>
            </a:r>
            <a:r>
              <a:rPr>
                <a:latin typeface="Courier"/>
              </a:rPr>
              <a:t>, </a:t>
            </a:r>
            <a:r>
              <a:rPr>
                <a:solidFill>
                  <a:srgbClr val="40A070"/>
                </a:solidFill>
                <a:latin typeface="Courier"/>
              </a:rPr>
              <a:t>757</a:t>
            </a:r>
            <a:r>
              <a:rPr>
                <a:latin typeface="Courier"/>
              </a:rPr>
              <a:t>],</a:t>
            </a:r>
            <a:br/>
            <a:r>
              <a:rPr>
                <a:latin typeface="Courier"/>
              </a:rPr>
              <a:t>})</a:t>
            </a:r>
            <a:br/>
            <a:r>
              <a:rPr>
                <a:latin typeface="Courier"/>
              </a:rPr>
              <a:t>cascade[</a:t>
            </a:r>
            <a:r>
              <a:rPr>
                <a:solidFill>
                  <a:srgbClr val="4070A0"/>
                </a:solidFill>
                <a:latin typeface="Courier"/>
              </a:rPr>
              <a:t>"of_all"</a:t>
            </a:r>
            <a:r>
              <a:rPr>
                <a:latin typeface="Courier"/>
              </a:rPr>
              <a:t>] </a:t>
            </a:r>
            <a:r>
              <a:rPr>
                <a:solidFill>
                  <a:srgbClr val="666666"/>
                </a:solidFill>
                <a:latin typeface="Courier"/>
              </a:rPr>
              <a:t>=</a:t>
            </a:r>
            <a:r>
              <a:rPr>
                <a:latin typeface="Courier"/>
              </a:rPr>
              <a:t> cascade[</a:t>
            </a:r>
            <a:r>
              <a:rPr>
                <a:solidFill>
                  <a:srgbClr val="4070A0"/>
                </a:solidFill>
                <a:latin typeface="Courier"/>
              </a:rPr>
              <a:t>"n"</a:t>
            </a:r>
            <a:r>
              <a:rPr>
                <a:latin typeface="Courier"/>
              </a:rPr>
              <a:t>] </a:t>
            </a:r>
            <a:r>
              <a:rPr>
                <a:solidFill>
                  <a:srgbClr val="666666"/>
                </a:solidFill>
                <a:latin typeface="Courier"/>
              </a:rPr>
              <a:t>/</a:t>
            </a:r>
            <a:r>
              <a:rPr>
                <a:latin typeface="Courier"/>
              </a:rPr>
              <a:t> cascade[</a:t>
            </a:r>
            <a:r>
              <a:rPr>
                <a:solidFill>
                  <a:srgbClr val="4070A0"/>
                </a:solidFill>
                <a:latin typeface="Courier"/>
              </a:rPr>
              <a:t>"n"</a:t>
            </a:r>
            <a:r>
              <a:rPr>
                <a:latin typeface="Courier"/>
              </a:rPr>
              <a:t>].iloc[</a:t>
            </a:r>
            <a:r>
              <a:rPr>
                <a:solidFill>
                  <a:srgbClr val="40A070"/>
                </a:solidFill>
                <a:latin typeface="Courier"/>
              </a:rPr>
              <a:t>0</a:t>
            </a:r>
            <a:r>
              <a:rPr>
                <a:latin typeface="Courier"/>
              </a:rPr>
              <a:t>]</a:t>
            </a:r>
            <a:br/>
            <a:r>
              <a:rPr>
                <a:latin typeface="Courier"/>
              </a:rPr>
              <a:t>cascade[</a:t>
            </a:r>
            <a:r>
              <a:rPr>
                <a:solidFill>
                  <a:srgbClr val="4070A0"/>
                </a:solidFill>
                <a:latin typeface="Courier"/>
              </a:rPr>
              <a:t>"of_previous"</a:t>
            </a:r>
            <a:r>
              <a:rPr>
                <a:latin typeface="Courier"/>
              </a:rPr>
              <a:t>] </a:t>
            </a:r>
            <a:r>
              <a:rPr>
                <a:solidFill>
                  <a:srgbClr val="666666"/>
                </a:solidFill>
                <a:latin typeface="Courier"/>
              </a:rPr>
              <a:t>=</a:t>
            </a:r>
            <a:r>
              <a:rPr>
                <a:latin typeface="Courier"/>
              </a:rPr>
              <a:t> cascade[</a:t>
            </a:r>
            <a:r>
              <a:rPr>
                <a:solidFill>
                  <a:srgbClr val="4070A0"/>
                </a:solidFill>
                <a:latin typeface="Courier"/>
              </a:rPr>
              <a:t>"n"</a:t>
            </a:r>
            <a:r>
              <a:rPr>
                <a:latin typeface="Courier"/>
              </a:rPr>
              <a:t>] </a:t>
            </a:r>
            <a:r>
              <a:rPr>
                <a:solidFill>
                  <a:srgbClr val="666666"/>
                </a:solidFill>
                <a:latin typeface="Courier"/>
              </a:rPr>
              <a:t>/</a:t>
            </a:r>
            <a:r>
              <a:rPr>
                <a:latin typeface="Courier"/>
              </a:rPr>
              <a:t> cascade[</a:t>
            </a:r>
            <a:r>
              <a:rPr>
                <a:solidFill>
                  <a:srgbClr val="4070A0"/>
                </a:solidFill>
                <a:latin typeface="Courier"/>
              </a:rPr>
              <a:t>"n"</a:t>
            </a:r>
            <a:r>
              <a:rPr>
                <a:latin typeface="Courier"/>
              </a:rPr>
              <a:t>].shift(</a:t>
            </a:r>
            <a:r>
              <a:rPr>
                <a:solidFill>
                  <a:srgbClr val="40A070"/>
                </a:solidFill>
                <a:latin typeface="Courier"/>
              </a:rPr>
              <a:t>1</a:t>
            </a:r>
            <a:r>
              <a:rPr>
                <a:latin typeface="Courier"/>
              </a:rPr>
              <a:t>)</a:t>
            </a:r>
            <a:br/>
            <a:r>
              <a:rPr>
                <a:latin typeface="Courier"/>
              </a:rPr>
              <a:t>cascade[</a:t>
            </a:r>
            <a:r>
              <a:rPr>
                <a:solidFill>
                  <a:srgbClr val="4070A0"/>
                </a:solidFill>
                <a:latin typeface="Courier"/>
              </a:rPr>
              <a:t>"base"</a:t>
            </a:r>
            <a:r>
              <a:rPr>
                <a:latin typeface="Courier"/>
              </a:rPr>
              <a:t>] </a:t>
            </a:r>
            <a:r>
              <a:rPr>
                <a:solidFill>
                  <a:srgbClr val="666666"/>
                </a:solidFill>
                <a:latin typeface="Courier"/>
              </a:rPr>
              <a:t>=</a:t>
            </a:r>
            <a:r>
              <a:rPr>
                <a:latin typeface="Courier"/>
              </a:rPr>
              <a:t> </a:t>
            </a:r>
            <a:r>
              <a:rPr>
                <a:solidFill>
                  <a:srgbClr val="4070A0"/>
                </a:solidFill>
                <a:latin typeface="Courier"/>
              </a:rPr>
              <a:t>"cases known to the system"</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Dessinez-la, mais rapportez le tableau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step,             </a:t>
            </a:r>
            <a:r>
              <a:rPr>
                <a:solidFill>
                  <a:srgbClr val="4070A0"/>
                </a:solidFill>
                <a:latin typeface="Courier"/>
              </a:rPr>
              <a:t>~</a:t>
            </a:r>
            <a:r>
              <a:rPr>
                <a:latin typeface="Courier"/>
              </a:rPr>
              <a:t>n,</a:t>
            </a:r>
            <a:br/>
            <a:r>
              <a:rPr>
                <a:latin typeface="Courier"/>
              </a:rPr>
              <a:t>  </a:t>
            </a:r>
            <a:r>
              <a:rPr>
                <a:solidFill>
                  <a:srgbClr val="4070A0"/>
                </a:solidFill>
                <a:latin typeface="Courier"/>
              </a:rPr>
              <a:t>"Cases"</a:t>
            </a:r>
            <a:r>
              <a:rPr>
                <a:latin typeface="Courier"/>
              </a:rPr>
              <a:t>,         </a:t>
            </a:r>
            <a:r>
              <a:rPr>
                <a:solidFill>
                  <a:srgbClr val="40A070"/>
                </a:solidFill>
                <a:latin typeface="Courier"/>
              </a:rPr>
              <a:t>1850</a:t>
            </a:r>
            <a:r>
              <a:rPr>
                <a:latin typeface="Courier"/>
              </a:rPr>
              <a:t>,</a:t>
            </a:r>
            <a:br/>
            <a:r>
              <a:rPr>
                <a:latin typeface="Courier"/>
              </a:rPr>
              <a:t>  </a:t>
            </a:r>
            <a:r>
              <a:rPr>
                <a:solidFill>
                  <a:srgbClr val="4070A0"/>
                </a:solidFill>
                <a:latin typeface="Courier"/>
              </a:rPr>
              <a:t>"Consented"</a:t>
            </a:r>
            <a:r>
              <a:rPr>
                <a:latin typeface="Courier"/>
              </a:rPr>
              <a:t>,     </a:t>
            </a:r>
            <a:r>
              <a:rPr>
                <a:solidFill>
                  <a:srgbClr val="40A070"/>
                </a:solidFill>
                <a:latin typeface="Courier"/>
              </a:rPr>
              <a:t>1638</a:t>
            </a:r>
            <a:r>
              <a:rPr>
                <a:latin typeface="Courier"/>
              </a:rPr>
              <a:t>,</a:t>
            </a:r>
            <a:br/>
            <a:r>
              <a:rPr>
                <a:latin typeface="Courier"/>
              </a:rPr>
              <a:t>  </a:t>
            </a:r>
            <a:r>
              <a:rPr>
                <a:solidFill>
                  <a:srgbClr val="4070A0"/>
                </a:solidFill>
                <a:latin typeface="Courier"/>
              </a:rPr>
              <a:t>"Referral made"</a:t>
            </a:r>
            <a:r>
              <a:rPr>
                <a:latin typeface="Courier"/>
              </a:rPr>
              <a:t>, </a:t>
            </a:r>
            <a:r>
              <a:rPr>
                <a:solidFill>
                  <a:srgbClr val="40A070"/>
                </a:solidFill>
                <a:latin typeface="Courier"/>
              </a:rPr>
              <a:t>1142</a:t>
            </a:r>
            <a:r>
              <a:rPr>
                <a:latin typeface="Courier"/>
              </a:rPr>
              <a:t>,</a:t>
            </a:r>
            <a:br/>
            <a:r>
              <a:rPr>
                <a:latin typeface="Courier"/>
              </a:rPr>
              <a:t>  </a:t>
            </a:r>
            <a:r>
              <a:rPr>
                <a:solidFill>
                  <a:srgbClr val="4070A0"/>
                </a:solidFill>
                <a:latin typeface="Courier"/>
              </a:rPr>
              <a:t>"Reached"</a:t>
            </a:r>
            <a:r>
              <a:rPr>
                <a:latin typeface="Courier"/>
              </a:rPr>
              <a:t>,        </a:t>
            </a:r>
            <a:r>
              <a:rPr>
                <a:solidFill>
                  <a:srgbClr val="40A070"/>
                </a:solidFill>
                <a:latin typeface="Courier"/>
              </a:rPr>
              <a:t>757</a:t>
            </a:r>
            <a:br/>
            <a:r>
              <a:rPr>
                <a:latin typeface="Courier"/>
              </a:rPr>
              <a:t>)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of_all =</a:t>
            </a:r>
            <a:r>
              <a:rPr>
                <a:latin typeface="Courier"/>
              </a:rPr>
              <a:t> n </a:t>
            </a:r>
            <a:r>
              <a:rPr>
                <a:solidFill>
                  <a:srgbClr val="4070A0"/>
                </a:solidFill>
                <a:latin typeface="Courier"/>
              </a:rPr>
              <a:t>/</a:t>
            </a:r>
            <a:r>
              <a:rPr>
                <a:latin typeface="Courier"/>
              </a:rPr>
              <a:t> </a:t>
            </a:r>
            <a:r>
              <a:rPr>
                <a:solidFill>
                  <a:srgbClr val="06287E"/>
                </a:solidFill>
                <a:latin typeface="Courier"/>
              </a:rPr>
              <a:t>first</a:t>
            </a:r>
            <a:r>
              <a:rPr>
                <a:latin typeface="Courier"/>
              </a:rPr>
              <a:t>(n), </a:t>
            </a:r>
            <a:r>
              <a:rPr>
                <a:solidFill>
                  <a:srgbClr val="7D9029"/>
                </a:solidFill>
                <a:latin typeface="Courier"/>
              </a:rPr>
              <a:t>of_previous =</a:t>
            </a:r>
            <a:r>
              <a:rPr>
                <a:latin typeface="Courier"/>
              </a:rPr>
              <a:t> n </a:t>
            </a:r>
            <a:r>
              <a:rPr>
                <a:solidFill>
                  <a:srgbClr val="4070A0"/>
                </a:solidFill>
                <a:latin typeface="Courier"/>
              </a:rPr>
              <a:t>/</a:t>
            </a:r>
            <a:r>
              <a:rPr>
                <a:latin typeface="Courier"/>
              </a:rPr>
              <a:t> </a:t>
            </a:r>
            <a:r>
              <a:rPr>
                <a:solidFill>
                  <a:srgbClr val="06287E"/>
                </a:solidFill>
                <a:latin typeface="Courier"/>
              </a:rPr>
              <a:t>lag</a:t>
            </a:r>
            <a:r>
              <a:rPr>
                <a:latin typeface="Courier"/>
              </a:rPr>
              <a:t>(n))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Une cascade est un ensemble de décomptes déjà agrégés.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https://data-analysis.cassion.dev/fr/cours/public-health-epidemiology/epi-02-cascades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 dénominateurs enchaînés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Une cascade est une suite où le dénominateur de chaque étape est le numérateur de la précédente. 1 850 cas de protection deviennent 757 atteignant un service, et le nombre utile n’est pas les 41 % — c’est le maillon qui a le plus perdu.</vt:lpwstr>
  </property>
</Properties>
</file>