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notesMaster" Target="notesMasters/notesMaster1.xml" /><Relationship Id="rId28" Type="http://schemas.openxmlformats.org/officeDocument/2006/relationships/viewProps" Target="viewProps.xml" /><Relationship Id="rId27" Type="http://schemas.openxmlformats.org/officeDocument/2006/relationships/presProps" Target="presProps.xml" /><Relationship Id="rId1" Type="http://schemas.openxmlformats.org/officeDocument/2006/relationships/slideMaster" Target="slideMasters/slideMaster1.xml" /><Relationship Id="rId30" Type="http://schemas.openxmlformats.org/officeDocument/2006/relationships/tableStyles" Target="tableStyles.xml" /><Relationship Id="rId29"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5.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9.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2.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3.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6.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2.xml" /><Relationship Id="rId1" Type="http://schemas.openxmlformats.org/officeDocument/2006/relationships/notesMaster" Target="../notesMasters/notesMaster1.xml" /></Relationships>
</file>

<file path=ppt/notesSlides/_rels/notesSlide13.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Attack rate needs the population; case fatality needs a denominator that excludes the case still admitted. 3.90% against a 1% target, 6.30% in one district — and the explanation is a delay statistic the previous lesson showed is broken.</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attack rate is cases over the population at risk, over the outbreak period. Despite the name it is a proportion, and it needs the population file the line list ships with.</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Nord is the worst at 7.94 and Sud the best at 5.51, a gap of 2.43 per 1,000. Hold that number: lesson 6 shows that half of it is not what it appears to be. Note also that the case counts do not rank the same way as the rates — Centre has the most cases and is not the worst-affected. A count answers “where do we send supplies”; a rate answers “where is the risk highest”. Report both, and never let a bar chart of counts be read as a map of risk.</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Under-fives are hit three to four times as hard as adults of working age, in every district. That gradient is the substantive epidemiology, and it is also the reason the crude comparison above is misleading — Nord has twice the share of under-fives that Sud has.</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Case fatality is deaths among cases. Two decisions in the denominator, and both have been made in this course before.</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3.90% on 974 cases with a recorded outcome. One case was still admitted at the cut-off and has no outcome. It is neither a death nor a recovery, and the same reasoning applies as to the seventy-one children still in CMAM treatment in the nutrition course: a pending outcome is not an outcome, and the denominator has to say which it used. Here it moves the figure by nothing; in an outbreak still running it moves it a great deal.</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Sphere and WHO treat case fatality below 1% as the mark of a well-managed cholera response. Untreated cholera kills a large share of severe cases; treated promptly with oral rehydration it kills almost nobody. The threshold is therefore a statement about access to treatment rather than about the pathogen.</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Every district is above 1%, and Nord is more than six times it. This is the finding of the outbreak — not the attack rate, which is a fact about exposure, but the case fatality, which is a fact about the response.</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The standard explanation for high cholera case fatality is delay to treatment, and the line list has the fields to test it.</a:t>
            </a:r>
          </a:p>
        </p:txBody>
      </p:sp>
      <p:sp>
        <p:nvSpPr>
          <p:cNvPr id="4" name="Slide Number Placeholder 3"/>
          <p:cNvSpPr>
            <a:spLocks noGrp="1"/>
          </p:cNvSpPr>
          <p:nvPr>
            <p:ph type="sldNum" sz="quarter" idx="10"/>
          </p:nvPr>
        </p:nvSpPr>
        <p:spPr/>
        <p:txBody>
          <a:bodyPr/>
          <a:lstStyle/>
          <a:p>
            <a:fld id="{18BDFEC3-8487-43E8-A154-7C12CBC1FFF2}" type="slidenum">
              <a:rPr lang="en-US"/>
              <a:t>16</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Among admitted cases the gradient is there but modest — about 1.9% at nought to three days and 3.3% at four or more. It is smaller than the gap between districts, and there are two reasons why, one substantive and one not. The substantive one: admission itself is the protection. Cases never admitted carry most of the mortality, and the delay variable exists only for those who were admitted. Comparing delay bands within admitted cases conditions on the thing that matters most. The one that is not: Nord’s delay is fabricated by its register. The previous lesson found 80% of its cases recorded with onset equal to admission. So the district with the highest case fatality reports the shortest delay, and the comparison that would explain its mortality is precisely the comparison its data cannot support.</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Write that up as a limitation, not as a result. “Case fatality is highest in Nord; the onset-to-admission delay that would test the usual explanation is not reliable in that district, because 80% of its cases record onset and admission on the same day” is the honest sentence, and it also generates the corrective action — fix the register — that a fabricated explanation would not.</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Ten lines, and the last three are the ones that make it a finding rather than a table.</a:t>
            </a:r>
          </a:p>
        </p:txBody>
      </p:sp>
      <p:sp>
        <p:nvSpPr>
          <p:cNvPr id="4" name="Slide Number Placeholder 3"/>
          <p:cNvSpPr>
            <a:spLocks noGrp="1"/>
          </p:cNvSpPr>
          <p:nvPr>
            <p:ph type="sldNum" sz="quarter" idx="10"/>
          </p:nvPr>
        </p:nvSpPr>
        <p:spPr/>
        <p:txBody>
          <a:bodyPr/>
          <a:lstStyle/>
          <a:p>
            <a:fld id="{18BDFEC3-8487-43E8-A154-7C12CBC1FFF2}" type="slidenum">
              <a:rPr lang="en-US"/>
              <a:t>22</a:t>
            </a:fld>
            <a:endParaRPr lang="en-US"/>
          </a:p>
        </p:txBody>
      </p:sp>
    </p:spTree>
  </p:cSld>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Attack rates by district look like a comparison and are not one yet, because the districts do not have the same people in them. The next unit fixes that, after first settling a coverage question that has been open since module 2.</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3.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courses/public-health-epidemiology/epi-04-attack-rates-and-cf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Attack rates and the 1% nobody meets</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Attack rate needs the population; case fatality needs a denominator that excludes the case still admitted. 3.90% against a 1% target, 6.30% in one district — and the explanation is a delay statistic the previous lesson showed is broken.</a:t>
            </a:r>
            <a:br/>
            <a:br/>
            <a:r>
              <a:rPr/>
              <a:t>Pierre Robentz Cassion</a:t>
            </a:r>
          </a:p>
        </p:txBody>
      </p:sp>
      <p:sp>
        <p:nvSpPr>
          <p:cNvPr id="4" name="Date Placeholder 3"/>
          <p:cNvSpPr>
            <a:spLocks noGrp="1"/>
          </p:cNvSpPr>
          <p:nvPr>
            <p:ph idx="10" sz="half" type="dt"/>
          </p:nvPr>
        </p:nvSpPr>
        <p:spPr/>
        <p:txBody>
          <a:bodyPr/>
          <a:lstStyle/>
          <a:p>
            <a:pPr lvl="0" indent="0" marL="0">
              <a:buNone/>
            </a:pPr>
            <a:r>
              <a:rPr/>
              <a:t>Lesson 4 of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this lesson covers</a:t>
            </a:r>
          </a:p>
        </p:txBody>
      </p:sp>
      <p:sp>
        <p:nvSpPr>
          <p:cNvPr id="3" name="Content Placeholder 2"/>
          <p:cNvSpPr>
            <a:spLocks noGrp="1"/>
          </p:cNvSpPr>
          <p:nvPr>
            <p:ph idx="1"/>
          </p:nvPr>
        </p:nvSpPr>
        <p:spPr/>
        <p:txBody>
          <a:bodyPr/>
          <a:lstStyle/>
          <a:p>
            <a:pPr lvl="0"/>
            <a:r>
              <a:rPr/>
              <a:t>Attack rate</a:t>
            </a:r>
          </a:p>
          <a:p>
            <a:pPr lvl="0"/>
            <a:r>
              <a:rPr/>
              <a:t>Age-specific attack rates</a:t>
            </a:r>
          </a:p>
          <a:p>
            <a:pPr lvl="0"/>
            <a:r>
              <a:rPr/>
              <a:t>Case fatality</a:t>
            </a:r>
          </a:p>
          <a:p>
            <a:pPr lvl="0"/>
            <a:r>
              <a:rPr/>
              <a:t>The threshold</a:t>
            </a:r>
          </a:p>
          <a:p>
            <a:pPr lvl="0"/>
            <a:r>
              <a:rPr/>
              <a:t>The explanation, and why it is unavailable</a:t>
            </a:r>
          </a:p>
          <a:p>
            <a:pPr lvl="0"/>
            <a:r>
              <a:rPr/>
              <a:t>The reporting block</a:t>
            </a:r>
          </a:p>
          <a:p>
            <a:pPr lvl="0"/>
            <a:r>
              <a:rPr/>
              <a:t>What comes next</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Attack rate — In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pandas </a:t>
            </a:r>
            <a:r>
              <a:rPr b="1">
                <a:solidFill>
                  <a:srgbClr val="008000"/>
                </a:solidFill>
                <a:latin typeface="Courier"/>
              </a:rPr>
              <a:t>as</a:t>
            </a:r>
            <a:r>
              <a:rPr>
                <a:latin typeface="Courier"/>
              </a:rPr>
              <a:t> pd</a:t>
            </a:r>
            <a:br/>
            <a:br/>
            <a:r>
              <a:rPr>
                <a:latin typeface="Courier"/>
              </a:rPr>
              <a:t>cases </a:t>
            </a:r>
            <a:r>
              <a:rPr>
                <a:solidFill>
                  <a:srgbClr val="666666"/>
                </a:solidFill>
                <a:latin typeface="Courier"/>
              </a:rPr>
              <a:t>=</a:t>
            </a:r>
            <a:r>
              <a:rPr>
                <a:latin typeface="Courier"/>
              </a:rPr>
              <a:t> pd.read_csv(</a:t>
            </a:r>
            <a:r>
              <a:rPr>
                <a:solidFill>
                  <a:srgbClr val="4070A0"/>
                </a:solidFill>
                <a:latin typeface="Courier"/>
              </a:rPr>
              <a:t>"cholera-line-list-2024.v1.csv"</a:t>
            </a:r>
            <a:r>
              <a:rPr>
                <a:latin typeface="Courier"/>
              </a:rPr>
              <a:t>)</a:t>
            </a:r>
            <a:br/>
            <a:r>
              <a:rPr>
                <a:latin typeface="Courier"/>
              </a:rPr>
              <a:t>population </a:t>
            </a:r>
            <a:r>
              <a:rPr>
                <a:solidFill>
                  <a:srgbClr val="666666"/>
                </a:solidFill>
                <a:latin typeface="Courier"/>
              </a:rPr>
              <a:t>=</a:t>
            </a:r>
            <a:r>
              <a:rPr>
                <a:latin typeface="Courier"/>
              </a:rPr>
              <a:t> pd.read_csv(</a:t>
            </a:r>
            <a:r>
              <a:rPr>
                <a:solidFill>
                  <a:srgbClr val="4070A0"/>
                </a:solidFill>
                <a:latin typeface="Courier"/>
              </a:rPr>
              <a:t>"district-population-2024.v1.csv"</a:t>
            </a:r>
            <a:r>
              <a:rPr>
                <a:latin typeface="Courier"/>
              </a:rPr>
              <a:t>)</a:t>
            </a:r>
            <a:br/>
            <a:br/>
            <a:r>
              <a:rPr>
                <a:latin typeface="Courier"/>
              </a:rPr>
              <a:t>by_district </a:t>
            </a:r>
            <a:r>
              <a:rPr>
                <a:solidFill>
                  <a:srgbClr val="666666"/>
                </a:solidFill>
                <a:latin typeface="Courier"/>
              </a:rPr>
              <a:t>=</a:t>
            </a:r>
            <a:r>
              <a:rPr>
                <a:latin typeface="Courier"/>
              </a:rPr>
              <a:t> (</a:t>
            </a:r>
            <a:br/>
            <a:r>
              <a:rPr>
                <a:latin typeface="Courier"/>
              </a:rPr>
              <a:t>    cases.groupby(</a:t>
            </a:r>
            <a:r>
              <a:rPr>
                <a:solidFill>
                  <a:srgbClr val="4070A0"/>
                </a:solidFill>
                <a:latin typeface="Courier"/>
              </a:rPr>
              <a:t>"district"</a:t>
            </a:r>
            <a:r>
              <a:rPr>
                <a:latin typeface="Courier"/>
              </a:rPr>
              <a:t>).size().rename(</a:t>
            </a:r>
            <a:r>
              <a:rPr>
                <a:solidFill>
                  <a:srgbClr val="4070A0"/>
                </a:solidFill>
                <a:latin typeface="Courier"/>
              </a:rPr>
              <a:t>"cases"</a:t>
            </a:r>
            <a:r>
              <a:rPr>
                <a:latin typeface="Courier"/>
              </a:rPr>
              <a:t>)</a:t>
            </a:r>
            <a:br/>
            <a:r>
              <a:rPr>
                <a:latin typeface="Courier"/>
              </a:rPr>
              <a:t>    .to_frame()</a:t>
            </a:r>
            <a:br/>
            <a:r>
              <a:rPr>
                <a:latin typeface="Courier"/>
              </a:rPr>
              <a:t>    .join(population.groupby(</a:t>
            </a:r>
            <a:r>
              <a:rPr>
                <a:solidFill>
                  <a:srgbClr val="4070A0"/>
                </a:solidFill>
                <a:latin typeface="Courier"/>
              </a:rPr>
              <a:t>"district"</a:t>
            </a:r>
            <a:r>
              <a:rPr>
                <a:latin typeface="Courier"/>
              </a:rPr>
              <a:t>)[</a:t>
            </a:r>
            <a:r>
              <a:rPr>
                <a:solidFill>
                  <a:srgbClr val="4070A0"/>
                </a:solidFill>
                <a:latin typeface="Courier"/>
              </a:rPr>
              <a:t>"population"</a:t>
            </a:r>
            <a:r>
              <a:rPr>
                <a:latin typeface="Courier"/>
              </a:rPr>
              <a:t>].</a:t>
            </a:r>
            <a:r>
              <a:rPr>
                <a:solidFill>
                  <a:srgbClr val="008000"/>
                </a:solidFill>
                <a:latin typeface="Courier"/>
              </a:rPr>
              <a:t>sum</a:t>
            </a:r>
            <a:r>
              <a:rPr>
                <a:latin typeface="Courier"/>
              </a:rPr>
              <a:t>())</a:t>
            </a:r>
            <a:br/>
            <a:r>
              <a:rPr>
                <a:latin typeface="Courier"/>
              </a:rPr>
              <a:t>)</a:t>
            </a:r>
            <a:br/>
            <a:r>
              <a:rPr>
                <a:latin typeface="Courier"/>
              </a:rPr>
              <a:t>by_district[</a:t>
            </a:r>
            <a:r>
              <a:rPr>
                <a:solidFill>
                  <a:srgbClr val="4070A0"/>
                </a:solidFill>
                <a:latin typeface="Courier"/>
              </a:rPr>
              <a:t>"per_1000"</a:t>
            </a:r>
            <a:r>
              <a:rPr>
                <a:latin typeface="Courier"/>
              </a:rPr>
              <a:t>] </a:t>
            </a:r>
            <a:r>
              <a:rPr>
                <a:solidFill>
                  <a:srgbClr val="666666"/>
                </a:solidFill>
                <a:latin typeface="Courier"/>
              </a:rPr>
              <a:t>=</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by_district[</a:t>
            </a:r>
            <a:r>
              <a:rPr>
                <a:solidFill>
                  <a:srgbClr val="4070A0"/>
                </a:solidFill>
                <a:latin typeface="Courier"/>
              </a:rPr>
              <a:t>"cases"</a:t>
            </a:r>
            <a:r>
              <a:rPr>
                <a:latin typeface="Courier"/>
              </a:rPr>
              <a:t>] </a:t>
            </a:r>
            <a:r>
              <a:rPr>
                <a:solidFill>
                  <a:srgbClr val="666666"/>
                </a:solidFill>
                <a:latin typeface="Courier"/>
              </a:rPr>
              <a:t>/</a:t>
            </a:r>
            <a:r>
              <a:rPr>
                <a:latin typeface="Courier"/>
              </a:rPr>
              <a:t> by_district[</a:t>
            </a:r>
            <a:r>
              <a:rPr>
                <a:solidFill>
                  <a:srgbClr val="4070A0"/>
                </a:solidFill>
                <a:latin typeface="Courier"/>
              </a:rPr>
              <a:t>"population"</a:t>
            </a:r>
            <a:r>
              <a:rPr>
                <a:latin typeface="Courier"/>
              </a:rPr>
              <a:t>]</a:t>
            </a:r>
            <a:br/>
            <a:r>
              <a:rPr>
                <a:solidFill>
                  <a:srgbClr val="008000"/>
                </a:solidFill>
                <a:latin typeface="Courier"/>
              </a:rPr>
              <a:t>print</a:t>
            </a:r>
            <a:r>
              <a:rPr>
                <a:latin typeface="Courier"/>
              </a:rPr>
              <a:t>(by_district.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Attack rate — In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library</a:t>
            </a:r>
            <a:r>
              <a:rPr>
                <a:latin typeface="Courier"/>
              </a:rPr>
              <a:t>(dplyr)</a:t>
            </a:r>
            <a:br/>
            <a:b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(district, </a:t>
            </a:r>
            <a:r>
              <a:rPr>
                <a:solidFill>
                  <a:srgbClr val="7D9029"/>
                </a:solidFill>
                <a:latin typeface="Courier"/>
              </a:rPr>
              <a:t>name =</a:t>
            </a:r>
            <a:r>
              <a:rPr>
                <a:latin typeface="Courier"/>
              </a:rPr>
              <a:t> </a:t>
            </a:r>
            <a:r>
              <a:rPr>
                <a:solidFill>
                  <a:srgbClr val="4070A0"/>
                </a:solidFill>
                <a:latin typeface="Courier"/>
              </a:rPr>
              <a:t>"cases"</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a:t>
            </a:r>
            <a:r>
              <a:rPr>
                <a:solidFill>
                  <a:srgbClr val="06287E"/>
                </a:solidFill>
                <a:latin typeface="Courier"/>
              </a:rPr>
              <a:t>summarise</a:t>
            </a:r>
            <a:r>
              <a:rPr>
                <a:latin typeface="Courier"/>
              </a:rPr>
              <a:t>(population, </a:t>
            </a:r>
            <a:r>
              <a:rPr>
                <a:solidFill>
                  <a:srgbClr val="7D9029"/>
                </a:solidFill>
                <a:latin typeface="Courier"/>
              </a:rPr>
              <a:t>population =</a:t>
            </a:r>
            <a:r>
              <a:rPr>
                <a:latin typeface="Courier"/>
              </a:rPr>
              <a:t> </a:t>
            </a:r>
            <a:r>
              <a:rPr>
                <a:solidFill>
                  <a:srgbClr val="06287E"/>
                </a:solidFill>
                <a:latin typeface="Courier"/>
              </a:rPr>
              <a:t>sum</a:t>
            </a:r>
            <a:r>
              <a:rPr>
                <a:latin typeface="Courier"/>
              </a:rPr>
              <a:t>(population), </a:t>
            </a:r>
            <a:r>
              <a:rPr>
                <a:solidFill>
                  <a:srgbClr val="7D9029"/>
                </a:solidFill>
                <a:latin typeface="Courier"/>
              </a:rPr>
              <a:t>.by =</a:t>
            </a:r>
            <a:r>
              <a:rPr>
                <a:latin typeface="Courier"/>
              </a:rPr>
              <a:t> district),</a:t>
            </a:r>
            <a:br/>
            <a:r>
              <a:rPr>
                <a:latin typeface="Courier"/>
              </a:rPr>
              <a:t>            </a:t>
            </a:r>
            <a:r>
              <a:rPr>
                <a:solidFill>
                  <a:srgbClr val="7D9029"/>
                </a:solidFill>
                <a:latin typeface="Courier"/>
              </a:rPr>
              <a:t>by =</a:t>
            </a:r>
            <a:r>
              <a:rPr>
                <a:latin typeface="Courier"/>
              </a:rPr>
              <a:t> </a:t>
            </a:r>
            <a:r>
              <a:rPr>
                <a:solidFill>
                  <a:srgbClr val="4070A0"/>
                </a:solidFill>
                <a:latin typeface="Courier"/>
              </a:rPr>
              <a:t>"district"</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cases </a:t>
            </a:r>
            <a:r>
              <a:rPr>
                <a:solidFill>
                  <a:srgbClr val="4070A0"/>
                </a:solidFill>
                <a:latin typeface="Courier"/>
              </a:rPr>
              <a:t>/</a:t>
            </a:r>
            <a:r>
              <a:rPr>
                <a:latin typeface="Courier"/>
              </a:rPr>
              <a:t> population)</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Attack rate</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District</a:t>
                      </a:r>
                    </a:p>
                  </a:txBody>
                  <a:tcPr/>
                </a:tc>
                <a:tc>
                  <a:txBody>
                    <a:bodyPr/>
                    <a:lstStyle/>
                    <a:p>
                      <a:pPr lvl="0" indent="0" marL="0">
                        <a:buNone/>
                      </a:pPr>
                      <a:r>
                        <a:rPr/>
                        <a:t>Cases</a:t>
                      </a:r>
                    </a:p>
                  </a:txBody>
                  <a:tcPr/>
                </a:tc>
                <a:tc>
                  <a:txBody>
                    <a:bodyPr/>
                    <a:lstStyle/>
                    <a:p>
                      <a:pPr lvl="0" indent="0" marL="0">
                        <a:buNone/>
                      </a:pPr>
                      <a:r>
                        <a:rPr/>
                        <a:t>Population</a:t>
                      </a:r>
                    </a:p>
                  </a:txBody>
                  <a:tcPr/>
                </a:tc>
                <a:tc>
                  <a:txBody>
                    <a:bodyPr/>
                    <a:lstStyle/>
                    <a:p>
                      <a:pPr lvl="0" indent="0" marL="0">
                        <a:buNone/>
                      </a:pPr>
                      <a:r>
                        <a:rPr/>
                        <a:t>Per 1,000</a:t>
                      </a:r>
                    </a:p>
                  </a:txBody>
                  <a:tcPr/>
                </a:tc>
              </a:tr>
              <a:tr h="0">
                <a:tc>
                  <a:txBody>
                    <a:bodyPr/>
                    <a:lstStyle/>
                    <a:p>
                      <a:pPr lvl="0" indent="0" marL="0">
                        <a:buNone/>
                      </a:pPr>
                      <a:r>
                        <a:rPr/>
                        <a:t>Nord</a:t>
                      </a:r>
                    </a:p>
                  </a:txBody>
                </a:tc>
                <a:tc>
                  <a:txBody>
                    <a:bodyPr/>
                    <a:lstStyle/>
                    <a:p>
                      <a:pPr lvl="0" indent="0" marL="0">
                        <a:buNone/>
                      </a:pPr>
                      <a:r>
                        <a:rPr/>
                        <a:t>381</a:t>
                      </a:r>
                    </a:p>
                  </a:txBody>
                </a:tc>
                <a:tc>
                  <a:txBody>
                    <a:bodyPr/>
                    <a:lstStyle/>
                    <a:p>
                      <a:pPr lvl="0" indent="0" marL="0">
                        <a:buNone/>
                      </a:pPr>
                      <a:r>
                        <a:rPr/>
                        <a:t>48,000</a:t>
                      </a:r>
                    </a:p>
                  </a:txBody>
                </a:tc>
                <a:tc>
                  <a:txBody>
                    <a:bodyPr/>
                    <a:lstStyle/>
                    <a:p>
                      <a:pPr lvl="0" indent="0" marL="0">
                        <a:buNone/>
                      </a:pPr>
                      <a:r>
                        <a:rPr b="1"/>
                        <a:t>7.94</a:t>
                      </a:r>
                    </a:p>
                  </a:txBody>
                </a:tc>
              </a:tr>
              <a:tr h="0">
                <a:tc>
                  <a:txBody>
                    <a:bodyPr/>
                    <a:lstStyle/>
                    <a:p>
                      <a:pPr lvl="0" indent="0" marL="0">
                        <a:buNone/>
                      </a:pPr>
                      <a:r>
                        <a:rPr/>
                        <a:t>Centre</a:t>
                      </a:r>
                    </a:p>
                  </a:txBody>
                </a:tc>
                <a:tc>
                  <a:txBody>
                    <a:bodyPr/>
                    <a:lstStyle/>
                    <a:p>
                      <a:pPr lvl="0" indent="0" marL="0">
                        <a:buNone/>
                      </a:pPr>
                      <a:r>
                        <a:rPr/>
                        <a:t>401</a:t>
                      </a:r>
                    </a:p>
                  </a:txBody>
                </a:tc>
                <a:tc>
                  <a:txBody>
                    <a:bodyPr/>
                    <a:lstStyle/>
                    <a:p>
                      <a:pPr lvl="0" indent="0" marL="0">
                        <a:buNone/>
                      </a:pPr>
                      <a:r>
                        <a:rPr/>
                        <a:t>62,000</a:t>
                      </a:r>
                    </a:p>
                  </a:txBody>
                </a:tc>
                <a:tc>
                  <a:txBody>
                    <a:bodyPr/>
                    <a:lstStyle/>
                    <a:p>
                      <a:pPr lvl="0" indent="0" marL="0">
                        <a:buNone/>
                      </a:pPr>
                      <a:r>
                        <a:rPr/>
                        <a:t>6.47</a:t>
                      </a:r>
                    </a:p>
                  </a:txBody>
                </a:tc>
              </a:tr>
              <a:tr h="0">
                <a:tc>
                  <a:txBody>
                    <a:bodyPr/>
                    <a:lstStyle/>
                    <a:p>
                      <a:pPr lvl="0" indent="0" marL="0">
                        <a:buNone/>
                      </a:pPr>
                      <a:r>
                        <a:rPr/>
                        <a:t>Sud</a:t>
                      </a:r>
                    </a:p>
                  </a:txBody>
                </a:tc>
                <a:tc>
                  <a:txBody>
                    <a:bodyPr/>
                    <a:lstStyle/>
                    <a:p>
                      <a:pPr lvl="0" indent="0" marL="0">
                        <a:buNone/>
                      </a:pPr>
                      <a:r>
                        <a:rPr/>
                        <a:t>193</a:t>
                      </a:r>
                    </a:p>
                  </a:txBody>
                </a:tc>
                <a:tc>
                  <a:txBody>
                    <a:bodyPr/>
                    <a:lstStyle/>
                    <a:p>
                      <a:pPr lvl="0" indent="0" marL="0">
                        <a:buNone/>
                      </a:pPr>
                      <a:r>
                        <a:rPr/>
                        <a:t>35,000</a:t>
                      </a:r>
                    </a:p>
                  </a:txBody>
                </a:tc>
                <a:tc>
                  <a:txBody>
                    <a:bodyPr/>
                    <a:lstStyle/>
                    <a:p>
                      <a:pPr lvl="0" indent="0" marL="0">
                        <a:buNone/>
                      </a:pPr>
                      <a:r>
                        <a:rPr b="1"/>
                        <a:t>5.51</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Age-specific attack rates — In Python</a:t>
            </a:r>
          </a:p>
        </p:txBody>
      </p:sp>
      <p:sp>
        <p:nvSpPr>
          <p:cNvPr id="3" name="Content Placeholder 2"/>
          <p:cNvSpPr>
            <a:spLocks noGrp="1"/>
          </p:cNvSpPr>
          <p:nvPr>
            <p:ph idx="1"/>
          </p:nvPr>
        </p:nvSpPr>
        <p:spPr/>
        <p:txBody>
          <a:bodyPr/>
          <a:lstStyle/>
          <a:p>
            <a:pPr lvl="0" indent="0">
              <a:buNone/>
            </a:pPr>
            <a:r>
              <a:rPr>
                <a:latin typeface="Courier"/>
              </a:rPr>
              <a:t>by_band </a:t>
            </a:r>
            <a:r>
              <a:rPr>
                <a:solidFill>
                  <a:srgbClr val="666666"/>
                </a:solidFill>
                <a:latin typeface="Courier"/>
              </a:rPr>
              <a:t>=</a:t>
            </a:r>
            <a:r>
              <a:rPr>
                <a:latin typeface="Courier"/>
              </a:rPr>
              <a:t> (</a:t>
            </a:r>
            <a:br/>
            <a:r>
              <a:rPr>
                <a:latin typeface="Courier"/>
              </a:rPr>
              <a:t>    cases.groupby([</a:t>
            </a:r>
            <a:r>
              <a:rPr>
                <a:solidFill>
                  <a:srgbClr val="4070A0"/>
                </a:solidFill>
                <a:latin typeface="Courier"/>
              </a:rPr>
              <a:t>"district"</a:t>
            </a:r>
            <a:r>
              <a:rPr>
                <a:latin typeface="Courier"/>
              </a:rPr>
              <a:t>, </a:t>
            </a:r>
            <a:r>
              <a:rPr>
                <a:solidFill>
                  <a:srgbClr val="4070A0"/>
                </a:solidFill>
                <a:latin typeface="Courier"/>
              </a:rPr>
              <a:t>"age_band"</a:t>
            </a:r>
            <a:r>
              <a:rPr>
                <a:latin typeface="Courier"/>
              </a:rPr>
              <a:t>]).size().rename(</a:t>
            </a:r>
            <a:r>
              <a:rPr>
                <a:solidFill>
                  <a:srgbClr val="4070A0"/>
                </a:solidFill>
                <a:latin typeface="Courier"/>
              </a:rPr>
              <a:t>"cases"</a:t>
            </a:r>
            <a:r>
              <a:rPr>
                <a:latin typeface="Courier"/>
              </a:rPr>
              <a:t>)</a:t>
            </a:r>
            <a:br/>
            <a:r>
              <a:rPr>
                <a:latin typeface="Courier"/>
              </a:rPr>
              <a:t>    .to_frame()</a:t>
            </a:r>
            <a:br/>
            <a:r>
              <a:rPr>
                <a:latin typeface="Courier"/>
              </a:rPr>
              <a:t>    .join(population.set_index([</a:t>
            </a:r>
            <a:r>
              <a:rPr>
                <a:solidFill>
                  <a:srgbClr val="4070A0"/>
                </a:solidFill>
                <a:latin typeface="Courier"/>
              </a:rPr>
              <a:t>"district"</a:t>
            </a:r>
            <a:r>
              <a:rPr>
                <a:latin typeface="Courier"/>
              </a:rPr>
              <a:t>, </a:t>
            </a:r>
            <a:r>
              <a:rPr>
                <a:solidFill>
                  <a:srgbClr val="4070A0"/>
                </a:solidFill>
                <a:latin typeface="Courier"/>
              </a:rPr>
              <a:t>"age_band"</a:t>
            </a:r>
            <a:r>
              <a:rPr>
                <a:latin typeface="Courier"/>
              </a:rPr>
              <a:t>])[</a:t>
            </a:r>
            <a:r>
              <a:rPr>
                <a:solidFill>
                  <a:srgbClr val="4070A0"/>
                </a:solidFill>
                <a:latin typeface="Courier"/>
              </a:rPr>
              <a:t>"population"</a:t>
            </a:r>
            <a:r>
              <a:rPr>
                <a:latin typeface="Courier"/>
              </a:rPr>
              <a:t>])</a:t>
            </a:r>
            <a:br/>
            <a:r>
              <a:rPr>
                <a:latin typeface="Courier"/>
              </a:rPr>
              <a:t>)</a:t>
            </a:r>
            <a:br/>
            <a:r>
              <a:rPr>
                <a:latin typeface="Courier"/>
              </a:rPr>
              <a:t>by_band[</a:t>
            </a:r>
            <a:r>
              <a:rPr>
                <a:solidFill>
                  <a:srgbClr val="4070A0"/>
                </a:solidFill>
                <a:latin typeface="Courier"/>
              </a:rPr>
              <a:t>"per_1000"</a:t>
            </a:r>
            <a:r>
              <a:rPr>
                <a:latin typeface="Courier"/>
              </a:rPr>
              <a:t>] </a:t>
            </a:r>
            <a:r>
              <a:rPr>
                <a:solidFill>
                  <a:srgbClr val="666666"/>
                </a:solidFill>
                <a:latin typeface="Courier"/>
              </a:rPr>
              <a:t>=</a:t>
            </a:r>
            <a:r>
              <a:rPr>
                <a:latin typeface="Courier"/>
              </a:rPr>
              <a:t> </a:t>
            </a:r>
            <a:r>
              <a:rPr>
                <a:solidFill>
                  <a:srgbClr val="40A070"/>
                </a:solidFill>
                <a:latin typeface="Courier"/>
              </a:rPr>
              <a:t>1000</a:t>
            </a:r>
            <a:r>
              <a:rPr>
                <a:latin typeface="Courier"/>
              </a:rPr>
              <a:t> </a:t>
            </a:r>
            <a:r>
              <a:rPr>
                <a:solidFill>
                  <a:srgbClr val="666666"/>
                </a:solidFill>
                <a:latin typeface="Courier"/>
              </a:rPr>
              <a:t>*</a:t>
            </a:r>
            <a:r>
              <a:rPr>
                <a:latin typeface="Courier"/>
              </a:rPr>
              <a:t> by_band[</a:t>
            </a:r>
            <a:r>
              <a:rPr>
                <a:solidFill>
                  <a:srgbClr val="4070A0"/>
                </a:solidFill>
                <a:latin typeface="Courier"/>
              </a:rPr>
              <a:t>"cases"</a:t>
            </a:r>
            <a:r>
              <a:rPr>
                <a:latin typeface="Courier"/>
              </a:rPr>
              <a:t>] </a:t>
            </a:r>
            <a:r>
              <a:rPr>
                <a:solidFill>
                  <a:srgbClr val="666666"/>
                </a:solidFill>
                <a:latin typeface="Courier"/>
              </a:rPr>
              <a:t>/</a:t>
            </a:r>
            <a:r>
              <a:rPr>
                <a:latin typeface="Courier"/>
              </a:rPr>
              <a:t> by_band[</a:t>
            </a:r>
            <a:r>
              <a:rPr>
                <a:solidFill>
                  <a:srgbClr val="4070A0"/>
                </a:solidFill>
                <a:latin typeface="Courier"/>
              </a:rPr>
              <a:t>"population"</a:t>
            </a:r>
            <a:r>
              <a:rPr>
                <a:latin typeface="Courier"/>
              </a:rPr>
              <a:t>]</a:t>
            </a:r>
            <a:br/>
            <a:r>
              <a:rPr>
                <a:solidFill>
                  <a:srgbClr val="008000"/>
                </a:solidFill>
                <a:latin typeface="Courier"/>
              </a:rPr>
              <a:t>print</a:t>
            </a:r>
            <a:r>
              <a:rPr>
                <a:latin typeface="Courier"/>
              </a:rPr>
              <a:t>(by_band[</a:t>
            </a:r>
            <a:r>
              <a:rPr>
                <a:solidFill>
                  <a:srgbClr val="4070A0"/>
                </a:solidFill>
                <a:latin typeface="Courier"/>
              </a:rPr>
              <a:t>"per_1000"</a:t>
            </a:r>
            <a:r>
              <a:rPr>
                <a:latin typeface="Courier"/>
              </a:rPr>
              <a:t>].unstack().</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Age-specific attack rates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count</a:t>
            </a:r>
            <a:r>
              <a:rPr>
                <a:latin typeface="Courier"/>
              </a:rPr>
              <a:t>(district, age_band, </a:t>
            </a:r>
            <a:r>
              <a:rPr>
                <a:solidFill>
                  <a:srgbClr val="7D9029"/>
                </a:solidFill>
                <a:latin typeface="Courier"/>
              </a:rPr>
              <a:t>name =</a:t>
            </a:r>
            <a:r>
              <a:rPr>
                <a:latin typeface="Courier"/>
              </a:rPr>
              <a:t> </a:t>
            </a:r>
            <a:r>
              <a:rPr>
                <a:solidFill>
                  <a:srgbClr val="4070A0"/>
                </a:solidFill>
                <a:latin typeface="Courier"/>
              </a:rPr>
              <a:t>"cases"</a:t>
            </a:r>
            <a:r>
              <a:rPr>
                <a:latin typeface="Courier"/>
              </a:rPr>
              <a:t>) </a:t>
            </a:r>
            <a:r>
              <a:rPr>
                <a:solidFill>
                  <a:srgbClr val="4070A0"/>
                </a:solidFill>
                <a:latin typeface="Courier"/>
              </a:rPr>
              <a:t>|&gt;</a:t>
            </a:r>
            <a:br/>
            <a:r>
              <a:rPr>
                <a:latin typeface="Courier"/>
              </a:rPr>
              <a:t>  </a:t>
            </a:r>
            <a:r>
              <a:rPr>
                <a:solidFill>
                  <a:srgbClr val="06287E"/>
                </a:solidFill>
                <a:latin typeface="Courier"/>
              </a:rPr>
              <a:t>left_join</a:t>
            </a:r>
            <a:r>
              <a:rPr>
                <a:latin typeface="Courier"/>
              </a:rPr>
              <a:t>(population, </a:t>
            </a:r>
            <a:r>
              <a:rPr>
                <a:solidFill>
                  <a:srgbClr val="7D9029"/>
                </a:solidFill>
                <a:latin typeface="Courier"/>
              </a:rPr>
              <a:t>by =</a:t>
            </a:r>
            <a:r>
              <a:rPr>
                <a:latin typeface="Courier"/>
              </a:rPr>
              <a:t> </a:t>
            </a:r>
            <a:r>
              <a:rPr>
                <a:solidFill>
                  <a:srgbClr val="06287E"/>
                </a:solidFill>
                <a:latin typeface="Courier"/>
              </a:rPr>
              <a:t>c</a:t>
            </a:r>
            <a:r>
              <a:rPr>
                <a:latin typeface="Courier"/>
              </a:rPr>
              <a:t>(</a:t>
            </a:r>
            <a:r>
              <a:rPr>
                <a:solidFill>
                  <a:srgbClr val="4070A0"/>
                </a:solidFill>
                <a:latin typeface="Courier"/>
              </a:rPr>
              <a:t>"district"</a:t>
            </a:r>
            <a:r>
              <a:rPr>
                <a:latin typeface="Courier"/>
              </a:rPr>
              <a:t>, </a:t>
            </a:r>
            <a:r>
              <a:rPr>
                <a:solidFill>
                  <a:srgbClr val="4070A0"/>
                </a:solidFill>
                <a:latin typeface="Courier"/>
              </a:rPr>
              <a:t>"age_band"</a:t>
            </a:r>
            <a:r>
              <a:rPr>
                <a:latin typeface="Courier"/>
              </a:rPr>
              <a:t>))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per_1000 =</a:t>
            </a:r>
            <a:r>
              <a:rPr>
                <a:latin typeface="Courier"/>
              </a:rPr>
              <a:t> </a:t>
            </a:r>
            <a:r>
              <a:rPr>
                <a:solidFill>
                  <a:srgbClr val="40A070"/>
                </a:solidFill>
                <a:latin typeface="Courier"/>
              </a:rPr>
              <a:t>1000</a:t>
            </a:r>
            <a:r>
              <a:rPr>
                <a:latin typeface="Courier"/>
              </a:rPr>
              <a:t> </a:t>
            </a:r>
            <a:r>
              <a:rPr>
                <a:solidFill>
                  <a:srgbClr val="4070A0"/>
                </a:solidFill>
                <a:latin typeface="Courier"/>
              </a:rPr>
              <a:t>*</a:t>
            </a:r>
            <a:r>
              <a:rPr>
                <a:latin typeface="Courier"/>
              </a:rPr>
              <a:t> cases </a:t>
            </a:r>
            <a:r>
              <a:rPr>
                <a:solidFill>
                  <a:srgbClr val="4070A0"/>
                </a:solidFill>
                <a:latin typeface="Courier"/>
              </a:rPr>
              <a:t>/</a:t>
            </a:r>
            <a:r>
              <a:rPr>
                <a:latin typeface="Courier"/>
              </a:rPr>
              <a:t> population) </a:t>
            </a:r>
            <a:r>
              <a:rPr>
                <a:solidFill>
                  <a:srgbClr val="4070A0"/>
                </a:solidFill>
                <a:latin typeface="Courier"/>
              </a:rPr>
              <a:t>|&gt;</a:t>
            </a:r>
            <a:br/>
            <a:r>
              <a:rPr>
                <a:latin typeface="Courier"/>
              </a:rPr>
              <a:t>  tidyr</a:t>
            </a:r>
            <a:r>
              <a:rPr>
                <a:solidFill>
                  <a:srgbClr val="4070A0"/>
                </a:solidFill>
                <a:latin typeface="Courier"/>
              </a:rPr>
              <a:t>::</a:t>
            </a:r>
            <a:r>
              <a:rPr>
                <a:solidFill>
                  <a:srgbClr val="06287E"/>
                </a:solidFill>
                <a:latin typeface="Courier"/>
              </a:rPr>
              <a:t>pivot_wider</a:t>
            </a:r>
            <a:r>
              <a:rPr>
                <a:latin typeface="Courier"/>
              </a:rPr>
              <a:t>(</a:t>
            </a:r>
            <a:r>
              <a:rPr>
                <a:solidFill>
                  <a:srgbClr val="7D9029"/>
                </a:solidFill>
                <a:latin typeface="Courier"/>
              </a:rPr>
              <a:t>id_cols =</a:t>
            </a:r>
            <a:r>
              <a:rPr>
                <a:latin typeface="Courier"/>
              </a:rPr>
              <a:t> age_band, </a:t>
            </a:r>
            <a:r>
              <a:rPr>
                <a:solidFill>
                  <a:srgbClr val="7D9029"/>
                </a:solidFill>
                <a:latin typeface="Courier"/>
              </a:rPr>
              <a:t>names_from =</a:t>
            </a:r>
            <a:r>
              <a:rPr>
                <a:latin typeface="Courier"/>
              </a:rPr>
              <a:t> district, </a:t>
            </a:r>
            <a:r>
              <a:rPr>
                <a:solidFill>
                  <a:srgbClr val="7D9029"/>
                </a:solidFill>
                <a:latin typeface="Courier"/>
              </a:rPr>
              <a:t>values_from =</a:t>
            </a:r>
            <a:r>
              <a:rPr>
                <a:latin typeface="Courier"/>
              </a:rPr>
              <a:t> per_1000)</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Age-specific attack rates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057400"/>
                <a:gridCol w="2057400"/>
                <a:gridCol w="2057400"/>
                <a:gridCol w="2057400"/>
              </a:tblGrid>
              <a:tr h="0">
                <a:tc>
                  <a:txBody>
                    <a:bodyPr/>
                    <a:lstStyle/>
                    <a:p>
                      <a:pPr lvl="0" indent="0" marL="0">
                        <a:buNone/>
                      </a:pPr>
                      <a:r>
                        <a:rPr/>
                        <a:t>Age band</a:t>
                      </a:r>
                    </a:p>
                  </a:txBody>
                  <a:tcPr/>
                </a:tc>
                <a:tc>
                  <a:txBody>
                    <a:bodyPr/>
                    <a:lstStyle/>
                    <a:p>
                      <a:pPr lvl="0" indent="0" marL="0">
                        <a:buNone/>
                      </a:pPr>
                      <a:r>
                        <a:rPr/>
                        <a:t>Nord</a:t>
                      </a:r>
                    </a:p>
                  </a:txBody>
                  <a:tcPr/>
                </a:tc>
                <a:tc>
                  <a:txBody>
                    <a:bodyPr/>
                    <a:lstStyle/>
                    <a:p>
                      <a:pPr lvl="0" indent="0" marL="0">
                        <a:buNone/>
                      </a:pPr>
                      <a:r>
                        <a:rPr/>
                        <a:t>Centre</a:t>
                      </a:r>
                    </a:p>
                  </a:txBody>
                  <a:tcPr/>
                </a:tc>
                <a:tc>
                  <a:txBody>
                    <a:bodyPr/>
                    <a:lstStyle/>
                    <a:p>
                      <a:pPr lvl="0" indent="0" marL="0">
                        <a:buNone/>
                      </a:pPr>
                      <a:r>
                        <a:rPr/>
                        <a:t>Sud</a:t>
                      </a:r>
                    </a:p>
                  </a:txBody>
                  <a:tcPr/>
                </a:tc>
              </a:tr>
              <a:tr h="0">
                <a:tc>
                  <a:txBody>
                    <a:bodyPr/>
                    <a:lstStyle/>
                    <a:p>
                      <a:pPr lvl="0" indent="0" marL="0">
                        <a:buNone/>
                      </a:pPr>
                      <a:r>
                        <a:rPr/>
                        <a:t>0-4</a:t>
                      </a:r>
                    </a:p>
                  </a:txBody>
                </a:tc>
                <a:tc>
                  <a:txBody>
                    <a:bodyPr/>
                    <a:lstStyle/>
                    <a:p>
                      <a:pPr lvl="0" indent="0" marL="0">
                        <a:buNone/>
                      </a:pPr>
                      <a:r>
                        <a:rPr/>
                        <a:t>14.77</a:t>
                      </a:r>
                    </a:p>
                  </a:txBody>
                </a:tc>
                <a:tc>
                  <a:txBody>
                    <a:bodyPr/>
                    <a:lstStyle/>
                    <a:p>
                      <a:pPr lvl="0" indent="0" marL="0">
                        <a:buNone/>
                      </a:pPr>
                      <a:r>
                        <a:rPr/>
                        <a:t>12.69</a:t>
                      </a:r>
                    </a:p>
                  </a:txBody>
                </a:tc>
                <a:tc>
                  <a:txBody>
                    <a:bodyPr/>
                    <a:lstStyle/>
                    <a:p>
                      <a:pPr lvl="0" indent="0" marL="0">
                        <a:buNone/>
                      </a:pPr>
                      <a:r>
                        <a:rPr/>
                        <a:t>11.69</a:t>
                      </a:r>
                    </a:p>
                  </a:txBody>
                </a:tc>
              </a:tr>
              <a:tr h="0">
                <a:tc>
                  <a:txBody>
                    <a:bodyPr/>
                    <a:lstStyle/>
                    <a:p>
                      <a:pPr lvl="0" indent="0" marL="0">
                        <a:buNone/>
                      </a:pPr>
                      <a:r>
                        <a:rPr/>
                        <a:t>5-14</a:t>
                      </a:r>
                    </a:p>
                  </a:txBody>
                </a:tc>
                <a:tc>
                  <a:txBody>
                    <a:bodyPr/>
                    <a:lstStyle/>
                    <a:p>
                      <a:pPr lvl="0" indent="0" marL="0">
                        <a:buNone/>
                      </a:pPr>
                      <a:r>
                        <a:rPr/>
                        <a:t>8.26</a:t>
                      </a:r>
                    </a:p>
                  </a:txBody>
                </a:tc>
                <a:tc>
                  <a:txBody>
                    <a:bodyPr/>
                    <a:lstStyle/>
                    <a:p>
                      <a:pPr lvl="0" indent="0" marL="0">
                        <a:buNone/>
                      </a:pPr>
                      <a:r>
                        <a:rPr/>
                        <a:t>8.06</a:t>
                      </a:r>
                    </a:p>
                  </a:txBody>
                </a:tc>
                <a:tc>
                  <a:txBody>
                    <a:bodyPr/>
                    <a:lstStyle/>
                    <a:p>
                      <a:pPr lvl="0" indent="0" marL="0">
                        <a:buNone/>
                      </a:pPr>
                      <a:r>
                        <a:rPr/>
                        <a:t>6.29</a:t>
                      </a:r>
                    </a:p>
                  </a:txBody>
                </a:tc>
              </a:tr>
              <a:tr h="0">
                <a:tc>
                  <a:txBody>
                    <a:bodyPr/>
                    <a:lstStyle/>
                    <a:p>
                      <a:pPr lvl="0" indent="0" marL="0">
                        <a:buNone/>
                      </a:pPr>
                      <a:r>
                        <a:rPr/>
                        <a:t>15-44</a:t>
                      </a:r>
                    </a:p>
                  </a:txBody>
                </a:tc>
                <a:tc>
                  <a:txBody>
                    <a:bodyPr/>
                    <a:lstStyle/>
                    <a:p>
                      <a:pPr lvl="0" indent="0" marL="0">
                        <a:buNone/>
                      </a:pPr>
                      <a:r>
                        <a:rPr/>
                        <a:t>3.93</a:t>
                      </a:r>
                    </a:p>
                  </a:txBody>
                </a:tc>
                <a:tc>
                  <a:txBody>
                    <a:bodyPr/>
                    <a:lstStyle/>
                    <a:p>
                      <a:pPr lvl="0" indent="0" marL="0">
                        <a:buNone/>
                      </a:pPr>
                      <a:r>
                        <a:rPr/>
                        <a:t>4.03</a:t>
                      </a:r>
                    </a:p>
                  </a:txBody>
                </a:tc>
                <a:tc>
                  <a:txBody>
                    <a:bodyPr/>
                    <a:lstStyle/>
                    <a:p>
                      <a:pPr lvl="0" indent="0" marL="0">
                        <a:buNone/>
                      </a:pPr>
                      <a:r>
                        <a:rPr/>
                        <a:t>3.51</a:t>
                      </a:r>
                    </a:p>
                  </a:txBody>
                </a:tc>
              </a:tr>
              <a:tr h="0">
                <a:tc>
                  <a:txBody>
                    <a:bodyPr/>
                    <a:lstStyle/>
                    <a:p>
                      <a:pPr lvl="0" indent="0" marL="0">
                        <a:buNone/>
                      </a:pPr>
                      <a:r>
                        <a:rPr/>
                        <a:t>45+</a:t>
                      </a:r>
                    </a:p>
                  </a:txBody>
                </a:tc>
                <a:tc>
                  <a:txBody>
                    <a:bodyPr/>
                    <a:lstStyle/>
                    <a:p>
                      <a:pPr lvl="0" indent="0" marL="0">
                        <a:buNone/>
                      </a:pPr>
                      <a:r>
                        <a:rPr/>
                        <a:t>6.41</a:t>
                      </a:r>
                    </a:p>
                  </a:txBody>
                </a:tc>
                <a:tc>
                  <a:txBody>
                    <a:bodyPr/>
                    <a:lstStyle/>
                    <a:p>
                      <a:pPr lvl="0" indent="0" marL="0">
                        <a:buNone/>
                      </a:pPr>
                      <a:r>
                        <a:rPr/>
                        <a:t>4.75</a:t>
                      </a:r>
                    </a:p>
                  </a:txBody>
                </a:tc>
                <a:tc>
                  <a:txBody>
                    <a:bodyPr/>
                    <a:lstStyle/>
                    <a:p>
                      <a:pPr lvl="0" indent="0" marL="0">
                        <a:buNone/>
                      </a:pPr>
                      <a:r>
                        <a:rPr/>
                        <a:t>5.71</a:t>
                      </a:r>
                    </a:p>
                  </a:txBody>
                </a:tc>
              </a:tr>
            </a:tbl>
          </a:graphicData>
        </a:graphic>
      </p:graphicFrame>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Age-specific attack rates</a:t>
            </a:r>
          </a:p>
        </p:txBody>
      </p:sp>
      <p:sp>
        <p:nvSpPr>
          <p:cNvPr id="3" name="Content Placeholder 2"/>
          <p:cNvSpPr>
            <a:spLocks noGrp="1"/>
          </p:cNvSpPr>
          <p:nvPr>
            <p:ph idx="1"/>
          </p:nvPr>
        </p:nvSpPr>
        <p:spPr/>
        <p:txBody>
          <a:bodyPr/>
          <a:lstStyle/>
          <a:p>
            <a:pPr lvl="0"/>
            <a:r>
              <a:rPr/>
              <a:t>Under-fives are hit three to four times as hard as adults of working age — in every district</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 fatality — In Python</a:t>
            </a:r>
          </a:p>
        </p:txBody>
      </p:sp>
      <p:sp>
        <p:nvSpPr>
          <p:cNvPr id="3" name="Content Placeholder 2"/>
          <p:cNvSpPr>
            <a:spLocks noGrp="1"/>
          </p:cNvSpPr>
          <p:nvPr>
            <p:ph idx="1"/>
          </p:nvPr>
        </p:nvSpPr>
        <p:spPr/>
        <p:txBody>
          <a:bodyPr/>
          <a:lstStyle/>
          <a:p>
            <a:pPr lvl="0" indent="0">
              <a:buNone/>
            </a:pPr>
            <a:r>
              <a:rPr>
                <a:latin typeface="Courier"/>
              </a:rPr>
              <a:t>with_outcome </a:t>
            </a:r>
            <a:r>
              <a:rPr>
                <a:solidFill>
                  <a:srgbClr val="666666"/>
                </a:solidFill>
                <a:latin typeface="Courier"/>
              </a:rPr>
              <a:t>=</a:t>
            </a:r>
            <a:r>
              <a:rPr>
                <a:latin typeface="Courier"/>
              </a:rPr>
              <a:t> cases[cases[</a:t>
            </a:r>
            <a:r>
              <a:rPr>
                <a:solidFill>
                  <a:srgbClr val="4070A0"/>
                </a:solidFill>
                <a:latin typeface="Courier"/>
              </a:rPr>
              <a:t>"outcome"</a:t>
            </a:r>
            <a:r>
              <a:rPr>
                <a:latin typeface="Courier"/>
              </a:rPr>
              <a:t>].notna()]</a:t>
            </a:r>
            <a:br/>
            <a:br/>
            <a:r>
              <a:rPr>
                <a:solidFill>
                  <a:srgbClr val="008000"/>
                </a:solidFill>
                <a:latin typeface="Courier"/>
              </a:rPr>
              <a:t>print</a:t>
            </a:r>
            <a:r>
              <a:rPr>
                <a:latin typeface="Courier"/>
              </a:rPr>
              <a:t>(</a:t>
            </a:r>
            <a:r>
              <a:rPr>
                <a:solidFill>
                  <a:srgbClr val="BB6688"/>
                </a:solidFill>
                <a:latin typeface="Courier"/>
              </a:rPr>
              <a:t>f"cases: </a:t>
            </a:r>
            <a:r>
              <a:rPr>
                <a:solidFill>
                  <a:srgbClr val="4070A0"/>
                </a:solidFill>
                <a:latin typeface="Courier"/>
              </a:rPr>
              <a:t>{</a:t>
            </a:r>
            <a:r>
              <a:rPr>
                <a:solidFill>
                  <a:srgbClr val="008000"/>
                </a:solidFill>
                <a:latin typeface="Courier"/>
              </a:rPr>
              <a:t>len</a:t>
            </a:r>
            <a:r>
              <a:rPr>
                <a:latin typeface="Courier"/>
              </a:rPr>
              <a:t>(cases)</a:t>
            </a:r>
            <a:r>
              <a:rPr>
                <a:solidFill>
                  <a:srgbClr val="4070A0"/>
                </a:solidFill>
                <a:latin typeface="Courier"/>
              </a:rPr>
              <a:t>}</a:t>
            </a:r>
            <a:r>
              <a:rPr>
                <a:solidFill>
                  <a:srgbClr val="BB6688"/>
                </a:solidFill>
                <a:latin typeface="Courier"/>
              </a:rPr>
              <a:t>, with an outcome: </a:t>
            </a:r>
            <a:r>
              <a:rPr>
                <a:solidFill>
                  <a:srgbClr val="4070A0"/>
                </a:solidFill>
                <a:latin typeface="Courier"/>
              </a:rPr>
              <a:t>{</a:t>
            </a:r>
            <a:r>
              <a:rPr>
                <a:solidFill>
                  <a:srgbClr val="008000"/>
                </a:solidFill>
                <a:latin typeface="Courier"/>
              </a:rPr>
              <a:t>len</a:t>
            </a:r>
            <a:r>
              <a:rPr>
                <a:latin typeface="Courier"/>
              </a:rPr>
              <a:t>(with_outcome)</a:t>
            </a:r>
            <a:r>
              <a:rPr>
                <a:solidFill>
                  <a:srgbClr val="4070A0"/>
                </a:solidFill>
                <a:latin typeface="Courier"/>
              </a:rPr>
              <a:t>}</a:t>
            </a:r>
            <a:r>
              <a:rPr>
                <a:solidFill>
                  <a:srgbClr val="BB6688"/>
                </a:solidFill>
                <a:latin typeface="Courier"/>
              </a:rPr>
              <a:t>"</a:t>
            </a:r>
            <a:r>
              <a:rPr>
                <a:latin typeface="Courier"/>
              </a:rPr>
              <a:t>)</a:t>
            </a:r>
            <a:br/>
            <a:r>
              <a:rPr>
                <a:solidFill>
                  <a:srgbClr val="008000"/>
                </a:solidFill>
                <a:latin typeface="Courier"/>
              </a:rPr>
              <a:t>print</a:t>
            </a:r>
            <a:r>
              <a:rPr>
                <a:latin typeface="Courier"/>
              </a:rPr>
              <a:t>(</a:t>
            </a:r>
            <a:r>
              <a:rPr>
                <a:solidFill>
                  <a:srgbClr val="BB6688"/>
                </a:solidFill>
                <a:latin typeface="Courier"/>
              </a:rPr>
              <a:t>f"CFR: </a:t>
            </a:r>
            <a:r>
              <a:rPr>
                <a:solidFill>
                  <a:srgbClr val="4070A0"/>
                </a:solidFill>
                <a:latin typeface="Courier"/>
              </a:rPr>
              <a:t>{</a:t>
            </a:r>
            <a:r>
              <a:rPr>
                <a:latin typeface="Courier"/>
              </a:rPr>
              <a:t>(with_outcome[</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'died'</a:t>
            </a:r>
            <a:r>
              <a:rPr>
                <a:latin typeface="Courier"/>
              </a:rPr>
              <a:t>)</a:t>
            </a:r>
            <a:r>
              <a:rPr>
                <a:solidFill>
                  <a:srgbClr val="4070A0"/>
                </a:solidFill>
                <a:latin typeface="Courier"/>
              </a:rPr>
              <a:t>.</a:t>
            </a:r>
            <a:r>
              <a:rPr>
                <a:latin typeface="Courier"/>
              </a:rPr>
              <a:t>mean()</a:t>
            </a:r>
            <a:r>
              <a:rPr>
                <a:solidFill>
                  <a:srgbClr val="4070A0"/>
                </a:solidFill>
                <a:latin typeface="Courier"/>
              </a:rPr>
              <a:t>:.2%}</a:t>
            </a:r>
            <a:r>
              <a:rPr>
                <a:solidFill>
                  <a:srgbClr val="BB6688"/>
                </a:solidFill>
                <a:latin typeface="Courier"/>
              </a:rPr>
              <a:t>"</a:t>
            </a:r>
            <a:r>
              <a:rPr>
                <a:latin typeface="Courier"/>
              </a:rPr>
              <a:t>)</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 fatality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Case fatality</a:t>
            </a:r>
          </a:p>
        </p:txBody>
      </p:sp>
      <p:sp>
        <p:nvSpPr>
          <p:cNvPr id="3" name="Content Placeholder 2"/>
          <p:cNvSpPr>
            <a:spLocks noGrp="1"/>
          </p:cNvSpPr>
          <p:nvPr>
            <p:ph idx="1"/>
          </p:nvPr>
        </p:nvSpPr>
        <p:spPr/>
        <p:txBody>
          <a:bodyPr/>
          <a:lstStyle/>
          <a:p>
            <a:pPr lvl="0"/>
            <a:r>
              <a:rPr/>
              <a:t>3.90% on 974 cases with a recorded outcome</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threshold — In Python</a:t>
            </a:r>
          </a:p>
        </p:txBody>
      </p:sp>
      <p:sp>
        <p:nvSpPr>
          <p:cNvPr id="3" name="Content Placeholder 2"/>
          <p:cNvSpPr>
            <a:spLocks noGrp="1"/>
          </p:cNvSpPr>
          <p:nvPr>
            <p:ph idx="1"/>
          </p:nvPr>
        </p:nvSpPr>
        <p:spPr/>
        <p:txBody>
          <a:bodyPr/>
          <a:lstStyle/>
          <a:p>
            <a:pPr lvl="0" indent="0">
              <a:buNone/>
            </a:pPr>
            <a:r>
              <a:rPr>
                <a:latin typeface="Courier"/>
              </a:rPr>
              <a:t>TARGET </a:t>
            </a:r>
            <a:r>
              <a:rPr>
                <a:solidFill>
                  <a:srgbClr val="666666"/>
                </a:solidFill>
                <a:latin typeface="Courier"/>
              </a:rPr>
              <a:t>=</a:t>
            </a:r>
            <a:r>
              <a:rPr>
                <a:latin typeface="Courier"/>
              </a:rPr>
              <a:t> </a:t>
            </a:r>
            <a:r>
              <a:rPr>
                <a:solidFill>
                  <a:srgbClr val="40A070"/>
                </a:solidFill>
                <a:latin typeface="Courier"/>
              </a:rPr>
              <a:t>0.01</a:t>
            </a:r>
            <a:br/>
            <a:r>
              <a:rPr>
                <a:latin typeface="Courier"/>
              </a:rPr>
              <a:t>cfr </a:t>
            </a:r>
            <a:r>
              <a:rPr>
                <a:solidFill>
                  <a:srgbClr val="666666"/>
                </a:solidFill>
                <a:latin typeface="Courier"/>
              </a:rPr>
              <a:t>=</a:t>
            </a:r>
            <a:r>
              <a:rPr>
                <a:latin typeface="Courier"/>
              </a:rPr>
              <a:t> (with_outcome[</a:t>
            </a:r>
            <a:r>
              <a:rPr>
                <a:solidFill>
                  <a:srgbClr val="4070A0"/>
                </a:solidFill>
                <a:latin typeface="Courier"/>
              </a:rPr>
              <a:t>"outcome"</a:t>
            </a:r>
            <a:r>
              <a:rPr>
                <a:latin typeface="Courier"/>
              </a:rPr>
              <a:t>] </a:t>
            </a:r>
            <a:r>
              <a:rPr>
                <a:solidFill>
                  <a:srgbClr val="666666"/>
                </a:solidFill>
                <a:latin typeface="Courier"/>
              </a:rPr>
              <a:t>==</a:t>
            </a:r>
            <a:r>
              <a:rPr>
                <a:latin typeface="Courier"/>
              </a:rPr>
              <a:t> </a:t>
            </a:r>
            <a:r>
              <a:rPr>
                <a:solidFill>
                  <a:srgbClr val="4070A0"/>
                </a:solidFill>
                <a:latin typeface="Courier"/>
              </a:rPr>
              <a:t>"died"</a:t>
            </a:r>
            <a:r>
              <a:rPr>
                <a:latin typeface="Courier"/>
              </a:rPr>
              <a:t>).mean()</a:t>
            </a:r>
            <a:br/>
            <a:r>
              <a:rPr>
                <a:solidFill>
                  <a:srgbClr val="008000"/>
                </a:solidFill>
                <a:latin typeface="Courier"/>
              </a:rPr>
              <a:t>print</a:t>
            </a:r>
            <a:r>
              <a:rPr>
                <a:latin typeface="Courier"/>
              </a:rPr>
              <a:t>(</a:t>
            </a:r>
            <a:r>
              <a:rPr>
                <a:solidFill>
                  <a:srgbClr val="BB6688"/>
                </a:solidFill>
                <a:latin typeface="Courier"/>
              </a:rPr>
              <a:t>f"CFR </a:t>
            </a:r>
            <a:r>
              <a:rPr>
                <a:solidFill>
                  <a:srgbClr val="4070A0"/>
                </a:solidFill>
                <a:latin typeface="Courier"/>
              </a:rPr>
              <a:t>{</a:t>
            </a:r>
            <a:r>
              <a:rPr>
                <a:latin typeface="Courier"/>
              </a:rPr>
              <a:t>cfr</a:t>
            </a:r>
            <a:r>
              <a:rPr>
                <a:solidFill>
                  <a:srgbClr val="4070A0"/>
                </a:solidFill>
                <a:latin typeface="Courier"/>
              </a:rPr>
              <a:t>:.2%}</a:t>
            </a:r>
            <a:r>
              <a:rPr>
                <a:solidFill>
                  <a:srgbClr val="BB6688"/>
                </a:solidFill>
                <a:latin typeface="Courier"/>
              </a:rPr>
              <a:t> against a target of </a:t>
            </a:r>
            <a:r>
              <a:rPr>
                <a:solidFill>
                  <a:srgbClr val="4070A0"/>
                </a:solidFill>
                <a:latin typeface="Courier"/>
              </a:rPr>
              <a:t>{</a:t>
            </a:r>
            <a:r>
              <a:rPr>
                <a:latin typeface="Courier"/>
              </a:rPr>
              <a:t>TARGET</a:t>
            </a:r>
            <a:r>
              <a:rPr>
                <a:solidFill>
                  <a:srgbClr val="4070A0"/>
                </a:solidFill>
                <a:latin typeface="Courier"/>
              </a:rPr>
              <a:t>:.0%}</a:t>
            </a:r>
            <a:r>
              <a:rPr>
                <a:solidFill>
                  <a:srgbClr val="BB6688"/>
                </a:solidFill>
                <a:latin typeface="Courier"/>
              </a:rPr>
              <a:t>: "</a:t>
            </a:r>
            <a:br/>
            <a:r>
              <a:rPr>
                <a:latin typeface="Courier"/>
              </a:rPr>
              <a:t>      </a:t>
            </a:r>
            <a:r>
              <a:rPr>
                <a:solidFill>
                  <a:srgbClr val="BB6688"/>
                </a:solidFill>
                <a:latin typeface="Courier"/>
              </a:rPr>
              <a:t>f"</a:t>
            </a:r>
            <a:r>
              <a:rPr>
                <a:solidFill>
                  <a:srgbClr val="4070A0"/>
                </a:solidFill>
                <a:latin typeface="Courier"/>
              </a:rPr>
              <a:t>{'meets'</a:t>
            </a:r>
            <a:r>
              <a:rPr>
                <a:latin typeface="Courier"/>
              </a:rPr>
              <a:t> </a:t>
            </a:r>
            <a:r>
              <a:rPr b="1">
                <a:solidFill>
                  <a:srgbClr val="007020"/>
                </a:solidFill>
                <a:latin typeface="Courier"/>
              </a:rPr>
              <a:t>if</a:t>
            </a:r>
            <a:r>
              <a:rPr>
                <a:latin typeface="Courier"/>
              </a:rPr>
              <a:t> cfr </a:t>
            </a:r>
            <a:r>
              <a:rPr>
                <a:solidFill>
                  <a:srgbClr val="666666"/>
                </a:solidFill>
                <a:latin typeface="Courier"/>
              </a:rPr>
              <a:t>&lt;</a:t>
            </a:r>
            <a:r>
              <a:rPr>
                <a:latin typeface="Courier"/>
              </a:rPr>
              <a:t> TARGET </a:t>
            </a:r>
            <a:r>
              <a:rPr b="1">
                <a:solidFill>
                  <a:srgbClr val="007020"/>
                </a:solidFill>
                <a:latin typeface="Courier"/>
              </a:rPr>
              <a:t>else</a:t>
            </a:r>
            <a:r>
              <a:rPr>
                <a:latin typeface="Courier"/>
              </a:rPr>
              <a:t> </a:t>
            </a:r>
            <a:r>
              <a:rPr>
                <a:solidFill>
                  <a:srgbClr val="4070A0"/>
                </a:solidFill>
                <a:latin typeface="Courier"/>
              </a:rPr>
              <a:t>'does not meet'}</a:t>
            </a:r>
            <a:r>
              <a:rPr>
                <a:solidFill>
                  <a:srgbClr val="BB6688"/>
                </a:solidFill>
                <a:latin typeface="Courier"/>
              </a:rPr>
              <a:t> the standard"</a:t>
            </a:r>
            <a:r>
              <a:rPr>
                <a:latin typeface="Courier"/>
              </a:rPr>
              <a:t>)</a:t>
            </a:r>
            <a:br/>
            <a:br/>
            <a:r>
              <a:rPr>
                <a:latin typeface="Courier"/>
              </a:rPr>
              <a:t>by_district_cfr </a:t>
            </a:r>
            <a:r>
              <a:rPr>
                <a:solidFill>
                  <a:srgbClr val="666666"/>
                </a:solidFill>
                <a:latin typeface="Courier"/>
              </a:rPr>
              <a:t>=</a:t>
            </a:r>
            <a:r>
              <a:rPr>
                <a:latin typeface="Courier"/>
              </a:rPr>
              <a:t> with_outcome.groupby(</a:t>
            </a:r>
            <a:r>
              <a:rPr>
                <a:solidFill>
                  <a:srgbClr val="4070A0"/>
                </a:solidFill>
                <a:latin typeface="Courier"/>
              </a:rPr>
              <a:t>"district"</a:t>
            </a:r>
            <a:r>
              <a:rPr>
                <a:latin typeface="Courier"/>
              </a:rPr>
              <a:t>)[</a:t>
            </a:r>
            <a:r>
              <a:rPr>
                <a:solidFill>
                  <a:srgbClr val="4070A0"/>
                </a:solidFill>
                <a:latin typeface="Courier"/>
              </a:rPr>
              <a:t>"outcome"</a:t>
            </a:r>
            <a:r>
              <a:rPr>
                <a:latin typeface="Courier"/>
              </a:rPr>
              <a:t>].</a:t>
            </a:r>
            <a:r>
              <a:rPr>
                <a:solidFill>
                  <a:srgbClr val="008000"/>
                </a:solidFill>
                <a:latin typeface="Courier"/>
              </a:rPr>
              <a:t>apply</a:t>
            </a:r>
            <a:r>
              <a:rPr>
                <a:latin typeface="Courier"/>
              </a:rPr>
              <a:t>(</a:t>
            </a:r>
            <a:br/>
            <a:r>
              <a:rPr>
                <a:latin typeface="Courier"/>
              </a:rPr>
              <a:t>    </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"died"</a:t>
            </a:r>
            <a:r>
              <a:rPr>
                <a:latin typeface="Courier"/>
              </a:rPr>
              <a:t>).mean()</a:t>
            </a:r>
            <a:br/>
            <a:r>
              <a:rPr>
                <a:latin typeface="Courier"/>
              </a:rPr>
              <a:t>)</a:t>
            </a:r>
            <a:br/>
            <a:r>
              <a:rPr>
                <a:solidFill>
                  <a:srgbClr val="008000"/>
                </a:solidFill>
                <a:latin typeface="Courier"/>
              </a:rPr>
              <a:t>print</a:t>
            </a:r>
            <a:r>
              <a:rPr>
                <a:latin typeface="Courier"/>
              </a:rPr>
              <a:t>((by_district_cfr </a:t>
            </a:r>
            <a:r>
              <a:rPr>
                <a:solidFill>
                  <a:srgbClr val="666666"/>
                </a:solidFill>
                <a:latin typeface="Courier"/>
              </a:rPr>
              <a:t>*</a:t>
            </a:r>
            <a:r>
              <a:rPr>
                <a:latin typeface="Courier"/>
              </a:rPr>
              <a:t> </a:t>
            </a:r>
            <a:r>
              <a:rPr>
                <a:solidFill>
                  <a:srgbClr val="40A070"/>
                </a:solidFill>
                <a:latin typeface="Courier"/>
              </a:rPr>
              <a:t>100</a:t>
            </a:r>
            <a:r>
              <a:rPr>
                <a:latin typeface="Courier"/>
              </a:rPr>
              <a:t>).</a:t>
            </a:r>
            <a:r>
              <a:rPr>
                <a:solidFill>
                  <a:srgbClr val="008000"/>
                </a:solidFill>
                <a:latin typeface="Courier"/>
              </a:rPr>
              <a:t>round</a:t>
            </a:r>
            <a:r>
              <a:rPr>
                <a:latin typeface="Courier"/>
              </a:rPr>
              <a:t>(</a:t>
            </a:r>
            <a:r>
              <a:rPr>
                <a:solidFill>
                  <a:srgbClr val="40A070"/>
                </a:solidFill>
                <a:latin typeface="Courier"/>
              </a:rPr>
              <a:t>2</a:t>
            </a:r>
            <a:r>
              <a:rPr>
                <a:latin typeface="Courier"/>
              </a:rPr>
              <a:t>))</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threshold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district)</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threshold</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District</a:t>
                      </a:r>
                    </a:p>
                  </a:txBody>
                  <a:tcPr/>
                </a:tc>
                <a:tc>
                  <a:txBody>
                    <a:bodyPr/>
                    <a:lstStyle/>
                    <a:p>
                      <a:pPr lvl="0" indent="0" marL="0">
                        <a:buNone/>
                      </a:pPr>
                      <a:r>
                        <a:rPr/>
                        <a:t>CFR</a:t>
                      </a:r>
                    </a:p>
                  </a:txBody>
                  <a:tcPr/>
                </a:tc>
                <a:tc>
                  <a:txBody>
                    <a:bodyPr/>
                    <a:lstStyle/>
                    <a:p>
                      <a:pPr lvl="0" indent="0" marL="0">
                        <a:buNone/>
                      </a:pPr>
                      <a:r>
                        <a:rPr/>
                        <a:t>n</a:t>
                      </a:r>
                    </a:p>
                  </a:txBody>
                  <a:tcPr/>
                </a:tc>
              </a:tr>
              <a:tr h="0">
                <a:tc>
                  <a:txBody>
                    <a:bodyPr/>
                    <a:lstStyle/>
                    <a:p>
                      <a:pPr lvl="0" indent="0" marL="0">
                        <a:buNone/>
                      </a:pPr>
                      <a:r>
                        <a:rPr b="1"/>
                        <a:t>Nord</a:t>
                      </a:r>
                    </a:p>
                  </a:txBody>
                </a:tc>
                <a:tc>
                  <a:txBody>
                    <a:bodyPr/>
                    <a:lstStyle/>
                    <a:p>
                      <a:pPr lvl="0" indent="0" marL="0">
                        <a:buNone/>
                      </a:pPr>
                      <a:r>
                        <a:rPr b="1"/>
                        <a:t>6.30%</a:t>
                      </a:r>
                    </a:p>
                  </a:txBody>
                </a:tc>
                <a:tc>
                  <a:txBody>
                    <a:bodyPr/>
                    <a:lstStyle/>
                    <a:p>
                      <a:pPr lvl="0" indent="0" marL="0">
                        <a:buNone/>
                      </a:pPr>
                      <a:r>
                        <a:rPr/>
                        <a:t>381</a:t>
                      </a:r>
                    </a:p>
                  </a:txBody>
                </a:tc>
              </a:tr>
              <a:tr h="0">
                <a:tc>
                  <a:txBody>
                    <a:bodyPr/>
                    <a:lstStyle/>
                    <a:p>
                      <a:pPr lvl="0" indent="0" marL="0">
                        <a:buNone/>
                      </a:pPr>
                      <a:r>
                        <a:rPr/>
                        <a:t>Sud</a:t>
                      </a:r>
                    </a:p>
                  </a:txBody>
                </a:tc>
                <a:tc>
                  <a:txBody>
                    <a:bodyPr/>
                    <a:lstStyle/>
                    <a:p>
                      <a:pPr lvl="0" indent="0" marL="0">
                        <a:buNone/>
                      </a:pPr>
                      <a:r>
                        <a:rPr/>
                        <a:t>3.11%</a:t>
                      </a:r>
                    </a:p>
                  </a:txBody>
                </a:tc>
                <a:tc>
                  <a:txBody>
                    <a:bodyPr/>
                    <a:lstStyle/>
                    <a:p>
                      <a:pPr lvl="0" indent="0" marL="0">
                        <a:buNone/>
                      </a:pPr>
                      <a:r>
                        <a:rPr/>
                        <a:t>193</a:t>
                      </a:r>
                    </a:p>
                  </a:txBody>
                </a:tc>
              </a:tr>
              <a:tr h="0">
                <a:tc>
                  <a:txBody>
                    <a:bodyPr/>
                    <a:lstStyle/>
                    <a:p>
                      <a:pPr lvl="0" indent="0" marL="0">
                        <a:buNone/>
                      </a:pPr>
                      <a:r>
                        <a:rPr/>
                        <a:t>Centre</a:t>
                      </a:r>
                    </a:p>
                  </a:txBody>
                </a:tc>
                <a:tc>
                  <a:txBody>
                    <a:bodyPr/>
                    <a:lstStyle/>
                    <a:p>
                      <a:pPr lvl="0" indent="0" marL="0">
                        <a:buNone/>
                      </a:pPr>
                      <a:r>
                        <a:rPr/>
                        <a:t>2.00%</a:t>
                      </a:r>
                    </a:p>
                  </a:txBody>
                </a:tc>
                <a:tc>
                  <a:txBody>
                    <a:bodyPr/>
                    <a:lstStyle/>
                    <a:p>
                      <a:pPr lvl="0" indent="0" marL="0">
                        <a:buNone/>
                      </a:pPr>
                      <a:r>
                        <a:rPr/>
                        <a:t>400</a:t>
                      </a:r>
                    </a:p>
                  </a:txBody>
                </a:tc>
              </a:tr>
            </a:tbl>
          </a:graphicData>
        </a:graphic>
      </p:graphicFrame>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explanation, and why it is unavailable — In Python</a:t>
            </a:r>
          </a:p>
        </p:txBody>
      </p:sp>
      <p:sp>
        <p:nvSpPr>
          <p:cNvPr id="3" name="Content Placeholder 2"/>
          <p:cNvSpPr>
            <a:spLocks noGrp="1"/>
          </p:cNvSpPr>
          <p:nvPr>
            <p:ph idx="1"/>
          </p:nvPr>
        </p:nvSpPr>
        <p:spPr/>
        <p:txBody>
          <a:bodyPr/>
          <a:lstStyle/>
          <a:p>
            <a:pPr lvl="0" indent="0">
              <a:buNone/>
            </a:pPr>
            <a:r>
              <a:rPr>
                <a:latin typeface="Courier"/>
              </a:rPr>
              <a:t>delay </a:t>
            </a:r>
            <a:r>
              <a:rPr>
                <a:solidFill>
                  <a:srgbClr val="666666"/>
                </a:solidFill>
                <a:latin typeface="Courier"/>
              </a:rPr>
              <a:t>=</a:t>
            </a:r>
            <a:r>
              <a:rPr>
                <a:latin typeface="Courier"/>
              </a:rPr>
              <a:t> (</a:t>
            </a:r>
            <a:br/>
            <a:r>
              <a:rPr>
                <a:latin typeface="Courier"/>
              </a:rPr>
              <a:t>    pd.to_datetime(cases[</a:t>
            </a:r>
            <a:r>
              <a:rPr>
                <a:solidFill>
                  <a:srgbClr val="4070A0"/>
                </a:solidFill>
                <a:latin typeface="Courier"/>
              </a:rPr>
              <a:t>"admission_date"</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    </a:t>
            </a:r>
            <a:r>
              <a:rPr>
                <a:solidFill>
                  <a:srgbClr val="666666"/>
                </a:solidFill>
                <a:latin typeface="Courier"/>
              </a:rPr>
              <a:t>-</a:t>
            </a:r>
            <a:r>
              <a:rPr>
                <a:latin typeface="Courier"/>
              </a:rPr>
              <a:t> pd.to_datetime(cases[</a:t>
            </a:r>
            <a:r>
              <a:rPr>
                <a:solidFill>
                  <a:srgbClr val="4070A0"/>
                </a:solidFill>
                <a:latin typeface="Courier"/>
              </a:rPr>
              <a:t>"onset_date"</a:t>
            </a:r>
            <a:r>
              <a:rPr>
                <a:latin typeface="Courier"/>
              </a:rPr>
              <a:t>], errors</a:t>
            </a:r>
            <a:r>
              <a:rPr>
                <a:solidFill>
                  <a:srgbClr val="666666"/>
                </a:solidFill>
                <a:latin typeface="Courier"/>
              </a:rPr>
              <a:t>=</a:t>
            </a:r>
            <a:r>
              <a:rPr>
                <a:solidFill>
                  <a:srgbClr val="4070A0"/>
                </a:solidFill>
                <a:latin typeface="Courier"/>
              </a:rPr>
              <a:t>"coerce"</a:t>
            </a:r>
            <a:r>
              <a:rPr>
                <a:latin typeface="Courier"/>
              </a:rPr>
              <a:t>)</a:t>
            </a:r>
            <a:br/>
            <a:r>
              <a:rPr>
                <a:latin typeface="Courier"/>
              </a:rPr>
              <a:t>).dt.days</a:t>
            </a:r>
            <a:br/>
            <a:br/>
            <a:r>
              <a:rPr>
                <a:latin typeface="Courier"/>
              </a:rPr>
              <a:t>testable </a:t>
            </a:r>
            <a:r>
              <a:rPr>
                <a:solidFill>
                  <a:srgbClr val="666666"/>
                </a:solidFill>
                <a:latin typeface="Courier"/>
              </a:rPr>
              <a:t>=</a:t>
            </a:r>
            <a:r>
              <a:rPr>
                <a:latin typeface="Courier"/>
              </a:rPr>
              <a:t> cases.assign(delay</a:t>
            </a:r>
            <a:r>
              <a:rPr>
                <a:solidFill>
                  <a:srgbClr val="666666"/>
                </a:solidFill>
                <a:latin typeface="Courier"/>
              </a:rPr>
              <a:t>=</a:t>
            </a:r>
            <a:r>
              <a:rPr>
                <a:latin typeface="Courier"/>
              </a:rPr>
              <a:t>delay).dropna(subset</a:t>
            </a:r>
            <a:r>
              <a:rPr>
                <a:solidFill>
                  <a:srgbClr val="666666"/>
                </a:solidFill>
                <a:latin typeface="Courier"/>
              </a:rPr>
              <a:t>=</a:t>
            </a:r>
            <a:r>
              <a:rPr>
                <a:latin typeface="Courier"/>
              </a:rPr>
              <a:t>[</a:t>
            </a:r>
            <a:r>
              <a:rPr>
                <a:solidFill>
                  <a:srgbClr val="4070A0"/>
                </a:solidFill>
                <a:latin typeface="Courier"/>
              </a:rPr>
              <a:t>"delay"</a:t>
            </a:r>
            <a:r>
              <a:rPr>
                <a:latin typeface="Courier"/>
              </a:rPr>
              <a:t>, </a:t>
            </a:r>
            <a:r>
              <a:rPr>
                <a:solidFill>
                  <a:srgbClr val="4070A0"/>
                </a:solidFill>
                <a:latin typeface="Courier"/>
              </a:rPr>
              <a:t>"outcome"</a:t>
            </a:r>
            <a:r>
              <a:rPr>
                <a:latin typeface="Courier"/>
              </a:rPr>
              <a:t>])</a:t>
            </a:r>
            <a:br/>
            <a:r>
              <a:rPr>
                <a:latin typeface="Courier"/>
              </a:rPr>
              <a:t>banded </a:t>
            </a:r>
            <a:r>
              <a:rPr>
                <a:solidFill>
                  <a:srgbClr val="666666"/>
                </a:solidFill>
                <a:latin typeface="Courier"/>
              </a:rPr>
              <a:t>=</a:t>
            </a:r>
            <a:r>
              <a:rPr>
                <a:latin typeface="Courier"/>
              </a:rPr>
              <a:t> testable.assign(</a:t>
            </a:r>
            <a:br/>
            <a:r>
              <a:rPr>
                <a:latin typeface="Courier"/>
              </a:rPr>
              <a:t>    band</a:t>
            </a:r>
            <a:r>
              <a:rPr>
                <a:solidFill>
                  <a:srgbClr val="666666"/>
                </a:solidFill>
                <a:latin typeface="Courier"/>
              </a:rPr>
              <a:t>=</a:t>
            </a:r>
            <a:r>
              <a:rPr>
                <a:latin typeface="Courier"/>
              </a:rPr>
              <a:t>pd.cut(testable[</a:t>
            </a:r>
            <a:r>
              <a:rPr>
                <a:solidFill>
                  <a:srgbClr val="4070A0"/>
                </a:solidFill>
                <a:latin typeface="Courier"/>
              </a:rPr>
              <a:t>"delay"</a:t>
            </a:r>
            <a:r>
              <a:rPr>
                <a:latin typeface="Courier"/>
              </a:rPr>
              <a:t>], [</a:t>
            </a:r>
            <a:r>
              <a:rPr>
                <a:solidFill>
                  <a:srgbClr val="666666"/>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99</a:t>
            </a:r>
            <a:r>
              <a:rPr>
                <a:latin typeface="Courier"/>
              </a:rPr>
              <a:t>], labels</a:t>
            </a:r>
            <a:r>
              <a:rPr>
                <a:solidFill>
                  <a:srgbClr val="666666"/>
                </a:solidFill>
                <a:latin typeface="Courier"/>
              </a:rPr>
              <a:t>=</a:t>
            </a:r>
            <a:r>
              <a:rPr>
                <a:latin typeface="Courier"/>
              </a:rPr>
              <a:t>[</a:t>
            </a:r>
            <a:r>
              <a:rPr>
                <a:solidFill>
                  <a:srgbClr val="4070A0"/>
                </a:solidFill>
                <a:latin typeface="Courier"/>
              </a:rPr>
              <a:t>"0-1"</a:t>
            </a:r>
            <a:r>
              <a:rPr>
                <a:latin typeface="Courier"/>
              </a:rPr>
              <a:t>, </a:t>
            </a:r>
            <a:r>
              <a:rPr>
                <a:solidFill>
                  <a:srgbClr val="4070A0"/>
                </a:solidFill>
                <a:latin typeface="Courier"/>
              </a:rPr>
              <a:t>"2-3"</a:t>
            </a:r>
            <a:r>
              <a:rPr>
                <a:latin typeface="Courier"/>
              </a:rPr>
              <a:t>, </a:t>
            </a:r>
            <a:r>
              <a:rPr>
                <a:solidFill>
                  <a:srgbClr val="4070A0"/>
                </a:solidFill>
                <a:latin typeface="Courier"/>
              </a:rPr>
              <a:t>"4+"</a:t>
            </a:r>
            <a:r>
              <a:rPr>
                <a:latin typeface="Courier"/>
              </a:rPr>
              <a:t>])</a:t>
            </a:r>
            <a:br/>
            <a:r>
              <a:rPr>
                <a:latin typeface="Courier"/>
              </a:rPr>
              <a:t>)</a:t>
            </a:r>
            <a:br/>
            <a:r>
              <a:rPr>
                <a:solidFill>
                  <a:srgbClr val="008000"/>
                </a:solidFill>
                <a:latin typeface="Courier"/>
              </a:rPr>
              <a:t>print</a:t>
            </a:r>
            <a:r>
              <a:rPr>
                <a:latin typeface="Courier"/>
              </a:rPr>
              <a:t>(banded.groupby(</a:t>
            </a:r>
            <a:r>
              <a:rPr>
                <a:solidFill>
                  <a:srgbClr val="4070A0"/>
                </a:solidFill>
                <a:latin typeface="Courier"/>
              </a:rPr>
              <a:t>"band"</a:t>
            </a:r>
            <a:r>
              <a:rPr>
                <a:latin typeface="Courier"/>
              </a:rPr>
              <a:t>)[</a:t>
            </a:r>
            <a:r>
              <a:rPr>
                <a:solidFill>
                  <a:srgbClr val="4070A0"/>
                </a:solidFill>
                <a:latin typeface="Courier"/>
              </a:rPr>
              <a:t>"outcome"</a:t>
            </a:r>
            <a:r>
              <a:rPr>
                <a:latin typeface="Courier"/>
              </a:rPr>
              <a:t>].</a:t>
            </a:r>
            <a:r>
              <a:rPr>
                <a:solidFill>
                  <a:srgbClr val="008000"/>
                </a:solidFill>
                <a:latin typeface="Courier"/>
              </a:rPr>
              <a:t>apply</a:t>
            </a:r>
            <a:r>
              <a:rPr>
                <a:latin typeface="Courier"/>
              </a:rPr>
              <a:t>(</a:t>
            </a:r>
            <a:r>
              <a:rPr b="1">
                <a:solidFill>
                  <a:srgbClr val="007020"/>
                </a:solidFill>
                <a:latin typeface="Courier"/>
              </a:rPr>
              <a:t>lambda</a:t>
            </a:r>
            <a:r>
              <a:rPr>
                <a:latin typeface="Courier"/>
              </a:rPr>
              <a:t> s: (s </a:t>
            </a:r>
            <a:r>
              <a:rPr>
                <a:solidFill>
                  <a:srgbClr val="666666"/>
                </a:solidFill>
                <a:latin typeface="Courier"/>
              </a:rPr>
              <a:t>==</a:t>
            </a:r>
            <a:r>
              <a:rPr>
                <a:latin typeface="Courier"/>
              </a:rPr>
              <a:t> </a:t>
            </a:r>
            <a:r>
              <a:rPr>
                <a:solidFill>
                  <a:srgbClr val="4070A0"/>
                </a:solidFill>
                <a:latin typeface="Courier"/>
              </a:rPr>
              <a:t>"died"</a:t>
            </a:r>
            <a:r>
              <a:rPr>
                <a:latin typeface="Courier"/>
              </a:rPr>
              <a:t>).mean()).</a:t>
            </a:r>
            <a:r>
              <a:rPr>
                <a:solidFill>
                  <a:srgbClr val="008000"/>
                </a:solidFill>
                <a:latin typeface="Courier"/>
              </a:rPr>
              <a:t>round</a:t>
            </a:r>
            <a:r>
              <a:rPr>
                <a:latin typeface="Courier"/>
              </a:rPr>
              <a:t>(</a:t>
            </a:r>
            <a:r>
              <a:rPr>
                <a:solidFill>
                  <a:srgbClr val="40A070"/>
                </a:solidFill>
                <a:latin typeface="Courier"/>
              </a:rPr>
              <a:t>3</a:t>
            </a:r>
            <a:r>
              <a:rPr>
                <a:latin typeface="Courier"/>
              </a:rPr>
              <a:t>))</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explanation, and why it is unavailable — In R</a:t>
            </a:r>
          </a:p>
        </p:txBody>
      </p:sp>
      <p:sp>
        <p:nvSpPr>
          <p:cNvPr id="3" name="Content Placeholder 2"/>
          <p:cNvSpPr>
            <a:spLocks noGrp="1"/>
          </p:cNvSpPr>
          <p:nvPr>
            <p:ph idx="1"/>
          </p:nvPr>
        </p:nvSpPr>
        <p:spPr/>
        <p:txBody>
          <a:bodyPr/>
          <a:lstStyle/>
          <a:p>
            <a:pPr lvl="0" indent="0">
              <a:buNone/>
            </a:pPr>
            <a:r>
              <a:rPr>
                <a:latin typeface="Courier"/>
              </a:rPr>
              <a:t>cases </a:t>
            </a:r>
            <a:r>
              <a:rPr>
                <a:solidFill>
                  <a:srgbClr val="4070A0"/>
                </a:solidFill>
                <a:latin typeface="Courier"/>
              </a:rPr>
              <a:t>|&gt;</a:t>
            </a:r>
            <a:br/>
            <a:r>
              <a:rPr>
                <a:latin typeface="Courier"/>
              </a:rPr>
              <a:t>  </a:t>
            </a:r>
            <a:r>
              <a:rPr>
                <a:solidFill>
                  <a:srgbClr val="06287E"/>
                </a:solidFill>
                <a:latin typeface="Courier"/>
              </a:rPr>
              <a:t>filter</a:t>
            </a:r>
            <a:r>
              <a:rPr>
                <a:latin typeface="Courier"/>
              </a:rPr>
              <a:t>(</a:t>
            </a:r>
            <a:r>
              <a:rPr>
                <a:solidFill>
                  <a:srgbClr val="4070A0"/>
                </a:solidFill>
                <a:latin typeface="Courier"/>
              </a:rPr>
              <a:t>!</a:t>
            </a:r>
            <a:r>
              <a:rPr>
                <a:solidFill>
                  <a:srgbClr val="06287E"/>
                </a:solidFill>
                <a:latin typeface="Courier"/>
              </a:rPr>
              <a:t>is.na</a:t>
            </a:r>
            <a:r>
              <a:rPr>
                <a:latin typeface="Courier"/>
              </a:rPr>
              <a:t>(onset_date), </a:t>
            </a:r>
            <a:r>
              <a:rPr>
                <a:solidFill>
                  <a:srgbClr val="4070A0"/>
                </a:solidFill>
                <a:latin typeface="Courier"/>
              </a:rPr>
              <a:t>!</a:t>
            </a:r>
            <a:r>
              <a:rPr>
                <a:solidFill>
                  <a:srgbClr val="06287E"/>
                </a:solidFill>
                <a:latin typeface="Courier"/>
              </a:rPr>
              <a:t>is.na</a:t>
            </a:r>
            <a:r>
              <a:rPr>
                <a:latin typeface="Courier"/>
              </a:rPr>
              <a:t>(admission_date), </a:t>
            </a:r>
            <a:r>
              <a:rPr>
                <a:solidFill>
                  <a:srgbClr val="4070A0"/>
                </a:solidFill>
                <a:latin typeface="Courier"/>
              </a:rPr>
              <a:t>!</a:t>
            </a:r>
            <a:r>
              <a:rPr>
                <a:solidFill>
                  <a:srgbClr val="06287E"/>
                </a:solidFill>
                <a:latin typeface="Courier"/>
              </a:rPr>
              <a:t>is.na</a:t>
            </a:r>
            <a:r>
              <a:rPr>
                <a:latin typeface="Courier"/>
              </a:rPr>
              <a:t>(outcome)) </a:t>
            </a:r>
            <a:r>
              <a:rPr>
                <a:solidFill>
                  <a:srgbClr val="4070A0"/>
                </a:solidFill>
                <a:latin typeface="Courier"/>
              </a:rPr>
              <a:t>|&gt;</a:t>
            </a:r>
            <a:br/>
            <a:r>
              <a:rPr>
                <a:latin typeface="Courier"/>
              </a:rPr>
              <a:t>  </a:t>
            </a:r>
            <a:r>
              <a:rPr>
                <a:solidFill>
                  <a:srgbClr val="06287E"/>
                </a:solidFill>
                <a:latin typeface="Courier"/>
              </a:rPr>
              <a:t>mutate</a:t>
            </a:r>
            <a:r>
              <a:rPr>
                <a:latin typeface="Courier"/>
              </a:rPr>
              <a:t>(</a:t>
            </a:r>
            <a:r>
              <a:rPr>
                <a:solidFill>
                  <a:srgbClr val="7D9029"/>
                </a:solidFill>
                <a:latin typeface="Courier"/>
              </a:rPr>
              <a:t>delay =</a:t>
            </a:r>
            <a:r>
              <a:rPr>
                <a:latin typeface="Courier"/>
              </a:rPr>
              <a:t> </a:t>
            </a:r>
            <a:r>
              <a:rPr>
                <a:solidFill>
                  <a:srgbClr val="06287E"/>
                </a:solidFill>
                <a:latin typeface="Courier"/>
              </a:rPr>
              <a:t>as.integer</a:t>
            </a:r>
            <a:r>
              <a:rPr>
                <a:latin typeface="Courier"/>
              </a:rPr>
              <a:t>(admission_date </a:t>
            </a:r>
            <a:r>
              <a:rPr>
                <a:solidFill>
                  <a:srgbClr val="4070A0"/>
                </a:solidFill>
                <a:latin typeface="Courier"/>
              </a:rPr>
              <a:t>-</a:t>
            </a:r>
            <a:r>
              <a:rPr>
                <a:latin typeface="Courier"/>
              </a:rPr>
              <a:t> onset_date),</a:t>
            </a:r>
            <a:br/>
            <a:r>
              <a:rPr>
                <a:latin typeface="Courier"/>
              </a:rPr>
              <a:t>         </a:t>
            </a:r>
            <a:r>
              <a:rPr>
                <a:solidFill>
                  <a:srgbClr val="7D9029"/>
                </a:solidFill>
                <a:latin typeface="Courier"/>
              </a:rPr>
              <a:t>band =</a:t>
            </a:r>
            <a:r>
              <a:rPr>
                <a:latin typeface="Courier"/>
              </a:rPr>
              <a:t> </a:t>
            </a:r>
            <a:r>
              <a:rPr>
                <a:solidFill>
                  <a:srgbClr val="06287E"/>
                </a:solidFill>
                <a:latin typeface="Courier"/>
              </a:rPr>
              <a:t>cut</a:t>
            </a:r>
            <a:r>
              <a:rPr>
                <a:latin typeface="Courier"/>
              </a:rPr>
              <a:t>(delay, </a:t>
            </a:r>
            <a:r>
              <a:rPr>
                <a:solidFill>
                  <a:srgbClr val="06287E"/>
                </a:solidFill>
                <a:latin typeface="Courier"/>
              </a:rPr>
              <a:t>c</a:t>
            </a:r>
            <a:r>
              <a:rPr>
                <a:latin typeface="Courier"/>
              </a:rPr>
              <a:t>(</a:t>
            </a:r>
            <a:r>
              <a:rPr>
                <a:solidFill>
                  <a:srgbClr val="4070A0"/>
                </a:solidFill>
                <a:latin typeface="Courier"/>
              </a:rPr>
              <a:t>-</a:t>
            </a:r>
            <a:r>
              <a:rPr>
                <a:solidFill>
                  <a:srgbClr val="40A070"/>
                </a:solidFill>
                <a:latin typeface="Courier"/>
              </a:rPr>
              <a:t>1</a:t>
            </a:r>
            <a:r>
              <a:rPr>
                <a:latin typeface="Courier"/>
              </a:rPr>
              <a:t>, </a:t>
            </a:r>
            <a:r>
              <a:rPr>
                <a:solidFill>
                  <a:srgbClr val="40A070"/>
                </a:solidFill>
                <a:latin typeface="Courier"/>
              </a:rPr>
              <a:t>1</a:t>
            </a:r>
            <a:r>
              <a:rPr>
                <a:latin typeface="Courier"/>
              </a:rPr>
              <a:t>, </a:t>
            </a:r>
            <a:r>
              <a:rPr>
                <a:solidFill>
                  <a:srgbClr val="40A070"/>
                </a:solidFill>
                <a:latin typeface="Courier"/>
              </a:rPr>
              <a:t>3</a:t>
            </a:r>
            <a:r>
              <a:rPr>
                <a:latin typeface="Courier"/>
              </a:rPr>
              <a:t>, </a:t>
            </a:r>
            <a:r>
              <a:rPr>
                <a:solidFill>
                  <a:srgbClr val="40A070"/>
                </a:solidFill>
                <a:latin typeface="Courier"/>
              </a:rPr>
              <a:t>99</a:t>
            </a:r>
            <a:r>
              <a:rPr>
                <a:latin typeface="Courier"/>
              </a:rPr>
              <a:t>), </a:t>
            </a:r>
            <a:r>
              <a:rPr>
                <a:solidFill>
                  <a:srgbClr val="7D9029"/>
                </a:solidFill>
                <a:latin typeface="Courier"/>
              </a:rPr>
              <a:t>labels =</a:t>
            </a:r>
            <a:r>
              <a:rPr>
                <a:latin typeface="Courier"/>
              </a:rPr>
              <a:t> </a:t>
            </a:r>
            <a:r>
              <a:rPr>
                <a:solidFill>
                  <a:srgbClr val="06287E"/>
                </a:solidFill>
                <a:latin typeface="Courier"/>
              </a:rPr>
              <a:t>c</a:t>
            </a:r>
            <a:r>
              <a:rPr>
                <a:latin typeface="Courier"/>
              </a:rPr>
              <a:t>(</a:t>
            </a:r>
            <a:r>
              <a:rPr>
                <a:solidFill>
                  <a:srgbClr val="4070A0"/>
                </a:solidFill>
                <a:latin typeface="Courier"/>
              </a:rPr>
              <a:t>"0-1"</a:t>
            </a:r>
            <a:r>
              <a:rPr>
                <a:latin typeface="Courier"/>
              </a:rPr>
              <a:t>, </a:t>
            </a:r>
            <a:r>
              <a:rPr>
                <a:solidFill>
                  <a:srgbClr val="4070A0"/>
                </a:solidFill>
                <a:latin typeface="Courier"/>
              </a:rPr>
              <a:t>"2-3"</a:t>
            </a:r>
            <a:r>
              <a:rPr>
                <a:latin typeface="Courier"/>
              </a:rPr>
              <a:t>, </a:t>
            </a:r>
            <a:r>
              <a:rPr>
                <a:solidFill>
                  <a:srgbClr val="4070A0"/>
                </a:solidFill>
                <a:latin typeface="Courier"/>
              </a:rPr>
              <a:t>"4+"</a:t>
            </a:r>
            <a:r>
              <a:rPr>
                <a:latin typeface="Courier"/>
              </a:rPr>
              <a:t>))) </a:t>
            </a:r>
            <a:r>
              <a:rPr>
                <a:solidFill>
                  <a:srgbClr val="4070A0"/>
                </a:solidFill>
                <a:latin typeface="Courier"/>
              </a:rPr>
              <a:t>|&gt;</a:t>
            </a:r>
            <a:br/>
            <a:r>
              <a:rPr>
                <a:latin typeface="Courier"/>
              </a:rPr>
              <a:t>  </a:t>
            </a:r>
            <a:r>
              <a:rPr>
                <a:solidFill>
                  <a:srgbClr val="06287E"/>
                </a:solidFill>
                <a:latin typeface="Courier"/>
              </a:rPr>
              <a:t>summarise</a:t>
            </a:r>
            <a:r>
              <a:rPr>
                <a:latin typeface="Courier"/>
              </a:rPr>
              <a:t>(</a:t>
            </a:r>
            <a:r>
              <a:rPr>
                <a:solidFill>
                  <a:srgbClr val="7D9029"/>
                </a:solidFill>
                <a:latin typeface="Courier"/>
              </a:rPr>
              <a:t>cfr =</a:t>
            </a:r>
            <a:r>
              <a:rPr>
                <a:latin typeface="Courier"/>
              </a:rPr>
              <a:t> </a:t>
            </a:r>
            <a:r>
              <a:rPr>
                <a:solidFill>
                  <a:srgbClr val="06287E"/>
                </a:solidFill>
                <a:latin typeface="Courier"/>
              </a:rPr>
              <a:t>mean</a:t>
            </a:r>
            <a:r>
              <a:rPr>
                <a:latin typeface="Courier"/>
              </a:rPr>
              <a:t>(outcome </a:t>
            </a:r>
            <a:r>
              <a:rPr>
                <a:solidFill>
                  <a:srgbClr val="4070A0"/>
                </a:solidFill>
                <a:latin typeface="Courier"/>
              </a:rPr>
              <a:t>==</a:t>
            </a:r>
            <a:r>
              <a:rPr>
                <a:latin typeface="Courier"/>
              </a:rPr>
              <a:t> </a:t>
            </a:r>
            <a:r>
              <a:rPr>
                <a:solidFill>
                  <a:srgbClr val="4070A0"/>
                </a:solidFill>
                <a:latin typeface="Courier"/>
              </a:rPr>
              <a:t>"died"</a:t>
            </a:r>
            <a:r>
              <a:rPr>
                <a:latin typeface="Courier"/>
              </a:rPr>
              <a:t>), </a:t>
            </a:r>
            <a:r>
              <a:rPr>
                <a:solidFill>
                  <a:srgbClr val="7D9029"/>
                </a:solidFill>
                <a:latin typeface="Courier"/>
              </a:rPr>
              <a:t>n =</a:t>
            </a:r>
            <a:r>
              <a:rPr>
                <a:latin typeface="Courier"/>
              </a:rPr>
              <a:t> </a:t>
            </a:r>
            <a:r>
              <a:rPr>
                <a:solidFill>
                  <a:srgbClr val="06287E"/>
                </a:solidFill>
                <a:latin typeface="Courier"/>
              </a:rPr>
              <a:t>n</a:t>
            </a:r>
            <a:r>
              <a:rPr>
                <a:latin typeface="Courier"/>
              </a:rPr>
              <a:t>(), </a:t>
            </a:r>
            <a:r>
              <a:rPr>
                <a:solidFill>
                  <a:srgbClr val="7D9029"/>
                </a:solidFill>
                <a:latin typeface="Courier"/>
              </a:rPr>
              <a:t>.by =</a:t>
            </a:r>
            <a:r>
              <a:rPr>
                <a:latin typeface="Courier"/>
              </a:rPr>
              <a:t> band)</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explanation, and why it is unavailable</a:t>
            </a:r>
          </a:p>
        </p:txBody>
      </p:sp>
      <p:sp>
        <p:nvSpPr>
          <p:cNvPr id="3" name="Content Placeholder 2"/>
          <p:cNvSpPr>
            <a:spLocks noGrp="1"/>
          </p:cNvSpPr>
          <p:nvPr>
            <p:ph idx="1"/>
          </p:nvPr>
        </p:nvSpPr>
        <p:spPr/>
        <p:txBody>
          <a:bodyPr/>
          <a:lstStyle/>
          <a:p>
            <a:pPr lvl="0"/>
            <a:r>
              <a:rPr/>
              <a:t>The substantive one: admission itself is the protection — Cases never admitted carry most of the mortality, and the…</a:t>
            </a:r>
          </a:p>
          <a:p>
            <a:pPr lvl="0"/>
            <a:r>
              <a:rPr/>
              <a:t>The one that is not: Nord’s delay is fabricated by its register — The previous lesson found 80% of its cases recorded…</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explanation, and why it is unavailable — In Python</a:t>
            </a:r>
          </a:p>
        </p:txBody>
      </p:sp>
      <p:sp>
        <p:nvSpPr>
          <p:cNvPr id="3" name="Content Placeholder 2"/>
          <p:cNvSpPr>
            <a:spLocks noGrp="1"/>
          </p:cNvSpPr>
          <p:nvPr>
            <p:ph idx="1"/>
          </p:nvPr>
        </p:nvSpPr>
        <p:spPr/>
        <p:txBody>
          <a:bodyPr/>
          <a:lstStyle/>
          <a:p>
            <a:pPr lvl="0" indent="0">
              <a:buNone/>
            </a:pPr>
            <a:r>
              <a:rPr>
                <a:solidFill>
                  <a:srgbClr val="008000"/>
                </a:solidFill>
                <a:latin typeface="Courier"/>
              </a:rPr>
              <a:t>print</a:t>
            </a:r>
            <a:r>
              <a:rPr>
                <a:latin typeface="Courier"/>
              </a:rPr>
              <a:t>(</a:t>
            </a:r>
            <a:r>
              <a:rPr>
                <a:solidFill>
                  <a:srgbClr val="4070A0"/>
                </a:solidFill>
                <a:latin typeface="Courier"/>
              </a:rPr>
              <a:t>"Nord CFR 6.30% with a median recorded delay of 0 days."</a:t>
            </a:r>
            <a:r>
              <a:rPr>
                <a:latin typeface="Courier"/>
              </a:rPr>
              <a:t>)</a:t>
            </a:r>
            <a:br/>
            <a:r>
              <a:rPr>
                <a:solidFill>
                  <a:srgbClr val="008000"/>
                </a:solidFill>
                <a:latin typeface="Courier"/>
              </a:rPr>
              <a:t>print</a:t>
            </a:r>
            <a:r>
              <a:rPr>
                <a:latin typeface="Courier"/>
              </a:rPr>
              <a:t>(</a:t>
            </a:r>
            <a:r>
              <a:rPr>
                <a:solidFill>
                  <a:srgbClr val="4070A0"/>
                </a:solidFill>
                <a:latin typeface="Courier"/>
              </a:rPr>
              <a:t>"The delay is a register artefact; the CFR is not."</a:t>
            </a:r>
            <a:r>
              <a:rPr>
                <a:latin typeface="Courier"/>
              </a:rPr>
              <a:t>)</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explanation, and why it is unavailable — In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One of these two numbers is real. Say which, in the report.</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explanation, and why it is unavailable</a:t>
            </a:r>
          </a:p>
        </p:txBody>
      </p:sp>
      <p:sp>
        <p:nvSpPr>
          <p:cNvPr id="3" name="Content Placeholder 2"/>
          <p:cNvSpPr>
            <a:spLocks noGrp="1"/>
          </p:cNvSpPr>
          <p:nvPr>
            <p:ph idx="1"/>
          </p:nvPr>
        </p:nvSpPr>
        <p:spPr/>
        <p:txBody>
          <a:bodyPr/>
          <a:lstStyle/>
          <a:p>
            <a:pPr lvl="0"/>
            <a:r>
              <a:rPr/>
              <a:t>Write that up as a limitation, not as a result — “Case fatality is highest in Nord; the onset-to-admission delay that…</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The reporting block — Example</a:t>
            </a:r>
          </a:p>
        </p:txBody>
      </p:sp>
      <p:sp>
        <p:nvSpPr>
          <p:cNvPr id="3" name="Content Placeholder 2"/>
          <p:cNvSpPr>
            <a:spLocks noGrp="1"/>
          </p:cNvSpPr>
          <p:nvPr>
            <p:ph idx="1"/>
          </p:nvPr>
        </p:nvSpPr>
        <p:spPr/>
        <p:txBody>
          <a:bodyPr/>
          <a:lstStyle/>
          <a:p>
            <a:pPr lvl="0" indent="0">
              <a:buNone/>
            </a:pPr>
            <a:r>
              <a:rPr>
                <a:latin typeface="Courier"/>
              </a:rPr>
              <a:t>Cholera outbreak, weeks 1-16
  Cases                      975      attack rate 6.7 per 1,000 (145,000 population)
  Attack rate by district    7.94 / 6.47 / 5.51 per 1,000 (Nord / Centre / Sud)
                             crude; see standardised rates before comparing
  Deaths                      38      case fatality 3.90%
  Denominator                974      one case still admitted at cut-off, excluded
  Against Sphere target       1%      not met in any district
  Highest CFR: Nord at 6.30% (n=381). Onset-to-admission delay is not usable
  in Nord (80% of cases record onset = admission), so the usual explanation
  cannot be tested there from this register.</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What comes next</a:t>
            </a:r>
          </a:p>
        </p:txBody>
      </p:sp>
      <p:sp>
        <p:nvSpPr>
          <p:cNvPr id="3" name="Content Placeholder 2"/>
          <p:cNvSpPr>
            <a:spLocks noGrp="1"/>
          </p:cNvSpPr>
          <p:nvPr>
            <p:ph idx="1"/>
          </p:nvPr>
        </p:nvSpPr>
        <p:spPr/>
        <p:txBody>
          <a:bodyPr/>
          <a:lstStyle/>
          <a:p>
            <a:pPr lvl="0"/>
            <a:r>
              <a:rPr/>
              <a:t>Attack rates by district look like a comparison and are not one yet, because the districts do not have the same people in them.</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Where this goes next</a:t>
            </a:r>
          </a:p>
        </p:txBody>
      </p:sp>
      <p:sp>
        <p:nvSpPr>
          <p:cNvPr id="3" name="Content Placeholder 2"/>
          <p:cNvSpPr>
            <a:spLocks noGrp="1"/>
          </p:cNvSpPr>
          <p:nvPr>
            <p:ph idx="1"/>
          </p:nvPr>
        </p:nvSpPr>
        <p:spPr/>
        <p:txBody>
          <a:bodyPr/>
          <a:lstStyle/>
          <a:p>
            <a:pPr lvl="0" indent="0" marL="0">
              <a:buNone/>
            </a:pPr>
            <a:r>
              <a:rPr/>
              <a:t>Read the full lesson, with runnable code</a:t>
            </a:r>
          </a:p>
          <a:p>
            <a:pPr lvl="0" indent="0" marL="0">
              <a:buNone/>
            </a:pPr>
            <a:r>
              <a:rPr>
                <a:hlinkClick r:id="rId2"/>
              </a:rPr>
              <a:t>https://data-analysis.cassion.dev/courses/public-health-epidemiology/epi-04-attack-rates-and-cfr</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Attack rates and the 1% nobody meets</dc:title>
  <dc:creator>Pierre Robentz Cassion</dc:creator>
  <cp:keywords/>
  <dcterms:created xsi:type="dcterms:W3CDTF">2026-07-28T00:00:00Z</dcterms:created>
  <dcterms:modified xsi:type="dcterms:W3CDTF">2026-07-28T00:00:00Z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Lesson 4 of 8</vt:lpwstr>
  </property>
  <property fmtid="{D5CDD505-2E9C-101B-9397-08002B2CF9AE}" pid="3" name="subtitle">
    <vt:lpwstr>Attack rate needs the population; case fatality needs a denominator that excludes the case still admitted. 3.90% against a 1% target, 6.30% in one district — and the explanation is a delay statistic the previous lesson showed is broken.</vt:lpwstr>
  </property>
</Properties>
</file>