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notesMaster" Target="notesMasters/notesMaster1.xml" /><Relationship Id="rId22" Type="http://schemas.openxmlformats.org/officeDocument/2006/relationships/viewProps" Target="viewProps.xml" /><Relationship Id="rId21" Type="http://schemas.openxmlformats.org/officeDocument/2006/relationships/presProps" Target="presProps.xml" /><Relationship Id="rId1" Type="http://schemas.openxmlformats.org/officeDocument/2006/relationships/slideMaster" Target="slideMasters/slideMaster1.xml" /><Relationship Id="rId24" Type="http://schemas.openxmlformats.org/officeDocument/2006/relationships/tableStyles" Target="tableStyles.xml" /><Relationship Id="rId23"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Administrative coverage, survey coverage and the dropout between doses. The first depends on a projection, the second on a sample, and only the third is immune to both.</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Immunisation coverage is the most-reported health indicator in this sector and it is produced three different ways, which routinely disagree. The DHIS2 course computed the first. The survey course gave you the machinery for the second. This lesson is why they differ and which to use.</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77.5%, among reporting facility-months. That figure carries two dependencies and the DHIS2 course established both. The denominator is a projection. Surviving infants, from a census projection compounded forward at an assumed growth rate. Nine years at 2.4% is a factor of 1.24, so a quarter of the denominator is an assumption. The reporting rate was 76.5%. Facilities that did not report contribute no doses, so the figure is a lower bound unless their doses are imputed. Administrative coverage above 100% is common and always means one of those two is wrong, plus a third possibility — children vaccinated outside their catchment, which inflates a facility numerator against a catchment denominator.</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coverage survey samples children of a given age and asks whether they were vaccinated, verified against a card where one exists. It removes the projection problem — the denominator is the sample — and introduces two others. Card retention. Where cards are lost, coverage rests on caregiver recall, which overstates for some antigens and understates for others. Report card-verified and recall-based coverage separately; the gap between them is the measure of how much the estimate depends on memory. Precision. Survey coverage arrives with a confidence interval, and the survey course showed that a cluster design widens it. A survey that estimates coverage to plus or minus six points cannot settle whether a district crossed an 80% target.</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Five reasons, and knowing which applies changes what you do. The last one is the most common and the least suspected. Two figures for “penta3 coverage” that refer to different cohorts are not two estimates of one quantity; they are two quantities.</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Penta1 to penta3: 13.8%. Measles first to second dose: 22.9%. Dropout is a ratio of two numerators from the same source, the same facilities and the same months. It therefore has: The cost is that it says nothing about level. A district could have 13.8% dropout and 30% coverage — good at retaining the children it starts, bad at starting them. Report dropout beside coverage, never instead of it.</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Measles second-dose dropout is 22.9% against 13.8% for pentavalent, and the difference is informative rather than noise. The pentavalent doses are given close together in the first months of life, when carers are already attending for other services. The measles second dose is given much later, often after the intensive contact period has ended. A dropout that rises with the interval between doses is a reminder-and-outreach problem, not a supply problem, and the corrective actions differ.</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Four lines, and the last one is a finding. Where no survey exists, say so — because the reader’s default assumption is that a coverage figure has been validated against one, and here it has not.</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Coverage compares a programme against a population. The next lesson compares two populations against each other, and finds that the comparison in lesson 4 was partly an artefact of who lives where.</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public-health-epidemiology/epi-05-immunisation-coverag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Three coverages that disagree</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Administrative coverage, survey coverage and the dropout between doses. The first depends on a projection, the second on a sample, and only the third is immune to both.</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5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Three ways to measure the same thing</a:t>
            </a:r>
          </a:p>
          <a:p>
            <a:pPr lvl="0"/>
            <a:r>
              <a:rPr/>
              <a:t>Administrative coverage, and its two dependencies</a:t>
            </a:r>
          </a:p>
          <a:p>
            <a:pPr lvl="0"/>
            <a:r>
              <a:rPr/>
              <a:t>Survey coverage, and its two dependencies</a:t>
            </a:r>
          </a:p>
          <a:p>
            <a:pPr lvl="0"/>
            <a:r>
              <a:rPr/>
              <a:t>Why they disagree</a:t>
            </a:r>
          </a:p>
          <a:p>
            <a:pPr lvl="0"/>
            <a:r>
              <a:rPr/>
              <a:t>Dropout: the figure that survives all of it</a:t>
            </a:r>
          </a:p>
          <a:p>
            <a:pPr lvl="0"/>
            <a:r>
              <a:rPr/>
              <a:t>What the two dropouts say together</a:t>
            </a:r>
          </a:p>
          <a:p>
            <a:pPr lvl="0"/>
            <a:r>
              <a:rPr/>
              <a:t>Which to report</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Three ways to measure the same thing</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057400"/>
                <a:gridCol w="2057400"/>
                <a:gridCol w="2057400"/>
                <a:gridCol w="2057400"/>
              </a:tblGrid>
              <a:tr h="0">
                <a:tc>
                  <a:txBody>
                    <a:bodyPr/>
                    <a:lstStyle/>
                    <a:p>
                      <a:pPr lvl="0" indent="0" marL="0">
                        <a:buNone/>
                      </a:pPr>
                      <a:r>
                        <a:rPr/>
                        <a:t>Method</a:t>
                      </a:r>
                    </a:p>
                  </a:txBody>
                  <a:tcPr/>
                </a:tc>
                <a:tc>
                  <a:txBody>
                    <a:bodyPr/>
                    <a:lstStyle/>
                    <a:p>
                      <a:pPr lvl="0" indent="0" marL="0">
                        <a:buNone/>
                      </a:pPr>
                      <a:r>
                        <a:rPr/>
                        <a:t>Numerator</a:t>
                      </a:r>
                    </a:p>
                  </a:txBody>
                  <a:tcPr/>
                </a:tc>
                <a:tc>
                  <a:txBody>
                    <a:bodyPr/>
                    <a:lstStyle/>
                    <a:p>
                      <a:pPr lvl="0" indent="0" marL="0">
                        <a:buNone/>
                      </a:pPr>
                      <a:r>
                        <a:rPr/>
                        <a:t>Denominator</a:t>
                      </a:r>
                    </a:p>
                  </a:txBody>
                  <a:tcPr/>
                </a:tc>
                <a:tc>
                  <a:txBody>
                    <a:bodyPr/>
                    <a:lstStyle/>
                    <a:p>
                      <a:pPr lvl="0" indent="0" marL="0">
                        <a:buNone/>
                      </a:pPr>
                      <a:r>
                        <a:rPr/>
                        <a:t>Fails when</a:t>
                      </a:r>
                    </a:p>
                  </a:txBody>
                  <a:tcPr/>
                </a:tc>
              </a:tr>
              <a:tr h="0">
                <a:tc>
                  <a:txBody>
                    <a:bodyPr/>
                    <a:lstStyle/>
                    <a:p>
                      <a:pPr lvl="0" indent="0" marL="0">
                        <a:buNone/>
                      </a:pPr>
                      <a:r>
                        <a:rPr b="1"/>
                        <a:t>Administrative</a:t>
                      </a:r>
                    </a:p>
                  </a:txBody>
                </a:tc>
                <a:tc>
                  <a:txBody>
                    <a:bodyPr/>
                    <a:lstStyle/>
                    <a:p>
                      <a:pPr lvl="0" indent="0" marL="0">
                        <a:buNone/>
                      </a:pPr>
                      <a:r>
                        <a:rPr/>
                        <a:t>Doses recorded by facilities</a:t>
                      </a:r>
                    </a:p>
                  </a:txBody>
                </a:tc>
                <a:tc>
                  <a:txBody>
                    <a:bodyPr/>
                    <a:lstStyle/>
                    <a:p>
                      <a:pPr lvl="0" indent="0" marL="0">
                        <a:buNone/>
                      </a:pPr>
                      <a:r>
                        <a:rPr/>
                        <a:t>Population projection</a:t>
                      </a:r>
                    </a:p>
                  </a:txBody>
                </a:tc>
                <a:tc>
                  <a:txBody>
                    <a:bodyPr/>
                    <a:lstStyle/>
                    <a:p>
                      <a:pPr lvl="0" indent="0" marL="0">
                        <a:buNone/>
                      </a:pPr>
                      <a:r>
                        <a:rPr/>
                        <a:t>The projection is wrong, or reporting is incomplete</a:t>
                      </a:r>
                    </a:p>
                  </a:txBody>
                </a:tc>
              </a:tr>
              <a:tr h="0">
                <a:tc>
                  <a:txBody>
                    <a:bodyPr/>
                    <a:lstStyle/>
                    <a:p>
                      <a:pPr lvl="0" indent="0" marL="0">
                        <a:buNone/>
                      </a:pPr>
                      <a:r>
                        <a:rPr b="1"/>
                        <a:t>Survey</a:t>
                      </a:r>
                    </a:p>
                  </a:txBody>
                </a:tc>
                <a:tc>
                  <a:txBody>
                    <a:bodyPr/>
                    <a:lstStyle/>
                    <a:p>
                      <a:pPr lvl="0" indent="0" marL="0">
                        <a:buNone/>
                      </a:pPr>
                      <a:r>
                        <a:rPr/>
                        <a:t>Children with a card or recalled dose</a:t>
                      </a:r>
                    </a:p>
                  </a:txBody>
                </a:tc>
                <a:tc>
                  <a:txBody>
                    <a:bodyPr/>
                    <a:lstStyle/>
                    <a:p>
                      <a:pPr lvl="0" indent="0" marL="0">
                        <a:buNone/>
                      </a:pPr>
                      <a:r>
                        <a:rPr/>
                        <a:t>Children sampled</a:t>
                      </a:r>
                    </a:p>
                  </a:txBody>
                </a:tc>
                <a:tc>
                  <a:txBody>
                    <a:bodyPr/>
                    <a:lstStyle/>
                    <a:p>
                      <a:pPr lvl="0" indent="0" marL="0">
                        <a:buNone/>
                      </a:pPr>
                      <a:r>
                        <a:rPr/>
                        <a:t>Cards are lost; recall is poor; the sample is small</a:t>
                      </a:r>
                    </a:p>
                  </a:txBody>
                </a:tc>
              </a:tr>
              <a:tr h="0">
                <a:tc>
                  <a:txBody>
                    <a:bodyPr/>
                    <a:lstStyle/>
                    <a:p>
                      <a:pPr lvl="0" indent="0" marL="0">
                        <a:buNone/>
                      </a:pPr>
                      <a:r>
                        <a:rPr b="1"/>
                        <a:t>Dropout</a:t>
                      </a:r>
                    </a:p>
                  </a:txBody>
                </a:tc>
                <a:tc>
                  <a:txBody>
                    <a:bodyPr/>
                    <a:lstStyle/>
                    <a:p>
                      <a:pPr lvl="0" indent="0" marL="0">
                        <a:buNone/>
                      </a:pPr>
                      <a:r>
                        <a:rPr/>
                        <a:t>First dose minus last dose</a:t>
                      </a:r>
                    </a:p>
                  </a:txBody>
                </a:tc>
                <a:tc>
                  <a:txBody>
                    <a:bodyPr/>
                    <a:lstStyle/>
                    <a:p>
                      <a:pPr lvl="0" indent="0" marL="0">
                        <a:buNone/>
                      </a:pPr>
                      <a:r>
                        <a:rPr/>
                        <a:t>First dose</a:t>
                      </a:r>
                    </a:p>
                  </a:txBody>
                </a:tc>
                <a:tc>
                  <a:txBody>
                    <a:bodyPr/>
                    <a:lstStyle/>
                    <a:p>
                      <a:pPr lvl="0" indent="0" marL="0">
                        <a:buNone/>
                      </a:pPr>
                      <a:r>
                        <a:rPr/>
                        <a:t>Rarely — and that is the point</a:t>
                      </a:r>
                    </a:p>
                  </a:txBody>
                </a:tc>
              </a:tr>
            </a:tbl>
          </a:graphicData>
        </a:graphic>
      </p:graphicFrame>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Administrative coverage, and its two dependencies — In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vax </a:t>
            </a:r>
            <a:r>
              <a:rPr>
                <a:solidFill>
                  <a:srgbClr val="666666"/>
                </a:solidFill>
                <a:latin typeface="Courier"/>
              </a:rPr>
              <a:t>=</a:t>
            </a:r>
            <a:r>
              <a:rPr>
                <a:latin typeface="Courier"/>
              </a:rPr>
              <a:t> pd.read_csv(</a:t>
            </a:r>
            <a:r>
              <a:rPr>
                <a:solidFill>
                  <a:srgbClr val="4070A0"/>
                </a:solidFill>
                <a:latin typeface="Courier"/>
              </a:rPr>
              <a:t>"vaccination-coverage-2024.v1.csv"</a:t>
            </a:r>
            <a:r>
              <a:rPr>
                <a:latin typeface="Courier"/>
              </a:rPr>
              <a:t>, parse_dates</a:t>
            </a:r>
            <a:r>
              <a:rPr>
                <a:solidFill>
                  <a:srgbClr val="666666"/>
                </a:solidFill>
                <a:latin typeface="Courier"/>
              </a:rPr>
              <a:t>=</a:t>
            </a:r>
            <a:r>
              <a:rPr>
                <a:latin typeface="Courier"/>
              </a:rPr>
              <a:t>[</a:t>
            </a:r>
            <a:r>
              <a:rPr>
                <a:solidFill>
                  <a:srgbClr val="4070A0"/>
                </a:solidFill>
                <a:latin typeface="Courier"/>
              </a:rPr>
              <a:t>"period"</a:t>
            </a:r>
            <a:r>
              <a:rPr>
                <a:latin typeface="Courier"/>
              </a:rPr>
              <a:t>])</a:t>
            </a:r>
            <a:br/>
            <a:r>
              <a:rPr>
                <a:latin typeface="Courier"/>
              </a:rPr>
              <a:t>reported </a:t>
            </a:r>
            <a:r>
              <a:rPr>
                <a:solidFill>
                  <a:srgbClr val="666666"/>
                </a:solidFill>
                <a:latin typeface="Courier"/>
              </a:rPr>
              <a:t>=</a:t>
            </a:r>
            <a:r>
              <a:rPr>
                <a:latin typeface="Courier"/>
              </a:rPr>
              <a:t> vax[vax[</a:t>
            </a:r>
            <a:r>
              <a:rPr>
                <a:solidFill>
                  <a:srgbClr val="4070A0"/>
                </a:solidFill>
                <a:latin typeface="Courier"/>
              </a:rPr>
              <a:t>"report_submitted"</a:t>
            </a:r>
            <a:r>
              <a:rPr>
                <a:latin typeface="Courier"/>
              </a:rPr>
              <a:t>] </a:t>
            </a:r>
            <a:r>
              <a:rPr>
                <a:solidFill>
                  <a:srgbClr val="666666"/>
                </a:solidFill>
                <a:latin typeface="Courier"/>
              </a:rPr>
              <a:t>==</a:t>
            </a:r>
            <a:r>
              <a:rPr>
                <a:latin typeface="Courier"/>
              </a:rPr>
              <a:t> </a:t>
            </a:r>
            <a:r>
              <a:rPr>
                <a:solidFill>
                  <a:srgbClr val="19177C"/>
                </a:solidFill>
                <a:latin typeface="Courier"/>
              </a:rPr>
              <a:t>True</a:t>
            </a:r>
            <a:r>
              <a:rPr>
                <a:latin typeface="Courier"/>
              </a:rPr>
              <a:t>]</a:t>
            </a:r>
            <a:br/>
            <a:br/>
            <a:r>
              <a:rPr>
                <a:latin typeface="Courier"/>
              </a:rPr>
              <a:t>penta3 </a:t>
            </a:r>
            <a:r>
              <a:rPr>
                <a:solidFill>
                  <a:srgbClr val="666666"/>
                </a:solidFill>
                <a:latin typeface="Courier"/>
              </a:rPr>
              <a:t>=</a:t>
            </a:r>
            <a:r>
              <a:rPr>
                <a:latin typeface="Courier"/>
              </a:rPr>
              <a:t> reported[reported[</a:t>
            </a:r>
            <a:r>
              <a:rPr>
                <a:solidFill>
                  <a:srgbClr val="4070A0"/>
                </a:solidFill>
                <a:latin typeface="Courier"/>
              </a:rPr>
              <a:t>"antigen"</a:t>
            </a:r>
            <a:r>
              <a:rPr>
                <a:latin typeface="Courier"/>
              </a:rPr>
              <a:t>] </a:t>
            </a:r>
            <a:r>
              <a:rPr>
                <a:solidFill>
                  <a:srgbClr val="666666"/>
                </a:solidFill>
                <a:latin typeface="Courier"/>
              </a:rPr>
              <a:t>==</a:t>
            </a:r>
            <a:r>
              <a:rPr>
                <a:latin typeface="Courier"/>
              </a:rPr>
              <a:t> </a:t>
            </a:r>
            <a:r>
              <a:rPr>
                <a:solidFill>
                  <a:srgbClr val="4070A0"/>
                </a:solidFill>
                <a:latin typeface="Courier"/>
              </a:rPr>
              <a:t>"penta3"</a:t>
            </a:r>
            <a:r>
              <a:rPr>
                <a:latin typeface="Courier"/>
              </a:rPr>
              <a:t>]</a:t>
            </a:r>
            <a:br/>
            <a:r>
              <a:rPr>
                <a:latin typeface="Courier"/>
              </a:rPr>
              <a:t>annual_target </a:t>
            </a:r>
            <a:r>
              <a:rPr>
                <a:solidFill>
                  <a:srgbClr val="666666"/>
                </a:solidFill>
                <a:latin typeface="Courier"/>
              </a:rPr>
              <a:t>=</a:t>
            </a:r>
            <a:r>
              <a:rPr>
                <a:latin typeface="Courier"/>
              </a:rPr>
              <a:t> (</a:t>
            </a:r>
            <a:br/>
            <a:r>
              <a:rPr>
                <a:latin typeface="Courier"/>
              </a:rPr>
              <a:t>    vax[vax[</a:t>
            </a:r>
            <a:r>
              <a:rPr>
                <a:solidFill>
                  <a:srgbClr val="4070A0"/>
                </a:solidFill>
                <a:latin typeface="Courier"/>
              </a:rPr>
              <a:t>"antigen"</a:t>
            </a:r>
            <a:r>
              <a:rPr>
                <a:latin typeface="Courier"/>
              </a:rPr>
              <a:t>] </a:t>
            </a:r>
            <a:r>
              <a:rPr>
                <a:solidFill>
                  <a:srgbClr val="666666"/>
                </a:solidFill>
                <a:latin typeface="Courier"/>
              </a:rPr>
              <a:t>==</a:t>
            </a:r>
            <a:r>
              <a:rPr>
                <a:latin typeface="Courier"/>
              </a:rPr>
              <a:t> </a:t>
            </a:r>
            <a:r>
              <a:rPr>
                <a:solidFill>
                  <a:srgbClr val="4070A0"/>
                </a:solidFill>
                <a:latin typeface="Courier"/>
              </a:rPr>
              <a:t>"penta3"</a:t>
            </a:r>
            <a:r>
              <a:rPr>
                <a:latin typeface="Courier"/>
              </a:rPr>
              <a:t>].groupby(</a:t>
            </a:r>
            <a:r>
              <a:rPr>
                <a:solidFill>
                  <a:srgbClr val="4070A0"/>
                </a:solidFill>
                <a:latin typeface="Courier"/>
              </a:rPr>
              <a:t>"facility_id"</a:t>
            </a:r>
            <a:r>
              <a:rPr>
                <a:latin typeface="Courier"/>
              </a:rPr>
              <a:t>)[</a:t>
            </a:r>
            <a:r>
              <a:rPr>
                <a:solidFill>
                  <a:srgbClr val="4070A0"/>
                </a:solidFill>
                <a:latin typeface="Courier"/>
              </a:rPr>
              <a:t>"target_population"</a:t>
            </a:r>
            <a:r>
              <a:rPr>
                <a:latin typeface="Courier"/>
              </a:rPr>
              <a:t>].first()</a:t>
            </a:r>
            <a:br/>
            <a:r>
              <a:rPr>
                <a:latin typeface="Courier"/>
              </a:rPr>
              <a:t>)</a:t>
            </a:r>
            <a:br/>
            <a:r>
              <a:rPr>
                <a:latin typeface="Courier"/>
              </a:rPr>
              <a:t>months </a:t>
            </a:r>
            <a:r>
              <a:rPr>
                <a:solidFill>
                  <a:srgbClr val="666666"/>
                </a:solidFill>
                <a:latin typeface="Courier"/>
              </a:rPr>
              <a:t>=</a:t>
            </a:r>
            <a:r>
              <a:rPr>
                <a:latin typeface="Courier"/>
              </a:rPr>
              <a:t> penta3.groupby(</a:t>
            </a:r>
            <a:r>
              <a:rPr>
                <a:solidFill>
                  <a:srgbClr val="4070A0"/>
                </a:solidFill>
                <a:latin typeface="Courier"/>
              </a:rPr>
              <a:t>"facility_id"</a:t>
            </a:r>
            <a:r>
              <a:rPr>
                <a:latin typeface="Courier"/>
              </a:rPr>
              <a:t>).size()</a:t>
            </a:r>
            <a:br/>
            <a:r>
              <a:rPr>
                <a:latin typeface="Courier"/>
              </a:rPr>
              <a:t>prorated </a:t>
            </a:r>
            <a:r>
              <a:rPr>
                <a:solidFill>
                  <a:srgbClr val="666666"/>
                </a:solidFill>
                <a:latin typeface="Courier"/>
              </a:rPr>
              <a:t>=</a:t>
            </a:r>
            <a:r>
              <a:rPr>
                <a:latin typeface="Courier"/>
              </a:rPr>
              <a:t> (annual_target </a:t>
            </a:r>
            <a:r>
              <a:rPr>
                <a:solidFill>
                  <a:srgbClr val="666666"/>
                </a:solidFill>
                <a:latin typeface="Courier"/>
              </a:rPr>
              <a:t>*</a:t>
            </a:r>
            <a:r>
              <a:rPr>
                <a:latin typeface="Courier"/>
              </a:rPr>
              <a:t> months.reindex(annual_target.index).fillna(</a:t>
            </a:r>
            <a:r>
              <a:rPr>
                <a:solidFill>
                  <a:srgbClr val="40A070"/>
                </a:solidFill>
                <a:latin typeface="Courier"/>
              </a:rPr>
              <a:t>0</a:t>
            </a:r>
            <a:r>
              <a:rPr>
                <a:latin typeface="Courier"/>
              </a:rPr>
              <a:t>) </a:t>
            </a:r>
            <a:r>
              <a:rPr>
                <a:solidFill>
                  <a:srgbClr val="666666"/>
                </a:solidFill>
                <a:latin typeface="Courier"/>
              </a:rPr>
              <a:t>/</a:t>
            </a:r>
            <a:r>
              <a:rPr>
                <a:latin typeface="Courier"/>
              </a:rPr>
              <a:t> </a:t>
            </a:r>
            <a:r>
              <a:rPr>
                <a:solidFill>
                  <a:srgbClr val="40A070"/>
                </a:solidFill>
                <a:latin typeface="Courier"/>
              </a:rPr>
              <a:t>12</a:t>
            </a:r>
            <a:r>
              <a:rPr>
                <a:latin typeface="Courier"/>
              </a:rPr>
              <a:t>).</a:t>
            </a:r>
            <a:r>
              <a:rPr>
                <a:solidFill>
                  <a:srgbClr val="008000"/>
                </a:solidFill>
                <a:latin typeface="Courier"/>
              </a:rPr>
              <a:t>sum</a:t>
            </a:r>
            <a:r>
              <a:rPr>
                <a:latin typeface="Courier"/>
              </a:rPr>
              <a:t>()</a:t>
            </a:r>
            <a:br/>
            <a:br/>
            <a:r>
              <a:rPr>
                <a:solidFill>
                  <a:srgbClr val="008000"/>
                </a:solidFill>
                <a:latin typeface="Courier"/>
              </a:rPr>
              <a:t>print</a:t>
            </a:r>
            <a:r>
              <a:rPr>
                <a:latin typeface="Courier"/>
              </a:rPr>
              <a:t>(</a:t>
            </a:r>
            <a:r>
              <a:rPr>
                <a:solidFill>
                  <a:srgbClr val="BB6688"/>
                </a:solidFill>
                <a:latin typeface="Courier"/>
              </a:rPr>
              <a:t>f"doses </a:t>
            </a:r>
            <a:r>
              <a:rPr>
                <a:solidFill>
                  <a:srgbClr val="4070A0"/>
                </a:solidFill>
                <a:latin typeface="Courier"/>
              </a:rPr>
              <a:t>{</a:t>
            </a:r>
            <a:r>
              <a:rPr>
                <a:latin typeface="Courier"/>
              </a:rPr>
              <a:t>penta3[</a:t>
            </a:r>
            <a:r>
              <a:rPr>
                <a:solidFill>
                  <a:srgbClr val="4070A0"/>
                </a:solidFill>
                <a:latin typeface="Courier"/>
              </a:rPr>
              <a:t>'doses_administered'</a:t>
            </a:r>
            <a:r>
              <a:rPr>
                <a:latin typeface="Courier"/>
              </a:rPr>
              <a:t>]</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f"administrative coverage: "</a:t>
            </a:r>
            <a:br/>
            <a:r>
              <a:rPr>
                <a:latin typeface="Courier"/>
              </a:rPr>
              <a:t>      </a:t>
            </a:r>
            <a:r>
              <a:rPr>
                <a:solidFill>
                  <a:srgbClr val="BB6688"/>
                </a:solidFill>
                <a:latin typeface="Courier"/>
              </a:rPr>
              <a:t>f"</a:t>
            </a:r>
            <a:r>
              <a:rPr>
                <a:solidFill>
                  <a:srgbClr val="4070A0"/>
                </a:solidFill>
                <a:latin typeface="Courier"/>
              </a:rPr>
              <a:t>{</a:t>
            </a:r>
            <a:r>
              <a:rPr>
                <a:latin typeface="Courier"/>
              </a:rPr>
              <a:t>penta3[</a:t>
            </a:r>
            <a:r>
              <a:rPr>
                <a:solidFill>
                  <a:srgbClr val="4070A0"/>
                </a:solidFill>
                <a:latin typeface="Courier"/>
              </a:rPr>
              <a:t>'doses_administered'</a:t>
            </a:r>
            <a:r>
              <a:rPr>
                <a:latin typeface="Courier"/>
              </a:rPr>
              <a:t>]</a:t>
            </a:r>
            <a:r>
              <a:rPr>
                <a:solidFill>
                  <a:srgbClr val="4070A0"/>
                </a:solidFill>
                <a:latin typeface="Courier"/>
              </a:rPr>
              <a:t>.</a:t>
            </a:r>
            <a:r>
              <a:rPr>
                <a:solidFill>
                  <a:srgbClr val="008000"/>
                </a:solidFill>
                <a:latin typeface="Courier"/>
              </a:rPr>
              <a:t>sum</a:t>
            </a:r>
            <a:r>
              <a:rPr>
                <a:latin typeface="Courier"/>
              </a:rPr>
              <a:t>() </a:t>
            </a:r>
            <a:r>
              <a:rPr>
                <a:solidFill>
                  <a:srgbClr val="666666"/>
                </a:solidFill>
                <a:latin typeface="Courier"/>
              </a:rPr>
              <a:t>/</a:t>
            </a:r>
            <a:r>
              <a:rPr>
                <a:latin typeface="Courier"/>
              </a:rPr>
              <a:t> prorated</a:t>
            </a:r>
            <a:r>
              <a:rPr>
                <a:solidFill>
                  <a:srgbClr val="4070A0"/>
                </a:solidFill>
                <a:latin typeface="Courier"/>
              </a:rPr>
              <a:t>:.1%}</a:t>
            </a:r>
            <a:r>
              <a:rPr>
                <a:solidFill>
                  <a:srgbClr val="BB6688"/>
                </a:solidFill>
                <a:latin typeface="Courier"/>
              </a:rPr>
              <a:t>"</a:t>
            </a:r>
            <a:r>
              <a:rPr>
                <a:latin typeface="Courier"/>
              </a:rPr>
              <a:t>)</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Administrative coverage, and its two dependencies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r>
              <a:rPr i="1">
                <a:solidFill>
                  <a:srgbClr val="60A0B0"/>
                </a:solidFill>
                <a:latin typeface="Courier"/>
              </a:rPr>
              <a:t># same shape: doses over a denominator pro-rated to months reported</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Administrative coverage, and its two dependencies</a:t>
            </a:r>
          </a:p>
        </p:txBody>
      </p:sp>
      <p:sp>
        <p:nvSpPr>
          <p:cNvPr id="3" name="Content Placeholder 2"/>
          <p:cNvSpPr>
            <a:spLocks noGrp="1"/>
          </p:cNvSpPr>
          <p:nvPr>
            <p:ph idx="1"/>
          </p:nvPr>
        </p:nvSpPr>
        <p:spPr/>
        <p:txBody>
          <a:bodyPr/>
          <a:lstStyle/>
          <a:p>
            <a:pPr lvl="0"/>
            <a:r>
              <a:rPr/>
              <a:t>77.5% — among reporting facility-months</a:t>
            </a:r>
          </a:p>
          <a:p>
            <a:pPr lvl="0"/>
            <a:r>
              <a:rPr/>
              <a:t>The denominator is a projection — Surviving infants, from a census projection compounded forward at an assumed growth…</a:t>
            </a:r>
          </a:p>
          <a:p>
            <a:pPr lvl="0"/>
            <a:r>
              <a:rPr/>
              <a:t>The reporting rate was 76.5% — Facilities that did not report contribute no doses, so the figure is a lower bound…</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Survey coverage, and its two dependencies</a:t>
            </a:r>
          </a:p>
        </p:txBody>
      </p:sp>
      <p:sp>
        <p:nvSpPr>
          <p:cNvPr id="3" name="Content Placeholder 2"/>
          <p:cNvSpPr>
            <a:spLocks noGrp="1"/>
          </p:cNvSpPr>
          <p:nvPr>
            <p:ph idx="1"/>
          </p:nvPr>
        </p:nvSpPr>
        <p:spPr/>
        <p:txBody>
          <a:bodyPr/>
          <a:lstStyle/>
          <a:p>
            <a:pPr lvl="0"/>
            <a:r>
              <a:rPr/>
              <a:t>Card retention — Where cards are lost, coverage rests on caregiver recall, which overstates for some antigens and…</a:t>
            </a:r>
          </a:p>
          <a:p>
            <a:pPr lvl="0"/>
            <a:r>
              <a:rPr/>
              <a:t>Precision — Survey coverage arrives with a confidence interval, and the survey course showed that a cluster design…</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Survey coverage, and its two dependencies — In Python</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From the survey course: a proportion with a design-adjusted interval</a:t>
            </a:r>
            <a:br/>
            <a:r>
              <a:rPr b="1">
                <a:solidFill>
                  <a:srgbClr val="007020"/>
                </a:solidFill>
                <a:latin typeface="Courier"/>
              </a:rPr>
              <a:t>def</a:t>
            </a:r>
            <a:r>
              <a:rPr>
                <a:latin typeface="Courier"/>
              </a:rPr>
              <a:t> coverage_interval(p, n, deff, t</a:t>
            </a:r>
            <a:r>
              <a:rPr>
                <a:solidFill>
                  <a:srgbClr val="666666"/>
                </a:solidFill>
                <a:latin typeface="Courier"/>
              </a:rPr>
              <a:t>=</a:t>
            </a:r>
            <a:r>
              <a:rPr>
                <a:solidFill>
                  <a:srgbClr val="40A070"/>
                </a:solidFill>
                <a:latin typeface="Courier"/>
              </a:rPr>
              <a:t>1.99</a:t>
            </a:r>
            <a:r>
              <a:rPr>
                <a:latin typeface="Courier"/>
              </a:rPr>
              <a:t>):</a:t>
            </a:r>
            <a:br/>
            <a:r>
              <a:rPr>
                <a:latin typeface="Courier"/>
              </a:rPr>
              <a:t>    se </a:t>
            </a:r>
            <a:r>
              <a:rPr>
                <a:solidFill>
                  <a:srgbClr val="666666"/>
                </a:solidFill>
                <a:latin typeface="Courier"/>
              </a:rPr>
              <a:t>=</a:t>
            </a:r>
            <a:r>
              <a:rPr>
                <a:latin typeface="Courier"/>
              </a:rPr>
              <a:t> (p </a:t>
            </a:r>
            <a:r>
              <a:rPr>
                <a:solidFill>
                  <a:srgbClr val="666666"/>
                </a:solidFill>
                <a:latin typeface="Courier"/>
              </a:rPr>
              <a:t>*</a:t>
            </a:r>
            <a:r>
              <a:rPr>
                <a:latin typeface="Courier"/>
              </a:rPr>
              <a:t> (</a:t>
            </a:r>
            <a:r>
              <a:rPr>
                <a:solidFill>
                  <a:srgbClr val="40A070"/>
                </a:solidFill>
                <a:latin typeface="Courier"/>
              </a:rPr>
              <a:t>1</a:t>
            </a:r>
            <a:r>
              <a:rPr>
                <a:latin typeface="Courier"/>
              </a:rPr>
              <a:t> </a:t>
            </a:r>
            <a:r>
              <a:rPr>
                <a:solidFill>
                  <a:srgbClr val="666666"/>
                </a:solidFill>
                <a:latin typeface="Courier"/>
              </a:rPr>
              <a:t>-</a:t>
            </a:r>
            <a:r>
              <a:rPr>
                <a:latin typeface="Courier"/>
              </a:rPr>
              <a:t> p) </a:t>
            </a:r>
            <a:r>
              <a:rPr>
                <a:solidFill>
                  <a:srgbClr val="666666"/>
                </a:solidFill>
                <a:latin typeface="Courier"/>
              </a:rPr>
              <a:t>/</a:t>
            </a:r>
            <a:r>
              <a:rPr>
                <a:latin typeface="Courier"/>
              </a:rPr>
              <a:t> n </a:t>
            </a:r>
            <a:r>
              <a:rPr>
                <a:solidFill>
                  <a:srgbClr val="666666"/>
                </a:solidFill>
                <a:latin typeface="Courier"/>
              </a:rPr>
              <a:t>*</a:t>
            </a:r>
            <a:r>
              <a:rPr>
                <a:latin typeface="Courier"/>
              </a:rPr>
              <a:t> deff) </a:t>
            </a:r>
            <a:r>
              <a:rPr>
                <a:solidFill>
                  <a:srgbClr val="666666"/>
                </a:solidFill>
                <a:latin typeface="Courier"/>
              </a:rPr>
              <a:t>**</a:t>
            </a:r>
            <a:r>
              <a:rPr>
                <a:latin typeface="Courier"/>
              </a:rPr>
              <a:t> </a:t>
            </a:r>
            <a:r>
              <a:rPr>
                <a:solidFill>
                  <a:srgbClr val="40A070"/>
                </a:solidFill>
                <a:latin typeface="Courier"/>
              </a:rPr>
              <a:t>0.5</a:t>
            </a:r>
            <a:br/>
            <a:r>
              <a:rPr>
                <a:latin typeface="Courier"/>
              </a:rPr>
              <a:t>    </a:t>
            </a:r>
            <a:r>
              <a:rPr b="1">
                <a:solidFill>
                  <a:srgbClr val="007020"/>
                </a:solidFill>
                <a:latin typeface="Courier"/>
              </a:rPr>
              <a:t>return</a:t>
            </a:r>
            <a:r>
              <a:rPr>
                <a:latin typeface="Courier"/>
              </a:rPr>
              <a:t> p </a:t>
            </a:r>
            <a:r>
              <a:rPr>
                <a:solidFill>
                  <a:srgbClr val="666666"/>
                </a:solidFill>
                <a:latin typeface="Courier"/>
              </a:rPr>
              <a:t>-</a:t>
            </a:r>
            <a:r>
              <a:rPr>
                <a:latin typeface="Courier"/>
              </a:rPr>
              <a:t> t </a:t>
            </a:r>
            <a:r>
              <a:rPr>
                <a:solidFill>
                  <a:srgbClr val="666666"/>
                </a:solidFill>
                <a:latin typeface="Courier"/>
              </a:rPr>
              <a:t>*</a:t>
            </a:r>
            <a:r>
              <a:rPr>
                <a:latin typeface="Courier"/>
              </a:rPr>
              <a:t> se, p </a:t>
            </a:r>
            <a:r>
              <a:rPr>
                <a:solidFill>
                  <a:srgbClr val="666666"/>
                </a:solidFill>
                <a:latin typeface="Courier"/>
              </a:rPr>
              <a:t>+</a:t>
            </a:r>
            <a:r>
              <a:rPr>
                <a:latin typeface="Courier"/>
              </a:rPr>
              <a:t> t </a:t>
            </a:r>
            <a:r>
              <a:rPr>
                <a:solidFill>
                  <a:srgbClr val="666666"/>
                </a:solidFill>
                <a:latin typeface="Courier"/>
              </a:rPr>
              <a:t>*</a:t>
            </a:r>
            <a:r>
              <a:rPr>
                <a:latin typeface="Courier"/>
              </a:rPr>
              <a:t> se</a:t>
            </a:r>
            <a:br/>
            <a:br/>
            <a:r>
              <a:rPr>
                <a:solidFill>
                  <a:srgbClr val="008000"/>
                </a:solidFill>
                <a:latin typeface="Courier"/>
              </a:rPr>
              <a:t>print</a:t>
            </a:r>
            <a:r>
              <a:rPr>
                <a:latin typeface="Courier"/>
              </a:rPr>
              <a:t>(coverage_interval(</a:t>
            </a:r>
            <a:r>
              <a:rPr>
                <a:solidFill>
                  <a:srgbClr val="40A070"/>
                </a:solidFill>
                <a:latin typeface="Courier"/>
              </a:rPr>
              <a:t>0.775</a:t>
            </a:r>
            <a:r>
              <a:rPr>
                <a:latin typeface="Courier"/>
              </a:rPr>
              <a:t>, </a:t>
            </a:r>
            <a:r>
              <a:rPr>
                <a:solidFill>
                  <a:srgbClr val="40A070"/>
                </a:solidFill>
                <a:latin typeface="Courier"/>
              </a:rPr>
              <a:t>900</a:t>
            </a:r>
            <a:r>
              <a:rPr>
                <a:latin typeface="Courier"/>
              </a:rPr>
              <a:t>, </a:t>
            </a:r>
            <a:r>
              <a:rPr>
                <a:solidFill>
                  <a:srgbClr val="40A070"/>
                </a:solidFill>
                <a:latin typeface="Courier"/>
              </a:rPr>
              <a:t>2.0</a:t>
            </a:r>
            <a:r>
              <a:rPr>
                <a:latin typeface="Courier"/>
              </a:rPr>
              <a:t>))</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Survey coverage, and its two dependencies — In R</a:t>
            </a:r>
          </a:p>
        </p:txBody>
      </p:sp>
      <p:sp>
        <p:nvSpPr>
          <p:cNvPr id="3" name="Content Placeholder 2"/>
          <p:cNvSpPr>
            <a:spLocks noGrp="1"/>
          </p:cNvSpPr>
          <p:nvPr>
            <p:ph idx="1"/>
          </p:nvPr>
        </p:nvSpPr>
        <p:spPr/>
        <p:txBody>
          <a:bodyPr/>
          <a:lstStyle/>
          <a:p>
            <a:pPr lvl="0" indent="0">
              <a:buNone/>
            </a:pPr>
            <a:r>
              <a:rPr>
                <a:latin typeface="Courier"/>
              </a:rPr>
              <a:t>coverage_interval </a:t>
            </a:r>
            <a:r>
              <a:rPr>
                <a:solidFill>
                  <a:srgbClr val="007020"/>
                </a:solidFill>
                <a:latin typeface="Courier"/>
              </a:rPr>
              <a:t>&lt;-</a:t>
            </a:r>
            <a:r>
              <a:rPr>
                <a:latin typeface="Courier"/>
              </a:rPr>
              <a:t> </a:t>
            </a:r>
            <a:r>
              <a:rPr b="1">
                <a:solidFill>
                  <a:srgbClr val="007020"/>
                </a:solidFill>
                <a:latin typeface="Courier"/>
              </a:rPr>
              <a:t>function</a:t>
            </a:r>
            <a:r>
              <a:rPr>
                <a:latin typeface="Courier"/>
              </a:rPr>
              <a:t>(p, n, deff, </a:t>
            </a:r>
            <a:r>
              <a:rPr>
                <a:solidFill>
                  <a:srgbClr val="7D9029"/>
                </a:solidFill>
                <a:latin typeface="Courier"/>
              </a:rPr>
              <a:t>t =</a:t>
            </a:r>
            <a:r>
              <a:rPr>
                <a:latin typeface="Courier"/>
              </a:rPr>
              <a:t> </a:t>
            </a:r>
            <a:r>
              <a:rPr>
                <a:solidFill>
                  <a:srgbClr val="40A070"/>
                </a:solidFill>
                <a:latin typeface="Courier"/>
              </a:rPr>
              <a:t>1.99</a:t>
            </a:r>
            <a:r>
              <a:rPr>
                <a:latin typeface="Courier"/>
              </a:rPr>
              <a:t>) {</a:t>
            </a:r>
            <a:br/>
            <a:r>
              <a:rPr>
                <a:latin typeface="Courier"/>
              </a:rPr>
              <a:t>  se </a:t>
            </a:r>
            <a:r>
              <a:rPr>
                <a:solidFill>
                  <a:srgbClr val="007020"/>
                </a:solidFill>
                <a:latin typeface="Courier"/>
              </a:rPr>
              <a:t>&lt;-</a:t>
            </a:r>
            <a:r>
              <a:rPr>
                <a:latin typeface="Courier"/>
              </a:rPr>
              <a:t> </a:t>
            </a:r>
            <a:r>
              <a:rPr>
                <a:solidFill>
                  <a:srgbClr val="06287E"/>
                </a:solidFill>
                <a:latin typeface="Courier"/>
              </a:rPr>
              <a:t>sqrt</a:t>
            </a:r>
            <a:r>
              <a:rPr>
                <a:latin typeface="Courier"/>
              </a:rPr>
              <a:t>(p </a:t>
            </a:r>
            <a:r>
              <a:rPr>
                <a:solidFill>
                  <a:srgbClr val="4070A0"/>
                </a:solidFill>
                <a:latin typeface="Courier"/>
              </a:rPr>
              <a:t>*</a:t>
            </a:r>
            <a:r>
              <a:rPr>
                <a:latin typeface="Courier"/>
              </a:rPr>
              <a:t> (</a:t>
            </a:r>
            <a:r>
              <a:rPr>
                <a:solidFill>
                  <a:srgbClr val="40A070"/>
                </a:solidFill>
                <a:latin typeface="Courier"/>
              </a:rPr>
              <a:t>1</a:t>
            </a:r>
            <a:r>
              <a:rPr>
                <a:latin typeface="Courier"/>
              </a:rPr>
              <a:t> </a:t>
            </a:r>
            <a:r>
              <a:rPr>
                <a:solidFill>
                  <a:srgbClr val="4070A0"/>
                </a:solidFill>
                <a:latin typeface="Courier"/>
              </a:rPr>
              <a:t>-</a:t>
            </a:r>
            <a:r>
              <a:rPr>
                <a:latin typeface="Courier"/>
              </a:rPr>
              <a:t> p) </a:t>
            </a:r>
            <a:r>
              <a:rPr>
                <a:solidFill>
                  <a:srgbClr val="4070A0"/>
                </a:solidFill>
                <a:latin typeface="Courier"/>
              </a:rPr>
              <a:t>/</a:t>
            </a:r>
            <a:r>
              <a:rPr>
                <a:latin typeface="Courier"/>
              </a:rPr>
              <a:t> n </a:t>
            </a:r>
            <a:r>
              <a:rPr>
                <a:solidFill>
                  <a:srgbClr val="4070A0"/>
                </a:solidFill>
                <a:latin typeface="Courier"/>
              </a:rPr>
              <a:t>*</a:t>
            </a:r>
            <a:r>
              <a:rPr>
                <a:latin typeface="Courier"/>
              </a:rPr>
              <a:t> deff)</a:t>
            </a:r>
            <a:br/>
            <a:r>
              <a:rPr>
                <a:latin typeface="Courier"/>
              </a:rPr>
              <a:t>  </a:t>
            </a:r>
            <a:r>
              <a:rPr>
                <a:solidFill>
                  <a:srgbClr val="06287E"/>
                </a:solidFill>
                <a:latin typeface="Courier"/>
              </a:rPr>
              <a:t>c</a:t>
            </a:r>
            <a:r>
              <a:rPr>
                <a:latin typeface="Courier"/>
              </a:rPr>
              <a:t>(p </a:t>
            </a:r>
            <a:r>
              <a:rPr>
                <a:solidFill>
                  <a:srgbClr val="4070A0"/>
                </a:solidFill>
                <a:latin typeface="Courier"/>
              </a:rPr>
              <a:t>-</a:t>
            </a:r>
            <a:r>
              <a:rPr>
                <a:latin typeface="Courier"/>
              </a:rPr>
              <a:t> t </a:t>
            </a:r>
            <a:r>
              <a:rPr>
                <a:solidFill>
                  <a:srgbClr val="4070A0"/>
                </a:solidFill>
                <a:latin typeface="Courier"/>
              </a:rPr>
              <a:t>*</a:t>
            </a:r>
            <a:r>
              <a:rPr>
                <a:latin typeface="Courier"/>
              </a:rPr>
              <a:t> se, p </a:t>
            </a:r>
            <a:r>
              <a:rPr>
                <a:solidFill>
                  <a:srgbClr val="4070A0"/>
                </a:solidFill>
                <a:latin typeface="Courier"/>
              </a:rPr>
              <a:t>+</a:t>
            </a:r>
            <a:r>
              <a:rPr>
                <a:latin typeface="Courier"/>
              </a:rPr>
              <a:t> t </a:t>
            </a:r>
            <a:r>
              <a:rPr>
                <a:solidFill>
                  <a:srgbClr val="4070A0"/>
                </a:solidFill>
                <a:latin typeface="Courier"/>
              </a:rPr>
              <a:t>*</a:t>
            </a:r>
            <a:r>
              <a:rPr>
                <a:latin typeface="Courier"/>
              </a:rPr>
              <a:t> se)</a:t>
            </a:r>
            <a:br/>
            <a:r>
              <a:rPr>
                <a:latin typeface="Courier"/>
              </a:rPr>
              <a:t>}</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Why they disagree</a:t>
            </a:r>
          </a:p>
        </p:txBody>
      </p:sp>
      <p:sp>
        <p:nvSpPr>
          <p:cNvPr id="3" name="Content Placeholder 2"/>
          <p:cNvSpPr>
            <a:spLocks noGrp="1"/>
          </p:cNvSpPr>
          <p:nvPr>
            <p:ph idx="1"/>
          </p:nvPr>
        </p:nvSpPr>
        <p:spPr/>
        <p:txBody>
          <a:bodyPr/>
          <a:lstStyle/>
          <a:p>
            <a:pPr lvl="0"/>
            <a:r>
              <a:rPr b="1"/>
              <a:t>The projection is wrong.</a:t>
            </a:r>
            <a:r>
              <a:rPr/>
              <a:t> The commonest, and it moves administrative coverage only. A denominator too small pushes…</a:t>
            </a:r>
          </a:p>
          <a:p>
            <a:pPr lvl="0"/>
            <a:r>
              <a:rPr b="1"/>
              <a:t>Reporting is incomplete.</a:t>
            </a:r>
            <a:r>
              <a:rPr/>
              <a:t> Moves administrative down.</a:t>
            </a:r>
          </a:p>
          <a:p>
            <a:pPr lvl="0"/>
            <a:r>
              <a:rPr b="1"/>
              <a:t>Catchment crossing.</a:t>
            </a:r>
            <a:r>
              <a:rPr/>
              <a:t> Moves facility-level administrative figures in both directions and cancels at district level.</a:t>
            </a:r>
          </a:p>
          <a:p>
            <a:pPr lvl="0"/>
            <a:r>
              <a:rPr b="1"/>
              <a:t>Recall error.</a:t>
            </a:r>
            <a:r>
              <a:rPr/>
              <a:t> Moves survey coverage, usually up.</a:t>
            </a:r>
          </a:p>
          <a:p>
            <a:pPr lvl="0"/>
            <a:r>
              <a:rPr b="1"/>
              <a:t>Different age cohorts.</a:t>
            </a:r>
            <a:r>
              <a:rPr/>
              <a:t> Administrative coverage counts doses given this year; a survey counts children aged 12 to 23…</a:t>
            </a:r>
          </a:p>
          <a:p>
            <a:pPr lvl="0"/>
            <a:r>
              <a:rPr/>
              <a:t>The last one is the most common and the least suspected — Two figures for “penta3 coverage” that refer to different…</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Dropout: the figure that survives all of it — In Python</a:t>
            </a:r>
          </a:p>
        </p:txBody>
      </p:sp>
      <p:sp>
        <p:nvSpPr>
          <p:cNvPr id="3" name="Content Placeholder 2"/>
          <p:cNvSpPr>
            <a:spLocks noGrp="1"/>
          </p:cNvSpPr>
          <p:nvPr>
            <p:ph idx="1"/>
          </p:nvPr>
        </p:nvSpPr>
        <p:spPr/>
        <p:txBody>
          <a:bodyPr/>
          <a:lstStyle/>
          <a:p>
            <a:pPr lvl="0" indent="0">
              <a:buNone/>
            </a:pPr>
            <a:r>
              <a:rPr>
                <a:latin typeface="Courier"/>
              </a:rPr>
              <a:t>doses </a:t>
            </a:r>
            <a:r>
              <a:rPr>
                <a:solidFill>
                  <a:srgbClr val="666666"/>
                </a:solidFill>
                <a:latin typeface="Courier"/>
              </a:rPr>
              <a:t>=</a:t>
            </a:r>
            <a:r>
              <a:rPr>
                <a:latin typeface="Courier"/>
              </a:rPr>
              <a:t> reported.groupby(</a:t>
            </a:r>
            <a:r>
              <a:rPr>
                <a:solidFill>
                  <a:srgbClr val="4070A0"/>
                </a:solidFill>
                <a:latin typeface="Courier"/>
              </a:rPr>
              <a:t>"antigen"</a:t>
            </a:r>
            <a:r>
              <a:rPr>
                <a:latin typeface="Courier"/>
              </a:rPr>
              <a:t>)[</a:t>
            </a:r>
            <a:r>
              <a:rPr>
                <a:solidFill>
                  <a:srgbClr val="4070A0"/>
                </a:solidFill>
                <a:latin typeface="Courier"/>
              </a:rPr>
              <a:t>"doses_administered"</a:t>
            </a:r>
            <a:r>
              <a:rPr>
                <a:latin typeface="Courier"/>
              </a:rPr>
              <a:t>].</a:t>
            </a:r>
            <a:r>
              <a:rPr>
                <a:solidFill>
                  <a:srgbClr val="008000"/>
                </a:solidFill>
                <a:latin typeface="Courier"/>
              </a:rPr>
              <a:t>sum</a:t>
            </a:r>
            <a:r>
              <a:rPr>
                <a:latin typeface="Courier"/>
              </a:rPr>
              <a:t>()</a:t>
            </a:r>
            <a:br/>
            <a:br/>
            <a:r>
              <a:rPr b="1">
                <a:solidFill>
                  <a:srgbClr val="007020"/>
                </a:solidFill>
                <a:latin typeface="Courier"/>
              </a:rPr>
              <a:t>for</a:t>
            </a:r>
            <a:r>
              <a:rPr>
                <a:latin typeface="Courier"/>
              </a:rPr>
              <a:t> start, end </a:t>
            </a:r>
            <a:r>
              <a:rPr b="1">
                <a:solidFill>
                  <a:srgbClr val="007020"/>
                </a:solidFill>
                <a:latin typeface="Courier"/>
              </a:rPr>
              <a:t>in</a:t>
            </a:r>
            <a:r>
              <a:rPr>
                <a:latin typeface="Courier"/>
              </a:rPr>
              <a:t> [(</a:t>
            </a:r>
            <a:r>
              <a:rPr>
                <a:solidFill>
                  <a:srgbClr val="4070A0"/>
                </a:solidFill>
                <a:latin typeface="Courier"/>
              </a:rPr>
              <a:t>"penta1"</a:t>
            </a:r>
            <a:r>
              <a:rPr>
                <a:latin typeface="Courier"/>
              </a:rPr>
              <a:t>, </a:t>
            </a:r>
            <a:r>
              <a:rPr>
                <a:solidFill>
                  <a:srgbClr val="4070A0"/>
                </a:solidFill>
                <a:latin typeface="Courier"/>
              </a:rPr>
              <a:t>"penta3"</a:t>
            </a:r>
            <a:r>
              <a:rPr>
                <a:latin typeface="Courier"/>
              </a:rPr>
              <a:t>), (</a:t>
            </a:r>
            <a:r>
              <a:rPr>
                <a:solidFill>
                  <a:srgbClr val="4070A0"/>
                </a:solidFill>
                <a:latin typeface="Courier"/>
              </a:rPr>
              <a:t>"mcv1"</a:t>
            </a:r>
            <a:r>
              <a:rPr>
                <a:latin typeface="Courier"/>
              </a:rPr>
              <a:t>, </a:t>
            </a:r>
            <a:r>
              <a:rPr>
                <a:solidFill>
                  <a:srgbClr val="4070A0"/>
                </a:solidFill>
                <a:latin typeface="Courier"/>
              </a:rPr>
              <a:t>"mcv2"</a:t>
            </a:r>
            <a:r>
              <a:rPr>
                <a:latin typeface="Courier"/>
              </a:rPr>
              <a:t>)]:</a:t>
            </a:r>
            <a:br/>
            <a:r>
              <a:rPr>
                <a:latin typeface="Courier"/>
              </a:rPr>
              <a:t>    dropout </a:t>
            </a:r>
            <a:r>
              <a:rPr>
                <a:solidFill>
                  <a:srgbClr val="666666"/>
                </a:solidFill>
                <a:latin typeface="Courier"/>
              </a:rPr>
              <a:t>=</a:t>
            </a:r>
            <a:r>
              <a:rPr>
                <a:latin typeface="Courier"/>
              </a:rPr>
              <a:t> (doses[start] </a:t>
            </a:r>
            <a:r>
              <a:rPr>
                <a:solidFill>
                  <a:srgbClr val="666666"/>
                </a:solidFill>
                <a:latin typeface="Courier"/>
              </a:rPr>
              <a:t>-</a:t>
            </a:r>
            <a:r>
              <a:rPr>
                <a:latin typeface="Courier"/>
              </a:rPr>
              <a:t> doses[end]) </a:t>
            </a:r>
            <a:r>
              <a:rPr>
                <a:solidFill>
                  <a:srgbClr val="666666"/>
                </a:solidFill>
                <a:latin typeface="Courier"/>
              </a:rPr>
              <a:t>/</a:t>
            </a:r>
            <a:r>
              <a:rPr>
                <a:latin typeface="Courier"/>
              </a:rPr>
              <a:t> doses[start]</a:t>
            </a:r>
            <a:br/>
            <a:r>
              <a:rPr>
                <a:latin typeface="Courier"/>
              </a:rPr>
              <a:t>    </a:t>
            </a: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latin typeface="Courier"/>
              </a:rPr>
              <a:t>start</a:t>
            </a:r>
            <a:r>
              <a:rPr>
                <a:solidFill>
                  <a:srgbClr val="4070A0"/>
                </a:solidFill>
                <a:latin typeface="Courier"/>
              </a:rPr>
              <a:t>}</a:t>
            </a:r>
            <a:r>
              <a:rPr>
                <a:solidFill>
                  <a:srgbClr val="BB6688"/>
                </a:solidFill>
                <a:latin typeface="Courier"/>
              </a:rPr>
              <a:t> -&gt; </a:t>
            </a:r>
            <a:r>
              <a:rPr>
                <a:solidFill>
                  <a:srgbClr val="4070A0"/>
                </a:solidFill>
                <a:latin typeface="Courier"/>
              </a:rPr>
              <a:t>{</a:t>
            </a:r>
            <a:r>
              <a:rPr>
                <a:latin typeface="Courier"/>
              </a:rPr>
              <a:t>end</a:t>
            </a:r>
            <a:r>
              <a:rPr>
                <a:solidFill>
                  <a:srgbClr val="4070A0"/>
                </a:solidFill>
                <a:latin typeface="Courier"/>
              </a:rPr>
              <a:t>}</a:t>
            </a:r>
            <a:r>
              <a:rPr>
                <a:solidFill>
                  <a:srgbClr val="BB6688"/>
                </a:solidFill>
                <a:latin typeface="Courier"/>
              </a:rPr>
              <a:t>: </a:t>
            </a:r>
            <a:r>
              <a:rPr>
                <a:solidFill>
                  <a:srgbClr val="4070A0"/>
                </a:solidFill>
                <a:latin typeface="Courier"/>
              </a:rPr>
              <a:t>{</a:t>
            </a:r>
            <a:r>
              <a:rPr>
                <a:latin typeface="Courier"/>
              </a:rPr>
              <a:t>dropout</a:t>
            </a:r>
            <a:r>
              <a:rPr>
                <a:solidFill>
                  <a:srgbClr val="4070A0"/>
                </a:solidFill>
                <a:latin typeface="Courier"/>
              </a:rPr>
              <a:t>:.1%}</a:t>
            </a:r>
            <a:r>
              <a:rPr>
                <a:solidFill>
                  <a:srgbClr val="BB6688"/>
                </a:solidFill>
                <a:latin typeface="Courier"/>
              </a:rPr>
              <a:t>"</a:t>
            </a:r>
            <a:r>
              <a:rPr>
                <a:latin typeface="Courier"/>
              </a:rPr>
              <a: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Dropout: the figure that survives all of it — In R</a:t>
            </a:r>
          </a:p>
        </p:txBody>
      </p:sp>
      <p:sp>
        <p:nvSpPr>
          <p:cNvPr id="3" name="Content Placeholder 2"/>
          <p:cNvSpPr>
            <a:spLocks noGrp="1"/>
          </p:cNvSpPr>
          <p:nvPr>
            <p:ph idx="1"/>
          </p:nvPr>
        </p:nvSpPr>
        <p:spPr/>
        <p:txBody>
          <a:bodyPr/>
          <a:lstStyle/>
          <a:p>
            <a:pPr lvl="0" indent="0">
              <a:buNone/>
            </a:pPr>
            <a:r>
              <a:rPr>
                <a:latin typeface="Courier"/>
              </a:rPr>
              <a:t>vax </a:t>
            </a:r>
            <a:r>
              <a:rPr>
                <a:solidFill>
                  <a:srgbClr val="4070A0"/>
                </a:solidFill>
                <a:latin typeface="Courier"/>
              </a:rPr>
              <a:t>|&gt;</a:t>
            </a:r>
            <a:r>
              <a:rPr>
                <a:latin typeface="Courier"/>
              </a:rPr>
              <a:t> </a:t>
            </a:r>
            <a:r>
              <a:rPr>
                <a:solidFill>
                  <a:srgbClr val="06287E"/>
                </a:solidFill>
                <a:latin typeface="Courier"/>
              </a:rPr>
              <a:t>filter</a:t>
            </a:r>
            <a:r>
              <a:rPr>
                <a:latin typeface="Courier"/>
              </a:rPr>
              <a:t>(report_submitted)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doses =</a:t>
            </a:r>
            <a:r>
              <a:rPr>
                <a:latin typeface="Courier"/>
              </a:rPr>
              <a:t> </a:t>
            </a:r>
            <a:r>
              <a:rPr>
                <a:solidFill>
                  <a:srgbClr val="06287E"/>
                </a:solidFill>
                <a:latin typeface="Courier"/>
              </a:rPr>
              <a:t>sum</a:t>
            </a:r>
            <a:r>
              <a:rPr>
                <a:latin typeface="Courier"/>
              </a:rPr>
              <a:t>(doses_administered), </a:t>
            </a:r>
            <a:r>
              <a:rPr>
                <a:solidFill>
                  <a:srgbClr val="7D9029"/>
                </a:solidFill>
                <a:latin typeface="Courier"/>
              </a:rPr>
              <a:t>.by =</a:t>
            </a:r>
            <a:r>
              <a:rPr>
                <a:latin typeface="Courier"/>
              </a:rPr>
              <a:t> antigen)</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Dropout: the figure that survives all of it</a:t>
            </a:r>
          </a:p>
        </p:txBody>
      </p:sp>
      <p:sp>
        <p:nvSpPr>
          <p:cNvPr id="3" name="Content Placeholder 2"/>
          <p:cNvSpPr>
            <a:spLocks noGrp="1"/>
          </p:cNvSpPr>
          <p:nvPr>
            <p:ph idx="1"/>
          </p:nvPr>
        </p:nvSpPr>
        <p:spPr/>
        <p:txBody>
          <a:bodyPr/>
          <a:lstStyle/>
          <a:p>
            <a:pPr lvl="0"/>
            <a:r>
              <a:rPr/>
              <a:t>Penta1 to penta3: 13.8%. Measles first to second dose: 22.9%</a:t>
            </a:r>
          </a:p>
          <a:p>
            <a:pPr lvl="0"/>
            <a:r>
              <a:rPr b="1"/>
              <a:t>no population denominator</a:t>
            </a:r>
            <a:r>
              <a:rPr/>
              <a:t>, so no projection to be wrong;</a:t>
            </a:r>
          </a:p>
          <a:p>
            <a:pPr lvl="0"/>
            <a:r>
              <a:rPr b="1"/>
              <a:t>the same reporting bias in both terms</a:t>
            </a:r>
            <a:r>
              <a:rPr/>
              <a:t>, which largely cancels;</a:t>
            </a:r>
          </a:p>
          <a:p>
            <a:pPr lvl="0"/>
            <a:r>
              <a:rPr b="1"/>
              <a:t>no cohort ambiguity</a:t>
            </a:r>
            <a:r>
              <a:rPr/>
              <a:t>, because both doses are counted the same way.</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the two dropouts say together — In Python</a:t>
            </a:r>
          </a:p>
        </p:txBody>
      </p:sp>
      <p:sp>
        <p:nvSpPr>
          <p:cNvPr id="3" name="Content Placeholder 2"/>
          <p:cNvSpPr>
            <a:spLocks noGrp="1"/>
          </p:cNvSpPr>
          <p:nvPr>
            <p:ph idx="1"/>
          </p:nvPr>
        </p:nvSpPr>
        <p:spPr/>
        <p:txBody>
          <a:bodyPr/>
          <a:lstStyle/>
          <a:p>
            <a:pPr lvl="0" indent="0">
              <a:buNone/>
            </a:pPr>
            <a:r>
              <a:rPr>
                <a:latin typeface="Courier"/>
              </a:rPr>
              <a:t>summary </a:t>
            </a:r>
            <a:r>
              <a:rPr>
                <a:solidFill>
                  <a:srgbClr val="666666"/>
                </a:solidFill>
                <a:latin typeface="Courier"/>
              </a:rPr>
              <a:t>=</a:t>
            </a:r>
            <a:r>
              <a:rPr>
                <a:latin typeface="Courier"/>
              </a:rPr>
              <a:t> pd.DataFrame({</a:t>
            </a:r>
            <a:br/>
            <a:r>
              <a:rPr>
                <a:latin typeface="Courier"/>
              </a:rPr>
              <a:t>    </a:t>
            </a:r>
            <a:r>
              <a:rPr>
                <a:solidFill>
                  <a:srgbClr val="4070A0"/>
                </a:solidFill>
                <a:latin typeface="Courier"/>
              </a:rPr>
              <a:t>"series"</a:t>
            </a:r>
            <a:r>
              <a:rPr>
                <a:latin typeface="Courier"/>
              </a:rPr>
              <a:t>: [</a:t>
            </a:r>
            <a:r>
              <a:rPr>
                <a:solidFill>
                  <a:srgbClr val="4070A0"/>
                </a:solidFill>
                <a:latin typeface="Courier"/>
              </a:rPr>
              <a:t>"Pentavalent 1-&gt;3"</a:t>
            </a:r>
            <a:r>
              <a:rPr>
                <a:latin typeface="Courier"/>
              </a:rPr>
              <a:t>, </a:t>
            </a:r>
            <a:r>
              <a:rPr>
                <a:solidFill>
                  <a:srgbClr val="4070A0"/>
                </a:solidFill>
                <a:latin typeface="Courier"/>
              </a:rPr>
              <a:t>"Measles 1-&gt;2"</a:t>
            </a:r>
            <a:r>
              <a:rPr>
                <a:latin typeface="Courier"/>
              </a:rPr>
              <a:t>],</a:t>
            </a:r>
            <a:br/>
            <a:r>
              <a:rPr>
                <a:latin typeface="Courier"/>
              </a:rPr>
              <a:t>    </a:t>
            </a:r>
            <a:r>
              <a:rPr>
                <a:solidFill>
                  <a:srgbClr val="4070A0"/>
                </a:solidFill>
                <a:latin typeface="Courier"/>
              </a:rPr>
              <a:t>"dropout"</a:t>
            </a:r>
            <a:r>
              <a:rPr>
                <a:latin typeface="Courier"/>
              </a:rPr>
              <a:t>: [</a:t>
            </a:r>
            <a:r>
              <a:rPr>
                <a:solidFill>
                  <a:srgbClr val="40A070"/>
                </a:solidFill>
                <a:latin typeface="Courier"/>
              </a:rPr>
              <a:t>0.138</a:t>
            </a:r>
            <a:r>
              <a:rPr>
                <a:latin typeface="Courier"/>
              </a:rPr>
              <a:t>, </a:t>
            </a:r>
            <a:r>
              <a:rPr>
                <a:solidFill>
                  <a:srgbClr val="40A070"/>
                </a:solidFill>
                <a:latin typeface="Courier"/>
              </a:rPr>
              <a:t>0.229</a:t>
            </a:r>
            <a:r>
              <a:rPr>
                <a:latin typeface="Courier"/>
              </a:rPr>
              <a:t>],</a:t>
            </a:r>
            <a:br/>
            <a:r>
              <a:rPr>
                <a:latin typeface="Courier"/>
              </a:rPr>
              <a:t>    </a:t>
            </a:r>
            <a:r>
              <a:rPr>
                <a:solidFill>
                  <a:srgbClr val="4070A0"/>
                </a:solidFill>
                <a:latin typeface="Courier"/>
              </a:rPr>
              <a:t>"interval"</a:t>
            </a:r>
            <a:r>
              <a:rPr>
                <a:latin typeface="Courier"/>
              </a:rPr>
              <a:t>: [</a:t>
            </a:r>
            <a:r>
              <a:rPr>
                <a:solidFill>
                  <a:srgbClr val="4070A0"/>
                </a:solidFill>
                <a:latin typeface="Courier"/>
              </a:rPr>
              <a:t>"weeks"</a:t>
            </a:r>
            <a:r>
              <a:rPr>
                <a:latin typeface="Courier"/>
              </a:rPr>
              <a:t>, </a:t>
            </a:r>
            <a:r>
              <a:rPr>
                <a:solidFill>
                  <a:srgbClr val="4070A0"/>
                </a:solidFill>
                <a:latin typeface="Courier"/>
              </a:rPr>
              <a:t>"months"</a:t>
            </a:r>
            <a:r>
              <a:rPr>
                <a:latin typeface="Courier"/>
              </a:rPr>
              <a:t>],</a:t>
            </a:r>
            <a:br/>
            <a:r>
              <a:rPr>
                <a:latin typeface="Courier"/>
              </a:rPr>
              <a:t>    </a:t>
            </a:r>
            <a:r>
              <a:rPr>
                <a:solidFill>
                  <a:srgbClr val="4070A0"/>
                </a:solidFill>
                <a:latin typeface="Courier"/>
              </a:rPr>
              <a:t>"implication"</a:t>
            </a:r>
            <a:r>
              <a:rPr>
                <a:latin typeface="Courier"/>
              </a:rPr>
              <a:t>: [</a:t>
            </a:r>
            <a:r>
              <a:rPr>
                <a:solidFill>
                  <a:srgbClr val="4070A0"/>
                </a:solidFill>
                <a:latin typeface="Courier"/>
              </a:rPr>
              <a:t>"retention within the early contact period"</a:t>
            </a:r>
            <a:r>
              <a:rPr>
                <a:latin typeface="Courier"/>
              </a:rPr>
              <a:t>,</a:t>
            </a:r>
            <a:br/>
            <a:r>
              <a:rPr>
                <a:latin typeface="Courier"/>
              </a:rPr>
              <a:t>                    </a:t>
            </a:r>
            <a:r>
              <a:rPr>
                <a:solidFill>
                  <a:srgbClr val="4070A0"/>
                </a:solidFill>
                <a:latin typeface="Courier"/>
              </a:rPr>
              <a:t>"retention after the early contact period ends"</a:t>
            </a:r>
            <a:r>
              <a:rPr>
                <a:latin typeface="Courier"/>
              </a:rPr>
              <a:t>],</a:t>
            </a:r>
            <a:br/>
            <a:r>
              <a:rPr>
                <a:latin typeface="Courier"/>
              </a:rPr>
              <a:t>})</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the two dropouts say together — In R</a:t>
            </a:r>
          </a:p>
        </p:txBody>
      </p:sp>
      <p:sp>
        <p:nvSpPr>
          <p:cNvPr id="3" name="Content Placeholder 2"/>
          <p:cNvSpPr>
            <a:spLocks noGrp="1"/>
          </p:cNvSpPr>
          <p:nvPr>
            <p:ph idx="1"/>
          </p:nvPr>
        </p:nvSpPr>
        <p:spPr/>
        <p:txBody>
          <a:bodyPr/>
          <a:lstStyle/>
          <a:p>
            <a:pPr lvl="0" indent="0">
              <a:buNone/>
            </a:pPr>
            <a:r>
              <a:rPr>
                <a:latin typeface="Courier"/>
              </a:rPr>
              <a:t>tibble</a:t>
            </a:r>
            <a:r>
              <a:rPr>
                <a:solidFill>
                  <a:srgbClr val="4070A0"/>
                </a:solidFill>
                <a:latin typeface="Courier"/>
              </a:rPr>
              <a:t>::</a:t>
            </a:r>
            <a:r>
              <a:rPr>
                <a:solidFill>
                  <a:srgbClr val="06287E"/>
                </a:solidFill>
                <a:latin typeface="Courier"/>
              </a:rPr>
              <a:t>tribble</a:t>
            </a:r>
            <a:r>
              <a:rPr>
                <a:latin typeface="Courier"/>
              </a:rPr>
              <a:t>(</a:t>
            </a:r>
            <a:br/>
            <a:r>
              <a:rPr>
                <a:latin typeface="Courier"/>
              </a:rPr>
              <a:t>  </a:t>
            </a:r>
            <a:r>
              <a:rPr>
                <a:solidFill>
                  <a:srgbClr val="4070A0"/>
                </a:solidFill>
                <a:latin typeface="Courier"/>
              </a:rPr>
              <a:t>~</a:t>
            </a:r>
            <a:r>
              <a:rPr>
                <a:latin typeface="Courier"/>
              </a:rPr>
              <a:t>series,             </a:t>
            </a:r>
            <a:r>
              <a:rPr>
                <a:solidFill>
                  <a:srgbClr val="4070A0"/>
                </a:solidFill>
                <a:latin typeface="Courier"/>
              </a:rPr>
              <a:t>~</a:t>
            </a:r>
            <a:r>
              <a:rPr>
                <a:latin typeface="Courier"/>
              </a:rPr>
              <a:t>dropout, </a:t>
            </a:r>
            <a:r>
              <a:rPr>
                <a:solidFill>
                  <a:srgbClr val="4070A0"/>
                </a:solidFill>
                <a:latin typeface="Courier"/>
              </a:rPr>
              <a:t>~</a:t>
            </a:r>
            <a:r>
              <a:rPr>
                <a:latin typeface="Courier"/>
              </a:rPr>
              <a:t>implication,</a:t>
            </a:r>
            <a:br/>
            <a:r>
              <a:rPr>
                <a:latin typeface="Courier"/>
              </a:rPr>
              <a:t>  </a:t>
            </a:r>
            <a:r>
              <a:rPr>
                <a:solidFill>
                  <a:srgbClr val="4070A0"/>
                </a:solidFill>
                <a:latin typeface="Courier"/>
              </a:rPr>
              <a:t>"Pentavalent 1-&gt;3"</a:t>
            </a:r>
            <a:r>
              <a:rPr>
                <a:latin typeface="Courier"/>
              </a:rPr>
              <a:t>,     </a:t>
            </a:r>
            <a:r>
              <a:rPr>
                <a:solidFill>
                  <a:srgbClr val="40A070"/>
                </a:solidFill>
                <a:latin typeface="Courier"/>
              </a:rPr>
              <a:t>0.138</a:t>
            </a:r>
            <a:r>
              <a:rPr>
                <a:latin typeface="Courier"/>
              </a:rPr>
              <a:t>, </a:t>
            </a:r>
            <a:r>
              <a:rPr>
                <a:solidFill>
                  <a:srgbClr val="4070A0"/>
                </a:solidFill>
                <a:latin typeface="Courier"/>
              </a:rPr>
              <a:t>"retention within early contacts"</a:t>
            </a:r>
            <a:r>
              <a:rPr>
                <a:latin typeface="Courier"/>
              </a:rPr>
              <a:t>,</a:t>
            </a:r>
            <a:br/>
            <a:r>
              <a:rPr>
                <a:latin typeface="Courier"/>
              </a:rPr>
              <a:t>  </a:t>
            </a:r>
            <a:r>
              <a:rPr>
                <a:solidFill>
                  <a:srgbClr val="4070A0"/>
                </a:solidFill>
                <a:latin typeface="Courier"/>
              </a:rPr>
              <a:t>"Measles 1-&gt;2"</a:t>
            </a:r>
            <a:r>
              <a:rPr>
                <a:latin typeface="Courier"/>
              </a:rPr>
              <a:t>,         </a:t>
            </a:r>
            <a:r>
              <a:rPr>
                <a:solidFill>
                  <a:srgbClr val="40A070"/>
                </a:solidFill>
                <a:latin typeface="Courier"/>
              </a:rPr>
              <a:t>0.229</a:t>
            </a:r>
            <a:r>
              <a:rPr>
                <a:latin typeface="Courier"/>
              </a:rPr>
              <a:t>, </a:t>
            </a:r>
            <a:r>
              <a:rPr>
                <a:solidFill>
                  <a:srgbClr val="4070A0"/>
                </a:solidFill>
                <a:latin typeface="Courier"/>
              </a:rPr>
              <a:t>"retention after early contacts end"</a:t>
            </a:r>
            <a:br/>
            <a:r>
              <a:rPr>
                <a:latin typeface="Courier"/>
              </a:rPr>
              <a:t>)</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Which to report — Example</a:t>
            </a:r>
          </a:p>
        </p:txBody>
      </p:sp>
      <p:sp>
        <p:nvSpPr>
          <p:cNvPr id="3" name="Content Placeholder 2"/>
          <p:cNvSpPr>
            <a:spLocks noGrp="1"/>
          </p:cNvSpPr>
          <p:nvPr>
            <p:ph idx="1"/>
          </p:nvPr>
        </p:nvSpPr>
        <p:spPr/>
        <p:txBody>
          <a:bodyPr/>
          <a:lstStyle/>
          <a:p>
            <a:pPr lvl="0" indent="0">
              <a:buNone/>
            </a:pPr>
            <a:r>
              <a:rPr>
                <a:latin typeface="Courier"/>
              </a:rPr>
              <a:t>Penta3 coverage, administrative     77.5%   among reporting facility-months
                                            (reporting rate 76.5%)
                                            denominator: MoH projection from 2015 census
Penta1 to penta3 dropout            13.8%   same source, both terms
Measles 1 to 2 dropout              22.9%
Survey coverage                     not available this year</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Coverage compares a programme against a population.</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https://data-analysis.cassion.dev/courses/public-health-epidemiology/epi-05-immunisation-coverage</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Three coverages that disagree</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5 of 8</vt:lpwstr>
  </property>
  <property fmtid="{D5CDD505-2E9C-101B-9397-08002B2CF9AE}" pid="3" name="subtitle">
    <vt:lpwstr>Administrative coverage, survey coverage and the dropout between doses. The first depends on a projection, the second on a sample, and only the third is immune to both.</vt:lpwstr>
  </property>
</Properties>
</file>