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Couverture administrative, couverture par enquête, et abandon entre doses. La première dépend d’une projection, la deuxième d’un échantillon, et seule la troisième échappe aux deux.</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couverture vaccinale est l’indicateur sanitaire le plus rapporté de ce secteur et il se produit de trois façons différentes, qui divergent régulièrement. Le cours DHIS2 a calculé la première. Le cours sur les enquêtes vous a donné la machinerie de la deuxième. Cette leçon dit pourquoi elles diffèrent et laquelle employer.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77,5 %, parmi les couples formation-mois ayant rapporté. Ce chiffre porte deux dépendances, et le cours DHIS2 a établi les deux. Le dénominateur est une projection. Les nourrissons survivants, issus d’une projection de recensement composée à un taux de croissance supposé. Neuf ans à 2,4 % font un facteur de 1,24, si bien qu’un quart du dénominateur est une hypothèse. Le taux de rapportage valait 76,5 %. Les formations n’ayant pas rapporté n’apportent aucune dose, si bien que le chiffre est une borne inférieure à moins d’imputer leurs doses. Une couverture administrative supérieure à 100 % est fréquente et signifie toujours que l’une de ces deux choses est fausse, plus une troisième possibilité — des enfants vaccinés hors de leur bassin, ce qui gonfle un numérateur de formation face à un dénominateur de bassin.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enquête de couverture échantillonne des enfants d’un âge donné et demande s’ils ont été vaccinés, en vérifiant sur la carte lorsqu’il y en a une. Elle supprime le problème de projection — le dénominateur est l’échantillon — et en introduit deux autres. La conservation des cartes. Là où les cartes sont perdues, la couverture repose sur le souvenir de l’accompagnant, qui surestime pour certains antigènes et sous-estime pour d’autres. Rapportez séparément la couverture vérifiée par carte et celle fondée sur le rappel ; l’écart entre les deux mesure à quel point l’estimation dépend de la mémoire. La précision. La couverture par enquête arrive avec un intervalle de confiance, et le cours sur les enquêtes a montré qu’un plan en grappes l’élargit. Une enquête qui estime la couverture à plus ou moins six points ne peut pas trancher si un district a franchi une cible de 80 %.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raisons, et savoir laquelle s’applique change ce que vous faites. La dernière est la plus fréquente et la moins soupçonnée. Deux chiffres de « couverture penta3 » portant sur des cohortes différentes ne sont pas deux estimations d’une quantité ; ce sont deux quantités.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Penta1 vers penta3 : 13,8 %. Première vers seconde dose de rougeole : 22,9 %. L’abandon est un rapport de deux numérateurs de même source, mêmes formations et mêmes mois. Il a donc : Le coût est qu’il ne dit rien du niveau. Un district pourrait avoir 13,8 % d’abandon et 30 % de couverture — bon à retenir les enfants qu’il commence, mauvais à les commencer. Rapportez l’abandon à côté de la couverture, jamais à sa place.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L’abandon de la seconde dose de rougeole vaut 22,9 % contre 13,8 % pour le pentavalent, et la différence est instructive plutôt que du bruit. Les doses de pentavalent se donnent rapprochées dans les premiers mois de vie, quand les accompagnants viennent déjà pour d’autres services. La seconde dose de rougeole se donne bien plus tard, souvent après la fin de la période de contacts intensifs. Un abandon qui croît avec l’intervalle entre doses est un problème de rappel et de proximité, non d’approvisionnement, et les actions correctives diffèrent.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lignes, et la dernière est un constat. Là où aucune enquête n’existe, dites-le — car le lecteur suppose par défaut qu’un chiffre de couverture a été validé face à une enquête, et ici il ne l’a pas été.</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couverture compare un programme à une population. La leçon suivante compare deux populations entre elles, et découvre que la comparaison de la leçon 4 était en partie un artefact de qui habite où.</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5-immunisation-cover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Trois couvertures qui divergent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Couverture administrative, couverture par enquête, et abandon entre doses. La première dépend d’une projection, la deuxième d’un échantillon, et seule la troisième échappe aux deux.</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Trois façons de mesurer la même chose</a:t>
            </a:r>
          </a:p>
          <a:p>
            <a:pPr lvl="0"/>
            <a:r>
              <a:rPr/>
              <a:t>La couverture administrative et ses deux dépendances</a:t>
            </a:r>
          </a:p>
          <a:p>
            <a:pPr lvl="0"/>
            <a:r>
              <a:rPr/>
              <a:t>La couverture par enquête et ses deux dépendances</a:t>
            </a:r>
          </a:p>
          <a:p>
            <a:pPr lvl="0"/>
            <a:r>
              <a:rPr/>
              <a:t>Pourquoi elles divergent</a:t>
            </a:r>
          </a:p>
          <a:p>
            <a:pPr lvl="0"/>
            <a:r>
              <a:rPr/>
              <a:t>L’abandon — le chiffre qui survit à tout cela</a:t>
            </a:r>
          </a:p>
          <a:p>
            <a:pPr lvl="0"/>
            <a:r>
              <a:rPr/>
              <a:t>Ce que les deux abandons disent ensemble</a:t>
            </a:r>
          </a:p>
          <a:p>
            <a:pPr lvl="0"/>
            <a:r>
              <a:rPr/>
              <a:t>Laquelle rapporter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mesurer la même chose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Méthode</a:t>
                      </a:r>
                    </a:p>
                  </a:txBody>
                  <a:tcPr/>
                </a:tc>
                <a:tc>
                  <a:txBody>
                    <a:bodyPr/>
                    <a:lstStyle/>
                    <a:p>
                      <a:pPr lvl="0" indent="0" marL="0">
                        <a:buNone/>
                      </a:pPr>
                      <a:r>
                        <a:rPr/>
                        <a:t>Numérateur</a:t>
                      </a:r>
                    </a:p>
                  </a:txBody>
                  <a:tcPr/>
                </a:tc>
                <a:tc>
                  <a:txBody>
                    <a:bodyPr/>
                    <a:lstStyle/>
                    <a:p>
                      <a:pPr lvl="0" indent="0" marL="0">
                        <a:buNone/>
                      </a:pPr>
                      <a:r>
                        <a:rPr/>
                        <a:t>Dénominateur</a:t>
                      </a:r>
                    </a:p>
                  </a:txBody>
                  <a:tcPr/>
                </a:tc>
                <a:tc>
                  <a:txBody>
                    <a:bodyPr/>
                    <a:lstStyle/>
                    <a:p>
                      <a:pPr lvl="0" indent="0" marL="0">
                        <a:buNone/>
                      </a:pPr>
                      <a:r>
                        <a:rPr/>
                        <a:t>Échoue quand</a:t>
                      </a:r>
                    </a:p>
                  </a:txBody>
                  <a:tcPr/>
                </a:tc>
              </a:tr>
              <a:tr h="0">
                <a:tc>
                  <a:txBody>
                    <a:bodyPr/>
                    <a:lstStyle/>
                    <a:p>
                      <a:pPr lvl="0" indent="0" marL="0">
                        <a:buNone/>
                      </a:pPr>
                      <a:r>
                        <a:rPr b="1"/>
                        <a:t>Administrative</a:t>
                      </a:r>
                    </a:p>
                  </a:txBody>
                </a:tc>
                <a:tc>
                  <a:txBody>
                    <a:bodyPr/>
                    <a:lstStyle/>
                    <a:p>
                      <a:pPr lvl="0" indent="0" marL="0">
                        <a:buNone/>
                      </a:pPr>
                      <a:r>
                        <a:rPr/>
                        <a:t>Doses enregistrées par les formations</a:t>
                      </a:r>
                    </a:p>
                  </a:txBody>
                </a:tc>
                <a:tc>
                  <a:txBody>
                    <a:bodyPr/>
                    <a:lstStyle/>
                    <a:p>
                      <a:pPr lvl="0" indent="0" marL="0">
                        <a:buNone/>
                      </a:pPr>
                      <a:r>
                        <a:rPr/>
                        <a:t>Projection de population</a:t>
                      </a:r>
                    </a:p>
                  </a:txBody>
                </a:tc>
                <a:tc>
                  <a:txBody>
                    <a:bodyPr/>
                    <a:lstStyle/>
                    <a:p>
                      <a:pPr lvl="0" indent="0" marL="0">
                        <a:buNone/>
                      </a:pPr>
                      <a:r>
                        <a:rPr/>
                        <a:t>La projection est fausse, ou le rapportage incomplet</a:t>
                      </a:r>
                    </a:p>
                  </a:txBody>
                </a:tc>
              </a:tr>
              <a:tr h="0">
                <a:tc>
                  <a:txBody>
                    <a:bodyPr/>
                    <a:lstStyle/>
                    <a:p>
                      <a:pPr lvl="0" indent="0" marL="0">
                        <a:buNone/>
                      </a:pPr>
                      <a:r>
                        <a:rPr b="1"/>
                        <a:t>Par enquête</a:t>
                      </a:r>
                    </a:p>
                  </a:txBody>
                </a:tc>
                <a:tc>
                  <a:txBody>
                    <a:bodyPr/>
                    <a:lstStyle/>
                    <a:p>
                      <a:pPr lvl="0" indent="0" marL="0">
                        <a:buNone/>
                      </a:pPr>
                      <a:r>
                        <a:rPr/>
                        <a:t>Enfants avec carte ou dose rappelée</a:t>
                      </a:r>
                    </a:p>
                  </a:txBody>
                </a:tc>
                <a:tc>
                  <a:txBody>
                    <a:bodyPr/>
                    <a:lstStyle/>
                    <a:p>
                      <a:pPr lvl="0" indent="0" marL="0">
                        <a:buNone/>
                      </a:pPr>
                      <a:r>
                        <a:rPr/>
                        <a:t>Enfants échantillonnés</a:t>
                      </a:r>
                    </a:p>
                  </a:txBody>
                </a:tc>
                <a:tc>
                  <a:txBody>
                    <a:bodyPr/>
                    <a:lstStyle/>
                    <a:p>
                      <a:pPr lvl="0" indent="0" marL="0">
                        <a:buNone/>
                      </a:pPr>
                      <a:r>
                        <a:rPr/>
                        <a:t>Les cartes sont perdues ; le rappel est mauvais ; l’échantillon est petit</a:t>
                      </a:r>
                    </a:p>
                  </a:txBody>
                </a:tc>
              </a:tr>
              <a:tr h="0">
                <a:tc>
                  <a:txBody>
                    <a:bodyPr/>
                    <a:lstStyle/>
                    <a:p>
                      <a:pPr lvl="0" indent="0" marL="0">
                        <a:buNone/>
                      </a:pPr>
                      <a:r>
                        <a:rPr b="1"/>
                        <a:t>Abandon</a:t>
                      </a:r>
                    </a:p>
                  </a:txBody>
                </a:tc>
                <a:tc>
                  <a:txBody>
                    <a:bodyPr/>
                    <a:lstStyle/>
                    <a:p>
                      <a:pPr lvl="0" indent="0" marL="0">
                        <a:buNone/>
                      </a:pPr>
                      <a:r>
                        <a:rPr/>
                        <a:t>Première dose moins dernière dose</a:t>
                      </a:r>
                    </a:p>
                  </a:txBody>
                </a:tc>
                <a:tc>
                  <a:txBody>
                    <a:bodyPr/>
                    <a:lstStyle/>
                    <a:p>
                      <a:pPr lvl="0" indent="0" marL="0">
                        <a:buNone/>
                      </a:pPr>
                      <a:r>
                        <a:rPr/>
                        <a:t>Première dose</a:t>
                      </a:r>
                    </a:p>
                  </a:txBody>
                </a:tc>
                <a:tc>
                  <a:txBody>
                    <a:bodyPr/>
                    <a:lstStyle/>
                    <a:p>
                      <a:pPr lvl="0" indent="0" marL="0">
                        <a:buNone/>
                      </a:pPr>
                      <a:r>
                        <a:rPr/>
                        <a:t>Rarement — et c’est tout l’intérêt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administrative et ses deux dépendances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reported </a:t>
            </a:r>
            <a:r>
              <a:rPr>
                <a:solidFill>
                  <a:srgbClr val="666666"/>
                </a:solidFill>
                <a:latin typeface="Courier"/>
              </a:rPr>
              <a:t>=</a:t>
            </a: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penta3 </a:t>
            </a:r>
            <a:r>
              <a:rPr>
                <a:solidFill>
                  <a:srgbClr val="666666"/>
                </a:solidFill>
                <a:latin typeface="Courier"/>
              </a:rPr>
              <a:t>=</a:t>
            </a:r>
            <a:r>
              <a:rPr>
                <a:latin typeface="Courier"/>
              </a:rPr>
              <a:t> reported[reported[</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annual_target </a:t>
            </a:r>
            <a:r>
              <a:rPr>
                <a:solidFill>
                  <a:srgbClr val="666666"/>
                </a:solidFill>
                <a:latin typeface="Courier"/>
              </a:rPr>
              <a:t>=</a:t>
            </a:r>
            <a:r>
              <a:rPr>
                <a:latin typeface="Courier"/>
              </a:rPr>
              <a:t> (</a:t>
            </a:r>
            <a:b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br/>
            <a:r>
              <a:rPr>
                <a:latin typeface="Courier"/>
              </a:rPr>
              <a:t>)</a:t>
            </a:r>
            <a:br/>
            <a:r>
              <a:rPr>
                <a:latin typeface="Courier"/>
              </a:rPr>
              <a:t>months </a:t>
            </a:r>
            <a:r>
              <a:rPr>
                <a:solidFill>
                  <a:srgbClr val="666666"/>
                </a:solidFill>
                <a:latin typeface="Courier"/>
              </a:rPr>
              <a:t>=</a:t>
            </a:r>
            <a:r>
              <a:rPr>
                <a:latin typeface="Courier"/>
              </a:rPr>
              <a:t> penta3.groupby(</a:t>
            </a:r>
            <a:r>
              <a:rPr>
                <a:solidFill>
                  <a:srgbClr val="4070A0"/>
                </a:solidFill>
                <a:latin typeface="Courier"/>
              </a:rPr>
              <a:t>"facility_id"</a:t>
            </a:r>
            <a:r>
              <a:rPr>
                <a:latin typeface="Courier"/>
              </a:rPr>
              <a:t>).size()</a:t>
            </a:r>
            <a:br/>
            <a:r>
              <a:rPr>
                <a:latin typeface="Courier"/>
              </a:rPr>
              <a:t>prorated </a:t>
            </a:r>
            <a:r>
              <a:rPr>
                <a:solidFill>
                  <a:srgbClr val="666666"/>
                </a:solidFill>
                <a:latin typeface="Courier"/>
              </a:rPr>
              <a:t>=</a:t>
            </a:r>
            <a:r>
              <a:rPr>
                <a:latin typeface="Courier"/>
              </a:rPr>
              <a:t> (annual_target </a:t>
            </a:r>
            <a:r>
              <a:rPr>
                <a:solidFill>
                  <a:srgbClr val="666666"/>
                </a:solidFill>
                <a:latin typeface="Courier"/>
              </a:rPr>
              <a:t>*</a:t>
            </a:r>
            <a:r>
              <a:rPr>
                <a:latin typeface="Courier"/>
              </a:rPr>
              <a:t> months.reindex(annual_target.index).fillna(</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40A070"/>
                </a:solidFill>
                <a:latin typeface="Courier"/>
              </a:rPr>
              <a:t>12</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f"doses </a:t>
            </a:r>
            <a:r>
              <a:rPr>
                <a:solidFill>
                  <a:srgbClr val="4070A0"/>
                </a:solidFill>
                <a:latin typeface="Courier"/>
              </a:rPr>
              <a:t>{</a:t>
            </a:r>
            <a:r>
              <a:rPr>
                <a:latin typeface="Courier"/>
              </a:rPr>
              <a:t>penta3[</a:t>
            </a:r>
            <a:r>
              <a:rPr>
                <a:solidFill>
                  <a:srgbClr val="4070A0"/>
                </a:solidFill>
                <a:latin typeface="Courier"/>
              </a:rPr>
              <a:t>'doses_administered'</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f"administrative coverage: "</a:t>
            </a:r>
            <a:br/>
            <a:r>
              <a:rPr>
                <a:latin typeface="Courier"/>
              </a:rPr>
              <a:t>      </a:t>
            </a:r>
            <a:r>
              <a:rPr>
                <a:solidFill>
                  <a:srgbClr val="BB6688"/>
                </a:solidFill>
                <a:latin typeface="Courier"/>
              </a:rPr>
              <a:t>f"</a:t>
            </a:r>
            <a:r>
              <a:rPr>
                <a:solidFill>
                  <a:srgbClr val="4070A0"/>
                </a:solidFill>
                <a:latin typeface="Courier"/>
              </a:rPr>
              <a:t>{</a:t>
            </a:r>
            <a:r>
              <a:rPr>
                <a:latin typeface="Courier"/>
              </a:rPr>
              <a:t>penta3[</a:t>
            </a:r>
            <a:r>
              <a:rPr>
                <a:solidFill>
                  <a:srgbClr val="4070A0"/>
                </a:solidFill>
                <a:latin typeface="Courier"/>
              </a:rPr>
              <a:t>'doses_administered'</a:t>
            </a:r>
            <a:r>
              <a:rPr>
                <a:latin typeface="Courier"/>
              </a:rPr>
              <a: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prorated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administrative et ses deux dépendances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i="1">
                <a:solidFill>
                  <a:srgbClr val="60A0B0"/>
                </a:solidFill>
                <a:latin typeface="Courier"/>
              </a:rPr>
              <a:t># same shape: doses over a denominator pro-rated to months reported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administrative et ses deux dépendances</a:t>
            </a:r>
          </a:p>
        </p:txBody>
      </p:sp>
      <p:sp>
        <p:nvSpPr>
          <p:cNvPr id="3" name="Content Placeholder 2"/>
          <p:cNvSpPr>
            <a:spLocks noGrp="1"/>
          </p:cNvSpPr>
          <p:nvPr>
            <p:ph idx="1"/>
          </p:nvPr>
        </p:nvSpPr>
        <p:spPr/>
        <p:txBody>
          <a:bodyPr/>
          <a:lstStyle/>
          <a:p>
            <a:pPr lvl="0"/>
            <a:r>
              <a:rPr/>
              <a:t>77,5 % — parmi les couples formation-mois ayant rapporté</a:t>
            </a:r>
          </a:p>
          <a:p>
            <a:pPr lvl="0"/>
            <a:r>
              <a:rPr/>
              <a:t>Le dénominateur est une projection — Les nourrissons survivants, issus d’une projection de recensement composée à un…</a:t>
            </a:r>
          </a:p>
          <a:p>
            <a:pPr lvl="0"/>
            <a:r>
              <a:rPr/>
              <a:t>Le taux de rapportage valait 76,5 % — Les formations n’ayant pas rapporté n’apportent aucune dose, si bien que 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par enquête et ses deux dépendances</a:t>
            </a:r>
          </a:p>
        </p:txBody>
      </p:sp>
      <p:sp>
        <p:nvSpPr>
          <p:cNvPr id="3" name="Content Placeholder 2"/>
          <p:cNvSpPr>
            <a:spLocks noGrp="1"/>
          </p:cNvSpPr>
          <p:nvPr>
            <p:ph idx="1"/>
          </p:nvPr>
        </p:nvSpPr>
        <p:spPr/>
        <p:txBody>
          <a:bodyPr/>
          <a:lstStyle/>
          <a:p>
            <a:pPr lvl="0"/>
            <a:r>
              <a:rPr/>
              <a:t>La conservation des cartes — Là où les cartes sont perdues, la couverture repose sur le souvenir de l’accompagnant, qui…</a:t>
            </a:r>
          </a:p>
          <a:p>
            <a:pPr lvl="0"/>
            <a:r>
              <a:rPr/>
              <a:t>La précision — La couverture par enquête arrive avec un intervalle de confiance, et le cours sur les enquêtes a montré…</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par enquête et ses deux dépendances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From the survey course: a proportion with a design-adjusted interval</a:t>
            </a:r>
            <a:br/>
            <a:r>
              <a:rPr b="1">
                <a:solidFill>
                  <a:srgbClr val="007020"/>
                </a:solidFill>
                <a:latin typeface="Courier"/>
              </a:rPr>
              <a:t>def</a:t>
            </a:r>
            <a:r>
              <a:rPr>
                <a:latin typeface="Courier"/>
              </a:rPr>
              <a:t> coverage_interval(p, n, deff, t</a:t>
            </a:r>
            <a:r>
              <a:rPr>
                <a:solidFill>
                  <a:srgbClr val="666666"/>
                </a:solidFill>
                <a:latin typeface="Courier"/>
              </a:rPr>
              <a:t>=</a:t>
            </a:r>
            <a:r>
              <a:rPr>
                <a:solidFill>
                  <a:srgbClr val="40A070"/>
                </a:solidFill>
                <a:latin typeface="Courier"/>
              </a:rPr>
              <a:t>1.99</a:t>
            </a:r>
            <a:r>
              <a:rPr>
                <a:latin typeface="Courier"/>
              </a:rPr>
              <a:t>):</a:t>
            </a:r>
            <a:br/>
            <a:r>
              <a:rPr>
                <a:latin typeface="Courier"/>
              </a:rPr>
              <a:t>    se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deff) </a:t>
            </a:r>
            <a:r>
              <a:rPr>
                <a:solidFill>
                  <a:srgbClr val="666666"/>
                </a:solidFill>
                <a:latin typeface="Courier"/>
              </a:rPr>
              <a:t>**</a:t>
            </a:r>
            <a:r>
              <a:rPr>
                <a:latin typeface="Courier"/>
              </a:rPr>
              <a:t> </a:t>
            </a:r>
            <a:r>
              <a:rPr>
                <a:solidFill>
                  <a:srgbClr val="40A070"/>
                </a:solidFill>
                <a:latin typeface="Courier"/>
              </a:rPr>
              <a:t>0.5</a:t>
            </a:r>
            <a:br/>
            <a:r>
              <a:rPr>
                <a:latin typeface="Courier"/>
              </a:rPr>
              <a:t>    </a:t>
            </a:r>
            <a:r>
              <a:rPr b="1">
                <a:solidFill>
                  <a:srgbClr val="007020"/>
                </a:solidFill>
                <a:latin typeface="Courier"/>
              </a:rPr>
              <a:t>return</a:t>
            </a:r>
            <a:r>
              <a:rPr>
                <a:latin typeface="Courier"/>
              </a:rPr>
              <a:t> p </a:t>
            </a:r>
            <a:r>
              <a:rPr>
                <a:solidFill>
                  <a:srgbClr val="666666"/>
                </a:solidFill>
                <a:latin typeface="Courier"/>
              </a:rPr>
              <a:t>-</a:t>
            </a:r>
            <a:r>
              <a:rPr>
                <a:latin typeface="Courier"/>
              </a:rPr>
              <a:t> t </a:t>
            </a:r>
            <a:r>
              <a:rPr>
                <a:solidFill>
                  <a:srgbClr val="666666"/>
                </a:solidFill>
                <a:latin typeface="Courier"/>
              </a:rPr>
              <a:t>*</a:t>
            </a:r>
            <a:r>
              <a:rPr>
                <a:latin typeface="Courier"/>
              </a:rPr>
              <a:t> se, p </a:t>
            </a:r>
            <a:r>
              <a:rPr>
                <a:solidFill>
                  <a:srgbClr val="666666"/>
                </a:solidFill>
                <a:latin typeface="Courier"/>
              </a:rPr>
              <a:t>+</a:t>
            </a:r>
            <a:r>
              <a:rPr>
                <a:latin typeface="Courier"/>
              </a:rPr>
              <a:t> t </a:t>
            </a:r>
            <a:r>
              <a:rPr>
                <a:solidFill>
                  <a:srgbClr val="666666"/>
                </a:solidFill>
                <a:latin typeface="Courier"/>
              </a:rPr>
              <a:t>*</a:t>
            </a:r>
            <a:r>
              <a:rPr>
                <a:latin typeface="Courier"/>
              </a:rPr>
              <a:t> se</a:t>
            </a:r>
            <a:br/>
            <a:br/>
            <a:r>
              <a:rPr>
                <a:solidFill>
                  <a:srgbClr val="008000"/>
                </a:solidFill>
                <a:latin typeface="Courier"/>
              </a:rPr>
              <a:t>print</a:t>
            </a:r>
            <a:r>
              <a:rPr>
                <a:latin typeface="Courier"/>
              </a:rPr>
              <a:t>(coverage_interval(</a:t>
            </a:r>
            <a:r>
              <a:rPr>
                <a:solidFill>
                  <a:srgbClr val="40A070"/>
                </a:solidFill>
                <a:latin typeface="Courier"/>
              </a:rPr>
              <a:t>0.775</a:t>
            </a:r>
            <a:r>
              <a:rPr>
                <a:latin typeface="Courier"/>
              </a:rPr>
              <a:t>, </a:t>
            </a:r>
            <a:r>
              <a:rPr>
                <a:solidFill>
                  <a:srgbClr val="40A070"/>
                </a:solidFill>
                <a:latin typeface="Courier"/>
              </a:rPr>
              <a:t>900</a:t>
            </a:r>
            <a:r>
              <a:rPr>
                <a:latin typeface="Courier"/>
              </a:rPr>
              <a:t>, </a:t>
            </a:r>
            <a:r>
              <a:rPr>
                <a:solidFill>
                  <a:srgbClr val="40A070"/>
                </a:solidFill>
                <a:latin typeface="Courier"/>
              </a:rPr>
              <a:t>2.0</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par enquête et ses deux dépendances — En R</a:t>
            </a:r>
          </a:p>
        </p:txBody>
      </p:sp>
      <p:sp>
        <p:nvSpPr>
          <p:cNvPr id="3" name="Content Placeholder 2"/>
          <p:cNvSpPr>
            <a:spLocks noGrp="1"/>
          </p:cNvSpPr>
          <p:nvPr>
            <p:ph idx="1"/>
          </p:nvPr>
        </p:nvSpPr>
        <p:spPr/>
        <p:txBody>
          <a:bodyPr/>
          <a:lstStyle/>
          <a:p>
            <a:pPr lvl="0" indent="0">
              <a:buNone/>
            </a:pPr>
            <a:r>
              <a:rPr>
                <a:latin typeface="Courier"/>
              </a:rPr>
              <a:t>coverage_interval </a:t>
            </a:r>
            <a:r>
              <a:rPr>
                <a:solidFill>
                  <a:srgbClr val="007020"/>
                </a:solidFill>
                <a:latin typeface="Courier"/>
              </a:rPr>
              <a:t>&lt;-</a:t>
            </a:r>
            <a:r>
              <a:rPr>
                <a:latin typeface="Courier"/>
              </a:rPr>
              <a:t> </a:t>
            </a:r>
            <a:r>
              <a:rPr b="1">
                <a:solidFill>
                  <a:srgbClr val="007020"/>
                </a:solidFill>
                <a:latin typeface="Courier"/>
              </a:rPr>
              <a:t>function</a:t>
            </a:r>
            <a:r>
              <a:rPr>
                <a:latin typeface="Courier"/>
              </a:rPr>
              <a:t>(p, n, deff, </a:t>
            </a:r>
            <a:r>
              <a:rPr>
                <a:solidFill>
                  <a:srgbClr val="7D9029"/>
                </a:solidFill>
                <a:latin typeface="Courier"/>
              </a:rPr>
              <a:t>t =</a:t>
            </a:r>
            <a:r>
              <a:rPr>
                <a:latin typeface="Courier"/>
              </a:rPr>
              <a:t> </a:t>
            </a:r>
            <a:r>
              <a:rPr>
                <a:solidFill>
                  <a:srgbClr val="40A070"/>
                </a:solidFill>
                <a:latin typeface="Courier"/>
              </a:rPr>
              <a:t>1.99</a:t>
            </a:r>
            <a:r>
              <a:rPr>
                <a:latin typeface="Courier"/>
              </a:rPr>
              <a:t>) {</a:t>
            </a:r>
            <a:br/>
            <a:r>
              <a:rPr>
                <a:latin typeface="Courier"/>
              </a:rPr>
              <a:t>  se </a:t>
            </a:r>
            <a:r>
              <a:rPr>
                <a:solidFill>
                  <a:srgbClr val="007020"/>
                </a:solidFill>
                <a:latin typeface="Courier"/>
              </a:rPr>
              <a:t>&lt;-</a:t>
            </a:r>
            <a:r>
              <a:rPr>
                <a:latin typeface="Courier"/>
              </a:rPr>
              <a:t> </a:t>
            </a:r>
            <a:r>
              <a:rPr>
                <a:solidFill>
                  <a:srgbClr val="06287E"/>
                </a:solidFill>
                <a:latin typeface="Courier"/>
              </a:rPr>
              <a:t>sqrt</a:t>
            </a:r>
            <a:r>
              <a:rPr>
                <a:latin typeface="Courier"/>
              </a:rPr>
              <a:t>(p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n </a:t>
            </a:r>
            <a:r>
              <a:rPr>
                <a:solidFill>
                  <a:srgbClr val="4070A0"/>
                </a:solidFill>
                <a:latin typeface="Courier"/>
              </a:rPr>
              <a:t>*</a:t>
            </a:r>
            <a:r>
              <a:rPr>
                <a:latin typeface="Courier"/>
              </a:rPr>
              <a:t> deff)</a:t>
            </a:r>
            <a:br/>
            <a:r>
              <a:rPr>
                <a:latin typeface="Courier"/>
              </a:rPr>
              <a:t>  </a:t>
            </a:r>
            <a:r>
              <a:rPr>
                <a:solidFill>
                  <a:srgbClr val="06287E"/>
                </a:solidFill>
                <a:latin typeface="Courier"/>
              </a:rPr>
              <a:t>c</a:t>
            </a:r>
            <a:r>
              <a:rPr>
                <a:latin typeface="Courier"/>
              </a:rPr>
              <a:t>(p </a:t>
            </a:r>
            <a:r>
              <a:rPr>
                <a:solidFill>
                  <a:srgbClr val="4070A0"/>
                </a:solidFill>
                <a:latin typeface="Courier"/>
              </a:rPr>
              <a:t>-</a:t>
            </a:r>
            <a:r>
              <a:rPr>
                <a:latin typeface="Courier"/>
              </a:rPr>
              <a:t> t </a:t>
            </a:r>
            <a:r>
              <a:rPr>
                <a:solidFill>
                  <a:srgbClr val="4070A0"/>
                </a:solidFill>
                <a:latin typeface="Courier"/>
              </a:rPr>
              <a:t>*</a:t>
            </a:r>
            <a:r>
              <a:rPr>
                <a:latin typeface="Courier"/>
              </a:rPr>
              <a:t> se, p </a:t>
            </a:r>
            <a:r>
              <a:rPr>
                <a:solidFill>
                  <a:srgbClr val="4070A0"/>
                </a:solidFill>
                <a:latin typeface="Courier"/>
              </a:rPr>
              <a:t>+</a:t>
            </a:r>
            <a:r>
              <a:rPr>
                <a:latin typeface="Courier"/>
              </a:rPr>
              <a:t> t </a:t>
            </a:r>
            <a:r>
              <a:rPr>
                <a:solidFill>
                  <a:srgbClr val="4070A0"/>
                </a:solidFill>
                <a:latin typeface="Courier"/>
              </a:rPr>
              <a:t>*</a:t>
            </a:r>
            <a:r>
              <a:rPr>
                <a:latin typeface="Courier"/>
              </a:rPr>
              <a:t> se)</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elles divergent</a:t>
            </a:r>
          </a:p>
        </p:txBody>
      </p:sp>
      <p:sp>
        <p:nvSpPr>
          <p:cNvPr id="3" name="Content Placeholder 2"/>
          <p:cNvSpPr>
            <a:spLocks noGrp="1"/>
          </p:cNvSpPr>
          <p:nvPr>
            <p:ph idx="1"/>
          </p:nvPr>
        </p:nvSpPr>
        <p:spPr/>
        <p:txBody>
          <a:bodyPr/>
          <a:lstStyle/>
          <a:p>
            <a:pPr lvl="0"/>
            <a:r>
              <a:rPr b="1"/>
              <a:t>La projection est fausse.</a:t>
            </a:r>
            <a:r>
              <a:rPr/>
              <a:t> La plus fréquente, et elle ne déplace que la couverture administrative. Un dénominateur…</a:t>
            </a:r>
          </a:p>
          <a:p>
            <a:pPr lvl="0"/>
            <a:r>
              <a:rPr b="1"/>
              <a:t>Le rapportage est incomplet.</a:t>
            </a:r>
            <a:r>
              <a:rPr/>
              <a:t> Fait baisser l’administrative.</a:t>
            </a:r>
          </a:p>
          <a:p>
            <a:pPr lvl="0"/>
            <a:r>
              <a:rPr b="1"/>
              <a:t>La traversée des bassins.</a:t>
            </a:r>
            <a:r>
              <a:rPr/>
              <a:t> Déplace les chiffres administratifs par formation dans les deux sens et s’annule au…</a:t>
            </a:r>
          </a:p>
          <a:p>
            <a:pPr lvl="0"/>
            <a:r>
              <a:rPr b="1"/>
              <a:t>L’erreur de rappel.</a:t>
            </a:r>
            <a:r>
              <a:rPr/>
              <a:t> Déplace la couverture par enquête, généralement vers le haut.</a:t>
            </a:r>
          </a:p>
          <a:p>
            <a:pPr lvl="0"/>
            <a:r>
              <a:rPr b="1"/>
              <a:t>Des cohortes d’âge différentes.</a:t>
            </a:r>
            <a:r>
              <a:rPr/>
              <a:t> La couverture administrative compte les doses données cette année ; une enquête…</a:t>
            </a:r>
          </a:p>
          <a:p>
            <a:pPr lvl="0"/>
            <a:r>
              <a:rPr/>
              <a:t>La dernière est la plus fréquente et la moins soupçonnée — Deux chiffres de « couverture penta3 » portant sur des…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 le chiffre qui survit à tout cela — En Python</a:t>
            </a:r>
          </a:p>
        </p:txBody>
      </p:sp>
      <p:sp>
        <p:nvSpPr>
          <p:cNvPr id="3" name="Content Placeholder 2"/>
          <p:cNvSpPr>
            <a:spLocks noGrp="1"/>
          </p:cNvSpPr>
          <p:nvPr>
            <p:ph idx="1"/>
          </p:nvPr>
        </p:nvSpPr>
        <p:spPr/>
        <p:txBody>
          <a:bodyPr/>
          <a:lstStyle/>
          <a:p>
            <a:pPr lvl="0" indent="0">
              <a:buNone/>
            </a:pPr>
            <a:r>
              <a:rPr>
                <a:latin typeface="Courier"/>
              </a:rPr>
              <a:t>doses </a:t>
            </a:r>
            <a:r>
              <a:rPr>
                <a:solidFill>
                  <a:srgbClr val="666666"/>
                </a:solidFill>
                <a:latin typeface="Courier"/>
              </a:rPr>
              <a:t>=</a:t>
            </a:r>
            <a:r>
              <a:rPr>
                <a:latin typeface="Courier"/>
              </a:rPr>
              <a:t> reported.groupby(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b="1">
                <a:solidFill>
                  <a:srgbClr val="007020"/>
                </a:solidFill>
                <a:latin typeface="Courier"/>
              </a:rPr>
              <a:t>for</a:t>
            </a:r>
            <a:r>
              <a:rPr>
                <a:latin typeface="Courier"/>
              </a:rPr>
              <a:t> start, end </a:t>
            </a:r>
            <a:r>
              <a:rPr b="1">
                <a:solidFill>
                  <a:srgbClr val="007020"/>
                </a:solidFill>
                <a:latin typeface="Courier"/>
              </a:rPr>
              <a:t>in</a:t>
            </a:r>
            <a:r>
              <a:rPr>
                <a:latin typeface="Courier"/>
              </a:rPr>
              <a:t> [(</a:t>
            </a:r>
            <a:r>
              <a:rPr>
                <a:solidFill>
                  <a:srgbClr val="4070A0"/>
                </a:solidFill>
                <a:latin typeface="Courier"/>
              </a:rPr>
              <a:t>"penta1"</a:t>
            </a:r>
            <a:r>
              <a:rPr>
                <a:latin typeface="Courier"/>
              </a:rPr>
              <a:t>, </a:t>
            </a:r>
            <a:r>
              <a:rPr>
                <a:solidFill>
                  <a:srgbClr val="4070A0"/>
                </a:solidFill>
                <a:latin typeface="Courier"/>
              </a:rPr>
              <a:t>"penta3"</a:t>
            </a:r>
            <a:r>
              <a:rPr>
                <a:latin typeface="Courier"/>
              </a:rPr>
              <a:t>), (</a:t>
            </a:r>
            <a:r>
              <a:rPr>
                <a:solidFill>
                  <a:srgbClr val="4070A0"/>
                </a:solidFill>
                <a:latin typeface="Courier"/>
              </a:rPr>
              <a:t>"mcv1"</a:t>
            </a:r>
            <a:r>
              <a:rPr>
                <a:latin typeface="Courier"/>
              </a:rPr>
              <a:t>, </a:t>
            </a:r>
            <a:r>
              <a:rPr>
                <a:solidFill>
                  <a:srgbClr val="4070A0"/>
                </a:solidFill>
                <a:latin typeface="Courier"/>
              </a:rPr>
              <a:t>"mcv2"</a:t>
            </a:r>
            <a:r>
              <a:rPr>
                <a:latin typeface="Courier"/>
              </a:rPr>
              <a:t>)]:</a:t>
            </a:r>
            <a:br/>
            <a:r>
              <a:rPr>
                <a:latin typeface="Courier"/>
              </a:rPr>
              <a:t>    dropout </a:t>
            </a:r>
            <a:r>
              <a:rPr>
                <a:solidFill>
                  <a:srgbClr val="666666"/>
                </a:solidFill>
                <a:latin typeface="Courier"/>
              </a:rPr>
              <a:t>=</a:t>
            </a:r>
            <a:r>
              <a:rPr>
                <a:latin typeface="Courier"/>
              </a:rPr>
              <a:t> (doses[start] </a:t>
            </a:r>
            <a:r>
              <a:rPr>
                <a:solidFill>
                  <a:srgbClr val="666666"/>
                </a:solidFill>
                <a:latin typeface="Courier"/>
              </a:rPr>
              <a:t>-</a:t>
            </a:r>
            <a:r>
              <a:rPr>
                <a:latin typeface="Courier"/>
              </a:rPr>
              <a:t> doses[end]) </a:t>
            </a:r>
            <a:r>
              <a:rPr>
                <a:solidFill>
                  <a:srgbClr val="666666"/>
                </a:solidFill>
                <a:latin typeface="Courier"/>
              </a:rPr>
              <a:t>/</a:t>
            </a:r>
            <a:r>
              <a:rPr>
                <a:latin typeface="Courier"/>
              </a:rPr>
              <a:t> doses[start]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start</a:t>
            </a:r>
            <a:r>
              <a:rPr>
                <a:solidFill>
                  <a:srgbClr val="4070A0"/>
                </a:solidFill>
                <a:latin typeface="Courier"/>
              </a:rPr>
              <a:t>}</a:t>
            </a:r>
            <a:r>
              <a:rPr>
                <a:solidFill>
                  <a:srgbClr val="BB6688"/>
                </a:solidFill>
                <a:latin typeface="Courier"/>
              </a:rPr>
              <a:t> -&gt; </a:t>
            </a:r>
            <a:r>
              <a:rPr>
                <a:solidFill>
                  <a:srgbClr val="4070A0"/>
                </a:solidFill>
                <a:latin typeface="Courier"/>
              </a:rPr>
              <a:t>{</a:t>
            </a:r>
            <a:r>
              <a:rPr>
                <a:latin typeface="Courier"/>
              </a:rPr>
              <a:t>end</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dropout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 le chiffre qui survit à tout cela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L’abandon — le chiffre qui survit à tout cela</a:t>
            </a:r>
          </a:p>
        </p:txBody>
      </p:sp>
      <p:sp>
        <p:nvSpPr>
          <p:cNvPr id="3" name="Content Placeholder 2"/>
          <p:cNvSpPr>
            <a:spLocks noGrp="1"/>
          </p:cNvSpPr>
          <p:nvPr>
            <p:ph idx="1"/>
          </p:nvPr>
        </p:nvSpPr>
        <p:spPr/>
        <p:txBody>
          <a:bodyPr/>
          <a:lstStyle/>
          <a:p>
            <a:pPr lvl="0"/>
            <a:r>
              <a:rPr/>
              <a:t>Penta1 vers penta3 : 13,8 %. Première vers seconde dose de rougeole : 22,9 %</a:t>
            </a:r>
          </a:p>
          <a:p>
            <a:pPr lvl="0"/>
            <a:r>
              <a:rPr b="1"/>
              <a:t>aucun dénominateur de population</a:t>
            </a:r>
            <a:r>
              <a:rPr/>
              <a:t>, donc aucune projection à se tromper ;</a:t>
            </a:r>
          </a:p>
          <a:p>
            <a:pPr lvl="0"/>
            <a:r>
              <a:rPr b="1"/>
              <a:t>le même biais de rapportage dans les deux termes</a:t>
            </a:r>
            <a:r>
              <a:rPr/>
              <a:t>, qui s’annule largement ;</a:t>
            </a:r>
          </a:p>
          <a:p>
            <a:pPr lvl="0"/>
            <a:r>
              <a:rPr b="1"/>
              <a:t>aucune ambiguïté de cohorte</a:t>
            </a:r>
            <a:r>
              <a:rPr/>
              <a:t>, puisque les deux doses sont comptées pareillement.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les deux abandons disent ensemble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"series"</a:t>
            </a:r>
            <a:r>
              <a:rPr>
                <a:latin typeface="Courier"/>
              </a:rPr>
              <a:t>: [</a:t>
            </a:r>
            <a:r>
              <a:rPr>
                <a:solidFill>
                  <a:srgbClr val="4070A0"/>
                </a:solidFill>
                <a:latin typeface="Courier"/>
              </a:rPr>
              <a:t>"Pentavalent 1-&gt;3"</a:t>
            </a:r>
            <a:r>
              <a:rPr>
                <a:latin typeface="Courier"/>
              </a:rPr>
              <a:t>, </a:t>
            </a:r>
            <a:r>
              <a:rPr>
                <a:solidFill>
                  <a:srgbClr val="4070A0"/>
                </a:solidFill>
                <a:latin typeface="Courier"/>
              </a:rPr>
              <a:t>"Measles 1-&gt;2"</a:t>
            </a:r>
            <a:r>
              <a:rPr>
                <a:latin typeface="Courier"/>
              </a:rPr>
              <a:t>],</a:t>
            </a:r>
            <a:br/>
            <a:r>
              <a:rPr>
                <a:latin typeface="Courier"/>
              </a:rPr>
              <a:t>    </a:t>
            </a:r>
            <a:r>
              <a:rPr>
                <a:solidFill>
                  <a:srgbClr val="4070A0"/>
                </a:solidFill>
                <a:latin typeface="Courier"/>
              </a:rPr>
              <a:t>"dropout"</a:t>
            </a:r>
            <a:r>
              <a:rPr>
                <a:latin typeface="Courier"/>
              </a:rPr>
              <a:t>: [</a:t>
            </a:r>
            <a:r>
              <a:rPr>
                <a:solidFill>
                  <a:srgbClr val="40A070"/>
                </a:solidFill>
                <a:latin typeface="Courier"/>
              </a:rPr>
              <a:t>0.138</a:t>
            </a:r>
            <a:r>
              <a:rPr>
                <a:latin typeface="Courier"/>
              </a:rPr>
              <a:t>, </a:t>
            </a:r>
            <a:r>
              <a:rPr>
                <a:solidFill>
                  <a:srgbClr val="40A070"/>
                </a:solidFill>
                <a:latin typeface="Courier"/>
              </a:rPr>
              <a:t>0.229</a:t>
            </a:r>
            <a:r>
              <a:rPr>
                <a:latin typeface="Courier"/>
              </a:rPr>
              <a:t>],</a:t>
            </a:r>
            <a:br/>
            <a:r>
              <a:rPr>
                <a:latin typeface="Courier"/>
              </a:rPr>
              <a:t>    </a:t>
            </a:r>
            <a:r>
              <a:rPr>
                <a:solidFill>
                  <a:srgbClr val="4070A0"/>
                </a:solidFill>
                <a:latin typeface="Courier"/>
              </a:rPr>
              <a:t>"interval"</a:t>
            </a:r>
            <a:r>
              <a:rPr>
                <a:latin typeface="Courier"/>
              </a:rPr>
              <a:t>: [</a:t>
            </a:r>
            <a:r>
              <a:rPr>
                <a:solidFill>
                  <a:srgbClr val="4070A0"/>
                </a:solidFill>
                <a:latin typeface="Courier"/>
              </a:rPr>
              <a:t>"weeks"</a:t>
            </a:r>
            <a:r>
              <a:rPr>
                <a:latin typeface="Courier"/>
              </a:rPr>
              <a:t>, </a:t>
            </a:r>
            <a:r>
              <a:rPr>
                <a:solidFill>
                  <a:srgbClr val="4070A0"/>
                </a:solidFill>
                <a:latin typeface="Courier"/>
              </a:rPr>
              <a:t>"months"</a:t>
            </a:r>
            <a:r>
              <a:rPr>
                <a:latin typeface="Courier"/>
              </a:rPr>
              <a:t>],</a:t>
            </a:r>
            <a:br/>
            <a:r>
              <a:rPr>
                <a:latin typeface="Courier"/>
              </a:rPr>
              <a:t>    </a:t>
            </a:r>
            <a:r>
              <a:rPr>
                <a:solidFill>
                  <a:srgbClr val="4070A0"/>
                </a:solidFill>
                <a:latin typeface="Courier"/>
              </a:rPr>
              <a:t>"implication"</a:t>
            </a:r>
            <a:r>
              <a:rPr>
                <a:latin typeface="Courier"/>
              </a:rPr>
              <a:t>: [</a:t>
            </a:r>
            <a:r>
              <a:rPr>
                <a:solidFill>
                  <a:srgbClr val="4070A0"/>
                </a:solidFill>
                <a:latin typeface="Courier"/>
              </a:rPr>
              <a:t>"retention within the early contact period"</a:t>
            </a:r>
            <a:r>
              <a:rPr>
                <a:latin typeface="Courier"/>
              </a:rPr>
              <a:t>,</a:t>
            </a:r>
            <a:br/>
            <a:r>
              <a:rPr>
                <a:latin typeface="Courier"/>
              </a:rPr>
              <a:t>                    </a:t>
            </a:r>
            <a:r>
              <a:rPr>
                <a:solidFill>
                  <a:srgbClr val="4070A0"/>
                </a:solidFill>
                <a:latin typeface="Courier"/>
              </a:rPr>
              <a:t>"retention after the early contact period ends"</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les deux abandons disent ensemble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series,             </a:t>
            </a:r>
            <a:r>
              <a:rPr>
                <a:solidFill>
                  <a:srgbClr val="4070A0"/>
                </a:solidFill>
                <a:latin typeface="Courier"/>
              </a:rPr>
              <a:t>~</a:t>
            </a:r>
            <a:r>
              <a:rPr>
                <a:latin typeface="Courier"/>
              </a:rPr>
              <a:t>dropout, </a:t>
            </a:r>
            <a:r>
              <a:rPr>
                <a:solidFill>
                  <a:srgbClr val="4070A0"/>
                </a:solidFill>
                <a:latin typeface="Courier"/>
              </a:rPr>
              <a:t>~</a:t>
            </a:r>
            <a:r>
              <a:rPr>
                <a:latin typeface="Courier"/>
              </a:rPr>
              <a:t>implication,</a:t>
            </a:r>
            <a:br/>
            <a:r>
              <a:rPr>
                <a:latin typeface="Courier"/>
              </a:rPr>
              <a:t>  </a:t>
            </a:r>
            <a:r>
              <a:rPr>
                <a:solidFill>
                  <a:srgbClr val="4070A0"/>
                </a:solidFill>
                <a:latin typeface="Courier"/>
              </a:rPr>
              <a:t>"Pentavalent 1-&gt;3"</a:t>
            </a:r>
            <a:r>
              <a:rPr>
                <a:latin typeface="Courier"/>
              </a:rPr>
              <a:t>,     </a:t>
            </a:r>
            <a:r>
              <a:rPr>
                <a:solidFill>
                  <a:srgbClr val="40A070"/>
                </a:solidFill>
                <a:latin typeface="Courier"/>
              </a:rPr>
              <a:t>0.138</a:t>
            </a:r>
            <a:r>
              <a:rPr>
                <a:latin typeface="Courier"/>
              </a:rPr>
              <a:t>, </a:t>
            </a:r>
            <a:r>
              <a:rPr>
                <a:solidFill>
                  <a:srgbClr val="4070A0"/>
                </a:solidFill>
                <a:latin typeface="Courier"/>
              </a:rPr>
              <a:t>"retention within early contacts"</a:t>
            </a:r>
            <a:r>
              <a:rPr>
                <a:latin typeface="Courier"/>
              </a:rPr>
              <a:t>,</a:t>
            </a:r>
            <a:br/>
            <a:r>
              <a:rPr>
                <a:latin typeface="Courier"/>
              </a:rPr>
              <a:t>  </a:t>
            </a:r>
            <a:r>
              <a:rPr>
                <a:solidFill>
                  <a:srgbClr val="4070A0"/>
                </a:solidFill>
                <a:latin typeface="Courier"/>
              </a:rPr>
              <a:t>"Measles 1-&gt;2"</a:t>
            </a:r>
            <a:r>
              <a:rPr>
                <a:latin typeface="Courier"/>
              </a:rPr>
              <a:t>,         </a:t>
            </a:r>
            <a:r>
              <a:rPr>
                <a:solidFill>
                  <a:srgbClr val="40A070"/>
                </a:solidFill>
                <a:latin typeface="Courier"/>
              </a:rPr>
              <a:t>0.229</a:t>
            </a:r>
            <a:r>
              <a:rPr>
                <a:latin typeface="Courier"/>
              </a:rPr>
              <a:t>, </a:t>
            </a:r>
            <a:r>
              <a:rPr>
                <a:solidFill>
                  <a:srgbClr val="4070A0"/>
                </a:solidFill>
                <a:latin typeface="Courier"/>
              </a:rPr>
              <a:t>"retention after early contacts end"</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Laquelle rapporter — Exemple</a:t>
            </a:r>
          </a:p>
        </p:txBody>
      </p:sp>
      <p:sp>
        <p:nvSpPr>
          <p:cNvPr id="3" name="Content Placeholder 2"/>
          <p:cNvSpPr>
            <a:spLocks noGrp="1"/>
          </p:cNvSpPr>
          <p:nvPr>
            <p:ph idx="1"/>
          </p:nvPr>
        </p:nvSpPr>
        <p:spPr/>
        <p:txBody>
          <a:bodyPr/>
          <a:lstStyle/>
          <a:p>
            <a:pPr lvl="0" indent="0">
              <a:buNone/>
            </a:pPr>
            <a:r>
              <a:rPr>
                <a:latin typeface="Courier"/>
              </a:rPr>
              <a:t>Penta3 coverage, administrative     77.5%   among reporting facility-months
                                            (reporting rate 76.5%)
                                            denominator: MoH projection from 2015 census
Penta1 to penta3 dropout            13.8%   same source, both terms
Measles 1 to 2 dropout              22.9%
Survey coverage                     not available this year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couverture compare un programme à une population.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https://data-analysis.cassion.dev/fr/cours/public-health-epidemiology/epi-05-immunisation-coverage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Trois couvertures qui divergent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Couverture administrative, couverture par enquête, et abandon entre doses. La première dépend d’une projection, la deuxième d’un échantillon, et seule la troisième échappe aux deux.</vt:lpwstr>
  </property>
</Properties>
</file>