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Nord’s crude attack rate is 7.94 per 1,000 and Sud’s is 5.51. Standardised to a common population they are 7.25 and 5.95, so the gap falls from 2.43 to 1.30 — and the missing half was age structure.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Lesson 4 put three crude attack rates side by side and the comparison looked straightforward. It is not, and the reason is in the population file.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Nord has twice the share of under-fives that Sud has, and lesson 4 established that under-fives have three to four times the attack rate of working-age adults. So Nord would have a higher crude rate than Sud even if every age-specific rate in the two districts were identical. The crude comparison mixes two things: how risky each district is, and who lives in it.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method is one line of arithmetic applied consistently: compute each district’s age-specific rates, then apply them to one common population.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Nord falls, Sud rises, and the gap between them narrows from 2.43 to 1.30 per 1,000. About half the apparent difference between the worst and the best district was age structure rather than risk. The remaining 1.30 is real. Nord is genuinely worse — its age-specific rates are higher in three of four bands — and standardisation is what lets you say that rather than assert it.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standard is whatever population you apply every district’s rates to. Three common choices: State the standard. A standardised rate is only interpretable against others standardised to the same population, and two reports using different standards produce incomparable numbers that both look official.</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Direct standardisation needs age-specific rates for every district, which needs enough cases in every cell. Where a district has four cases in a band, its age-specific rate is unstable and the direct method propagates that instability. The indirect method inverts the problem: apply a standard set of rates to each district’s own population, and compare observed cases to expected.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result is a standardised morbidity ratio: observed over expected, where 1.0 means the district has exactly the cases its age structure predicts. Above 1 is worse than expected, below is better. Use indirect standardisation when cells are small, and say which method you used — the two answer slightly different questions and their numbers are not interchangeable.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Standardisation removes the variable you standardise on and nothing else. Cholera attack rates also vary with water source, population density, distance to a treatment centre and displacement status, and none of those is in the population file. Standardising on age and then claiming the remaining difference is programme performance is the error this lesson creates the opportunity for, and the next lesson is entirely about it.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Both columns, the standard named, and one sentence saying how much moved and why. A table with only the standardised column hides the fact that anything was adjusted; a table with only the crude column invites a comparison that is half demographic.</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Standardisation removed one alternative explanation. The next lesson lists the others — and asks what a difference between two districts is allowed to be attributed to when none of them can be removed.</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ublic-health-epidemiology/epi-06-age-standardisat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Half the difference was who lives there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Nord’s crude attack rate is 7.94 per 1,000 and Sud’s is 5.51. Standardised to a common population they are 7.25 and 5.95, so the gap falls from 2.43 to 1.30 — and the missing half was age structure.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6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Two districts are not comparable as they stand</a:t>
            </a:r>
          </a:p>
          <a:p>
            <a:pPr lvl="0"/>
            <a:r>
              <a:rPr/>
              <a:t>Direct standardisation</a:t>
            </a:r>
          </a:p>
          <a:p>
            <a:pPr lvl="0"/>
            <a:r>
              <a:rPr/>
              <a:t>What the standard population is, and why it matters</a:t>
            </a:r>
          </a:p>
          <a:p>
            <a:pPr lvl="0"/>
            <a:r>
              <a:rPr/>
              <a:t>Indirect standardisation, and when you need it</a:t>
            </a:r>
          </a:p>
          <a:p>
            <a:pPr lvl="0"/>
            <a:r>
              <a:rPr/>
              <a:t>Age is not the only confounder</a:t>
            </a:r>
          </a:p>
          <a:p>
            <a:pPr lvl="0"/>
            <a:r>
              <a:rPr/>
              <a:t>Report the pair</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districts are not comparable as they stand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population </a:t>
            </a:r>
            <a:r>
              <a:rPr>
                <a:solidFill>
                  <a:srgbClr val="666666"/>
                </a:solidFill>
                <a:latin typeface="Courier"/>
              </a:rPr>
              <a:t>=</a:t>
            </a:r>
            <a:r>
              <a:rPr>
                <a:latin typeface="Courier"/>
              </a:rPr>
              <a:t> pd.read_csv(</a:t>
            </a:r>
            <a:r>
              <a:rPr>
                <a:solidFill>
                  <a:srgbClr val="4070A0"/>
                </a:solidFill>
                <a:latin typeface="Courier"/>
              </a:rPr>
              <a:t>"district-population-2024.v1.csv"</a:t>
            </a:r>
            <a:r>
              <a:rPr>
                <a:latin typeface="Courier"/>
              </a:rPr>
              <a:t>)</a:t>
            </a:r>
            <a:br/>
            <a:br/>
            <a:r>
              <a:rPr>
                <a:latin typeface="Courier"/>
              </a:rPr>
              <a:t>structure </a:t>
            </a:r>
            <a:r>
              <a:rPr>
                <a:solidFill>
                  <a:srgbClr val="666666"/>
                </a:solidFill>
                <a:latin typeface="Courier"/>
              </a:rPr>
              <a:t>=</a:t>
            </a:r>
            <a:r>
              <a:rPr>
                <a:latin typeface="Courier"/>
              </a:rPr>
              <a:t> (</a:t>
            </a:r>
            <a:br/>
            <a:r>
              <a:rPr>
                <a:latin typeface="Courier"/>
              </a:rPr>
              <a:t>    population.pivot(index</a:t>
            </a:r>
            <a:r>
              <a:rPr>
                <a:solidFill>
                  <a:srgbClr val="666666"/>
                </a:solidFill>
                <a:latin typeface="Courier"/>
              </a:rPr>
              <a:t>=</a:t>
            </a:r>
            <a:r>
              <a:rPr>
                <a:solidFill>
                  <a:srgbClr val="4070A0"/>
                </a:solidFill>
                <a:latin typeface="Courier"/>
              </a:rPr>
              <a:t>"district"</a:t>
            </a:r>
            <a:r>
              <a:rPr>
                <a:latin typeface="Courier"/>
              </a:rPr>
              <a:t>, columns</a:t>
            </a:r>
            <a:r>
              <a:rPr>
                <a:solidFill>
                  <a:srgbClr val="666666"/>
                </a:solidFill>
                <a:latin typeface="Courier"/>
              </a:rPr>
              <a:t>=</a:t>
            </a:r>
            <a:r>
              <a:rPr>
                <a:solidFill>
                  <a:srgbClr val="4070A0"/>
                </a:solidFill>
                <a:latin typeface="Courier"/>
              </a:rPr>
              <a:t>"age_band"</a:t>
            </a:r>
            <a:r>
              <a:rPr>
                <a:latin typeface="Courier"/>
              </a:rPr>
              <a:t>, values</a:t>
            </a:r>
            <a:r>
              <a:rPr>
                <a:solidFill>
                  <a:srgbClr val="666666"/>
                </a:solidFill>
                <a:latin typeface="Courier"/>
              </a:rPr>
              <a:t>=</a:t>
            </a:r>
            <a:r>
              <a:rPr>
                <a:solidFill>
                  <a:srgbClr val="4070A0"/>
                </a:solidFill>
                <a:latin typeface="Courier"/>
              </a:rPr>
              <a:t>"population"</a:t>
            </a:r>
            <a:r>
              <a:rPr>
                <a:latin typeface="Courier"/>
              </a:rPr>
              <a:t>)</a:t>
            </a:r>
            <a:br/>
            <a:r>
              <a:rPr>
                <a:latin typeface="Courier"/>
              </a:rPr>
              <a:t>)</a:t>
            </a:r>
            <a:br/>
            <a:r>
              <a:rPr>
                <a:latin typeface="Courier"/>
              </a:rPr>
              <a:t>shares </a:t>
            </a:r>
            <a:r>
              <a:rPr>
                <a:solidFill>
                  <a:srgbClr val="666666"/>
                </a:solidFill>
                <a:latin typeface="Courier"/>
              </a:rPr>
              <a:t>=</a:t>
            </a:r>
            <a:r>
              <a:rPr>
                <a:latin typeface="Courier"/>
              </a:rPr>
              <a:t> structure.div(structure.</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 axis</a:t>
            </a:r>
            <a:r>
              <a:rPr>
                <a:solidFill>
                  <a:srgbClr val="666666"/>
                </a:solidFill>
                <a:latin typeface="Courier"/>
              </a:rPr>
              <a:t>=</a:t>
            </a:r>
            <a:r>
              <a:rPr>
                <a:solidFill>
                  <a:srgbClr val="40A070"/>
                </a:solidFill>
                <a:latin typeface="Courier"/>
              </a:rPr>
              <a:t>0</a:t>
            </a:r>
            <a:r>
              <a:rPr>
                <a:latin typeface="Courier"/>
              </a:rPr>
              <a:t>)</a:t>
            </a:r>
            <a:br/>
            <a:r>
              <a:rPr>
                <a:solidFill>
                  <a:srgbClr val="008000"/>
                </a:solidFill>
                <a:latin typeface="Courier"/>
              </a:rPr>
              <a:t>print</a:t>
            </a:r>
            <a:r>
              <a:rPr>
                <a:latin typeface="Courier"/>
              </a:rPr>
              <a:t>((shares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districts are not comparable as they stand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population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population </a:t>
            </a:r>
            <a:r>
              <a:rPr>
                <a:solidFill>
                  <a:srgbClr val="4070A0"/>
                </a:solidFill>
                <a:latin typeface="Courier"/>
              </a:rPr>
              <a:t>/</a:t>
            </a:r>
            <a:r>
              <a:rPr>
                <a:latin typeface="Courier"/>
              </a:rPr>
              <a:t> </a:t>
            </a:r>
            <a:r>
              <a:rPr>
                <a:solidFill>
                  <a:srgbClr val="06287E"/>
                </a:solidFill>
                <a:latin typeface="Courier"/>
              </a:rPr>
              <a:t>sum</a:t>
            </a:r>
            <a:r>
              <a:rPr>
                <a:latin typeface="Courier"/>
              </a:rPr>
              <a:t>(population), </a:t>
            </a:r>
            <a:r>
              <a:rPr>
                <a:solidFill>
                  <a:srgbClr val="7D9029"/>
                </a:solidFill>
                <a:latin typeface="Courier"/>
              </a:rPr>
              <a:t>.by =</a:t>
            </a:r>
            <a:r>
              <a:rPr>
                <a:latin typeface="Courier"/>
              </a:rPr>
              <a:t> district)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id_cols =</a:t>
            </a:r>
            <a:r>
              <a:rPr>
                <a:latin typeface="Courier"/>
              </a:rPr>
              <a:t> district, </a:t>
            </a:r>
            <a:r>
              <a:rPr>
                <a:solidFill>
                  <a:srgbClr val="7D9029"/>
                </a:solidFill>
                <a:latin typeface="Courier"/>
              </a:rPr>
              <a:t>names_from =</a:t>
            </a:r>
            <a:r>
              <a:rPr>
                <a:latin typeface="Courier"/>
              </a:rPr>
              <a:t> age_band, </a:t>
            </a:r>
            <a:r>
              <a:rPr>
                <a:solidFill>
                  <a:srgbClr val="7D9029"/>
                </a:solidFill>
                <a:latin typeface="Courier"/>
              </a:rPr>
              <a:t>values_from =</a:t>
            </a:r>
            <a:r>
              <a:rPr>
                <a:latin typeface="Courier"/>
              </a:rPr>
              <a:t> share)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districts are not comparable as they stand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pPr lvl="0" indent="0" marL="0">
                        <a:buNone/>
                      </a:pPr>
                      <a:r>
                        <a:rPr/>
                        <a:t>District</a:t>
                      </a:r>
                    </a:p>
                  </a:txBody>
                  <a:tcPr/>
                </a:tc>
                <a:tc>
                  <a:txBody>
                    <a:bodyPr/>
                    <a:lstStyle/>
                    <a:p>
                      <a:pPr lvl="0" indent="0" marL="0">
                        <a:buNone/>
                      </a:pPr>
                      <a:r>
                        <a:rPr/>
                        <a:t>0-4</a:t>
                      </a:r>
                    </a:p>
                  </a:txBody>
                  <a:tcPr/>
                </a:tc>
                <a:tc>
                  <a:txBody>
                    <a:bodyPr/>
                    <a:lstStyle/>
                    <a:p>
                      <a:pPr lvl="0" indent="0" marL="0">
                        <a:buNone/>
                      </a:pPr>
                      <a:r>
                        <a:rPr/>
                        <a:t>5-14</a:t>
                      </a:r>
                    </a:p>
                  </a:txBody>
                  <a:tcPr/>
                </a:tc>
                <a:tc>
                  <a:txBody>
                    <a:bodyPr/>
                    <a:lstStyle/>
                    <a:p>
                      <a:pPr lvl="0" indent="0" marL="0">
                        <a:buNone/>
                      </a:pPr>
                      <a:r>
                        <a:rPr/>
                        <a:t>15-44</a:t>
                      </a:r>
                    </a:p>
                  </a:txBody>
                  <a:tcPr/>
                </a:tc>
                <a:tc>
                  <a:txBody>
                    <a:bodyPr/>
                    <a:lstStyle/>
                    <a:p>
                      <a:pPr lvl="0" indent="0" marL="0">
                        <a:buNone/>
                      </a:pPr>
                      <a:r>
                        <a:rPr/>
                        <a:t>45+</a:t>
                      </a:r>
                    </a:p>
                  </a:txBody>
                  <a:tcPr/>
                </a:tc>
              </a:tr>
              <a:tr h="0">
                <a:tc>
                  <a:txBody>
                    <a:bodyPr/>
                    <a:lstStyle/>
                    <a:p>
                      <a:pPr lvl="0" indent="0" marL="0">
                        <a:buNone/>
                      </a:pPr>
                      <a:r>
                        <a:rPr b="1"/>
                        <a:t>Nord</a:t>
                      </a:r>
                    </a:p>
                  </a:txBody>
                </a:tc>
                <a:tc>
                  <a:txBody>
                    <a:bodyPr/>
                    <a:lstStyle/>
                    <a:p>
                      <a:pPr lvl="0" indent="0" marL="0">
                        <a:buNone/>
                      </a:pPr>
                      <a:r>
                        <a:rPr b="1"/>
                        <a:t>22%</a:t>
                      </a:r>
                    </a:p>
                  </a:txBody>
                </a:tc>
                <a:tc>
                  <a:txBody>
                    <a:bodyPr/>
                    <a:lstStyle/>
                    <a:p>
                      <a:pPr lvl="0" indent="0" marL="0">
                        <a:buNone/>
                      </a:pPr>
                      <a:r>
                        <a:rPr/>
                        <a:t>30%</a:t>
                      </a:r>
                    </a:p>
                  </a:txBody>
                </a:tc>
                <a:tc>
                  <a:txBody>
                    <a:bodyPr/>
                    <a:lstStyle/>
                    <a:p>
                      <a:pPr lvl="0" indent="0" marL="0">
                        <a:buNone/>
                      </a:pPr>
                      <a:r>
                        <a:rPr/>
                        <a:t>35%</a:t>
                      </a:r>
                    </a:p>
                  </a:txBody>
                </a:tc>
                <a:tc>
                  <a:txBody>
                    <a:bodyPr/>
                    <a:lstStyle/>
                    <a:p>
                      <a:pPr lvl="0" indent="0" marL="0">
                        <a:buNone/>
                      </a:pPr>
                      <a:r>
                        <a:rPr/>
                        <a:t>13%</a:t>
                      </a:r>
                    </a:p>
                  </a:txBody>
                </a:tc>
              </a:tr>
              <a:tr h="0">
                <a:tc>
                  <a:txBody>
                    <a:bodyPr/>
                    <a:lstStyle/>
                    <a:p>
                      <a:pPr lvl="0" indent="0" marL="0">
                        <a:buNone/>
                      </a:pPr>
                      <a:r>
                        <a:rPr/>
                        <a:t>Centre</a:t>
                      </a:r>
                    </a:p>
                  </a:txBody>
                </a:tc>
                <a:tc>
                  <a:txBody>
                    <a:bodyPr/>
                    <a:lstStyle/>
                    <a:p>
                      <a:pPr lvl="0" indent="0" marL="0">
                        <a:buNone/>
                      </a:pPr>
                      <a:r>
                        <a:rPr/>
                        <a:t>15%</a:t>
                      </a:r>
                    </a:p>
                  </a:txBody>
                </a:tc>
                <a:tc>
                  <a:txBody>
                    <a:bodyPr/>
                    <a:lstStyle/>
                    <a:p>
                      <a:pPr lvl="0" indent="0" marL="0">
                        <a:buNone/>
                      </a:pPr>
                      <a:r>
                        <a:rPr/>
                        <a:t>25%</a:t>
                      </a:r>
                    </a:p>
                  </a:txBody>
                </a:tc>
                <a:tc>
                  <a:txBody>
                    <a:bodyPr/>
                    <a:lstStyle/>
                    <a:p>
                      <a:pPr lvl="0" indent="0" marL="0">
                        <a:buNone/>
                      </a:pPr>
                      <a:r>
                        <a:rPr/>
                        <a:t>42%</a:t>
                      </a:r>
                    </a:p>
                  </a:txBody>
                </a:tc>
                <a:tc>
                  <a:txBody>
                    <a:bodyPr/>
                    <a:lstStyle/>
                    <a:p>
                      <a:pPr lvl="0" indent="0" marL="0">
                        <a:buNone/>
                      </a:pPr>
                      <a:r>
                        <a:rPr/>
                        <a:t>18%</a:t>
                      </a:r>
                    </a:p>
                  </a:txBody>
                </a:tc>
              </a:tr>
              <a:tr h="0">
                <a:tc>
                  <a:txBody>
                    <a:bodyPr/>
                    <a:lstStyle/>
                    <a:p>
                      <a:pPr lvl="0" indent="0" marL="0">
                        <a:buNone/>
                      </a:pPr>
                      <a:r>
                        <a:rPr b="1"/>
                        <a:t>Sud</a:t>
                      </a:r>
                    </a:p>
                  </a:txBody>
                </a:tc>
                <a:tc>
                  <a:txBody>
                    <a:bodyPr/>
                    <a:lstStyle/>
                    <a:p>
                      <a:pPr lvl="0" indent="0" marL="0">
                        <a:buNone/>
                      </a:pPr>
                      <a:r>
                        <a:rPr b="1"/>
                        <a:t>11%</a:t>
                      </a:r>
                    </a:p>
                  </a:txBody>
                </a:tc>
                <a:tc>
                  <a:txBody>
                    <a:bodyPr/>
                    <a:lstStyle/>
                    <a:p>
                      <a:pPr lvl="0" indent="0" marL="0">
                        <a:buNone/>
                      </a:pPr>
                      <a:r>
                        <a:rPr/>
                        <a:t>20%</a:t>
                      </a:r>
                    </a:p>
                  </a:txBody>
                </a:tc>
                <a:tc>
                  <a:txBody>
                    <a:bodyPr/>
                    <a:lstStyle/>
                    <a:p>
                      <a:pPr lvl="0" indent="0" marL="0">
                        <a:buNone/>
                      </a:pPr>
                      <a:r>
                        <a:rPr/>
                        <a:t>44%</a:t>
                      </a:r>
                    </a:p>
                  </a:txBody>
                </a:tc>
                <a:tc>
                  <a:txBody>
                    <a:bodyPr/>
                    <a:lstStyle/>
                    <a:p>
                      <a:pPr lvl="0" indent="0" marL="0">
                        <a:buNone/>
                      </a:pPr>
                      <a:r>
                        <a:rPr/>
                        <a:t>25%</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districts are not comparable as they stand</a:t>
            </a:r>
          </a:p>
        </p:txBody>
      </p:sp>
      <p:sp>
        <p:nvSpPr>
          <p:cNvPr id="3" name="Content Placeholder 2"/>
          <p:cNvSpPr>
            <a:spLocks noGrp="1"/>
          </p:cNvSpPr>
          <p:nvPr>
            <p:ph idx="1"/>
          </p:nvPr>
        </p:nvSpPr>
        <p:spPr/>
        <p:txBody>
          <a:bodyPr/>
          <a:lstStyle/>
          <a:p>
            <a:pPr lvl="0"/>
            <a:r>
              <a:rPr/>
              <a:t>Nord has twice the share of under-fives that Sud has — and lesson 4 established that under-fives have three to four…</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Direct standardisation — In Python (cont.)</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666666"/>
                </a:solidFill>
                <a:latin typeface="Courier"/>
              </a:rPr>
              <a:t>=</a:t>
            </a:r>
            <a:r>
              <a:rPr>
                <a:latin typeface="Courier"/>
              </a:rPr>
              <a:t> pd.read_csv(</a:t>
            </a:r>
            <a:r>
              <a:rPr>
                <a:solidFill>
                  <a:srgbClr val="4070A0"/>
                </a:solidFill>
                <a:latin typeface="Courier"/>
              </a:rPr>
              <a:t>"cholera-line-list-2024.v1.csv"</a:t>
            </a:r>
            <a:r>
              <a:rPr>
                <a:latin typeface="Courier"/>
              </a:rPr>
              <a:t>)</a:t>
            </a:r>
            <a:br/>
            <a:br/>
            <a:r>
              <a:rPr>
                <a:latin typeface="Courier"/>
              </a:rPr>
              <a:t>observed </a:t>
            </a:r>
            <a:r>
              <a:rPr>
                <a:solidFill>
                  <a:srgbClr val="666666"/>
                </a:solidFill>
                <a:latin typeface="Courier"/>
              </a:rPr>
              <a:t>=</a:t>
            </a:r>
            <a:r>
              <a:rPr>
                <a:latin typeface="Courier"/>
              </a:rPr>
              <a:t> (</a:t>
            </a:r>
            <a:br/>
            <a:r>
              <a:rPr>
                <a:latin typeface="Courier"/>
              </a:rPr>
              <a:t>    cases.groupby([</a:t>
            </a:r>
            <a:r>
              <a:rPr>
                <a:solidFill>
                  <a:srgbClr val="4070A0"/>
                </a:solidFill>
                <a:latin typeface="Courier"/>
              </a:rPr>
              <a:t>"district"</a:t>
            </a:r>
            <a:r>
              <a:rPr>
                <a:latin typeface="Courier"/>
              </a:rPr>
              <a:t>, </a:t>
            </a:r>
            <a:r>
              <a:rPr>
                <a:solidFill>
                  <a:srgbClr val="4070A0"/>
                </a:solidFill>
                <a:latin typeface="Courier"/>
              </a:rPr>
              <a:t>"age_band"</a:t>
            </a:r>
            <a:r>
              <a:rPr>
                <a:latin typeface="Courier"/>
              </a:rPr>
              <a:t>]).size().rename(</a:t>
            </a:r>
            <a:r>
              <a:rPr>
                <a:solidFill>
                  <a:srgbClr val="4070A0"/>
                </a:solidFill>
                <a:latin typeface="Courier"/>
              </a:rPr>
              <a:t>"cases"</a:t>
            </a:r>
            <a:r>
              <a:rPr>
                <a:latin typeface="Courier"/>
              </a:rPr>
              <a:t>).to_frame()</a:t>
            </a:r>
            <a:br/>
            <a:r>
              <a:rPr>
                <a:latin typeface="Courier"/>
              </a:rPr>
              <a:t>    .join(population.set_index([</a:t>
            </a:r>
            <a:r>
              <a:rPr>
                <a:solidFill>
                  <a:srgbClr val="4070A0"/>
                </a:solidFill>
                <a:latin typeface="Courier"/>
              </a:rPr>
              <a:t>"district"</a:t>
            </a:r>
            <a:r>
              <a:rPr>
                <a:latin typeface="Courier"/>
              </a:rPr>
              <a:t>, </a:t>
            </a:r>
            <a:r>
              <a:rPr>
                <a:solidFill>
                  <a:srgbClr val="4070A0"/>
                </a:solidFill>
                <a:latin typeface="Courier"/>
              </a:rPr>
              <a:t>"age_band"</a:t>
            </a:r>
            <a:r>
              <a:rPr>
                <a:latin typeface="Courier"/>
              </a:rPr>
              <a:t>])[</a:t>
            </a:r>
            <a:r>
              <a:rPr>
                <a:solidFill>
                  <a:srgbClr val="4070A0"/>
                </a:solidFill>
                <a:latin typeface="Courier"/>
              </a:rPr>
              <a:t>"population"</a:t>
            </a:r>
            <a:r>
              <a:rPr>
                <a:latin typeface="Courier"/>
              </a:rPr>
              <a:t>])</a:t>
            </a:r>
            <a:br/>
            <a:r>
              <a:rPr>
                <a:latin typeface="Courier"/>
              </a:rPr>
              <a:t>)</a:t>
            </a:r>
            <a:br/>
            <a:r>
              <a:rPr>
                <a:latin typeface="Courier"/>
              </a:rPr>
              <a:t>observed[</a:t>
            </a:r>
            <a:r>
              <a:rPr>
                <a:solidFill>
                  <a:srgbClr val="4070A0"/>
                </a:solidFill>
                <a:latin typeface="Courier"/>
              </a:rPr>
              <a:t>"rate"</a:t>
            </a:r>
            <a:r>
              <a:rPr>
                <a:latin typeface="Courier"/>
              </a:rPr>
              <a:t>] </a:t>
            </a:r>
            <a:r>
              <a:rPr>
                <a:solidFill>
                  <a:srgbClr val="666666"/>
                </a:solidFill>
                <a:latin typeface="Courier"/>
              </a:rPr>
              <a:t>=</a:t>
            </a:r>
            <a:r>
              <a:rPr>
                <a:latin typeface="Courier"/>
              </a:rPr>
              <a:t> observed[</a:t>
            </a:r>
            <a:r>
              <a:rPr>
                <a:solidFill>
                  <a:srgbClr val="4070A0"/>
                </a:solidFill>
                <a:latin typeface="Courier"/>
              </a:rPr>
              <a:t>"cases"</a:t>
            </a:r>
            <a:r>
              <a:rPr>
                <a:latin typeface="Courier"/>
              </a:rPr>
              <a:t>] </a:t>
            </a:r>
            <a:r>
              <a:rPr>
                <a:solidFill>
                  <a:srgbClr val="666666"/>
                </a:solidFill>
                <a:latin typeface="Courier"/>
              </a:rPr>
              <a:t>/</a:t>
            </a:r>
            <a:r>
              <a:rPr>
                <a:latin typeface="Courier"/>
              </a:rPr>
              <a:t> observed[</a:t>
            </a:r>
            <a:r>
              <a:rPr>
                <a:solidFill>
                  <a:srgbClr val="4070A0"/>
                </a:solidFill>
                <a:latin typeface="Courier"/>
              </a:rPr>
              <a:t>"population"</a:t>
            </a:r>
            <a:r>
              <a:rPr>
                <a:latin typeface="Courier"/>
              </a:rPr>
              <a:t>]</a:t>
            </a:r>
            <a:br/>
            <a:br/>
            <a:r>
              <a:rPr>
                <a:latin typeface="Courier"/>
              </a:rPr>
              <a:t>standard </a:t>
            </a:r>
            <a:r>
              <a:rPr>
                <a:solidFill>
                  <a:srgbClr val="666666"/>
                </a:solidFill>
                <a:latin typeface="Courier"/>
              </a:rPr>
              <a:t>=</a:t>
            </a:r>
            <a:r>
              <a:rPr>
                <a:latin typeface="Courier"/>
              </a:rPr>
              <a:t> population.groupby(</a:t>
            </a:r>
            <a:r>
              <a:rPr>
                <a:solidFill>
                  <a:srgbClr val="4070A0"/>
                </a:solidFill>
                <a:latin typeface="Courier"/>
              </a:rPr>
              <a:t>"age_band"</a:t>
            </a:r>
            <a:r>
              <a:rPr>
                <a:latin typeface="Courier"/>
              </a:rPr>
              <a:t>)[</a:t>
            </a:r>
            <a:r>
              <a:rPr>
                <a:solidFill>
                  <a:srgbClr val="4070A0"/>
                </a:solidFill>
                <a:latin typeface="Courier"/>
              </a:rPr>
              <a:t>"population"</a:t>
            </a:r>
            <a:r>
              <a:rPr>
                <a:latin typeface="Courier"/>
              </a:rPr>
              <a:t>].</a:t>
            </a:r>
            <a:r>
              <a:rPr>
                <a:solidFill>
                  <a:srgbClr val="008000"/>
                </a:solidFill>
                <a:latin typeface="Courier"/>
              </a:rPr>
              <a:t>sum</a:t>
            </a:r>
            <a:r>
              <a:rPr>
                <a:latin typeface="Courier"/>
              </a:rPr>
              <a:t>()</a:t>
            </a:r>
            <a:br/>
            <a:r>
              <a:rPr>
                <a:latin typeface="Courier"/>
              </a:rPr>
              <a:t>standard_share </a:t>
            </a:r>
            <a:r>
              <a:rPr>
                <a:solidFill>
                  <a:srgbClr val="666666"/>
                </a:solidFill>
                <a:latin typeface="Courier"/>
              </a:rPr>
              <a:t>=</a:t>
            </a:r>
            <a:r>
              <a:rPr>
                <a:latin typeface="Courier"/>
              </a:rPr>
              <a:t> standard </a:t>
            </a:r>
            <a:r>
              <a:rPr>
                <a:solidFill>
                  <a:srgbClr val="666666"/>
                </a:solidFill>
                <a:latin typeface="Courier"/>
              </a:rPr>
              <a:t>/</a:t>
            </a:r>
            <a:r>
              <a:rPr>
                <a:latin typeface="Courier"/>
              </a:rPr>
              <a:t> standard.</a:t>
            </a:r>
            <a:r>
              <a:rPr>
                <a:solidFill>
                  <a:srgbClr val="008000"/>
                </a:solidFill>
                <a:latin typeface="Courier"/>
              </a:rPr>
              <a:t>sum</a:t>
            </a:r>
            <a:r>
              <a:rPr>
                <a:latin typeface="Courier"/>
              </a:rPr>
              <a:t>()</a:t>
            </a:r>
            <a:br/>
            <a:br/>
            <a:r>
              <a:rPr>
                <a:latin typeface="Courier"/>
              </a:rPr>
              <a:t>standardised </a:t>
            </a:r>
            <a:r>
              <a:rPr>
                <a:solidFill>
                  <a:srgbClr val="666666"/>
                </a:solidFill>
                <a:latin typeface="Courier"/>
              </a:rPr>
              <a:t>=</a:t>
            </a:r>
            <a:r>
              <a:rPr>
                <a:latin typeface="Courier"/>
              </a:rPr>
              <a:t> (</a:t>
            </a:r>
            <a:br/>
            <a:r>
              <a:rPr>
                <a:latin typeface="Courier"/>
              </a:rPr>
              <a:t>    observed[</a:t>
            </a:r>
            <a:r>
              <a:rPr>
                <a:solidFill>
                  <a:srgbClr val="4070A0"/>
                </a:solidFill>
                <a:latin typeface="Courier"/>
              </a:rPr>
              <a:t>"rate"</a:t>
            </a:r>
            <a:r>
              <a:rPr>
                <a:latin typeface="Courier"/>
              </a:rPr>
              <a:t>].unstack()          </a:t>
            </a:r>
            <a:r>
              <a:rPr i="1">
                <a:solidFill>
                  <a:srgbClr val="60A0B0"/>
                </a:solidFill>
                <a:latin typeface="Courier"/>
              </a:rPr>
              <a:t># district x age_band</a:t>
            </a:r>
            <a:br/>
            <a:r>
              <a:rPr>
                <a:latin typeface="Courier"/>
              </a:rPr>
              <a:t>    .mul(standard_share, axis</a:t>
            </a:r>
            <a:r>
              <a:rPr>
                <a:solidFill>
                  <a:srgbClr val="666666"/>
                </a:solidFill>
                <a:latin typeface="Courier"/>
              </a:rPr>
              <a:t>=</a:t>
            </a:r>
            <a:r>
              <a:rPr>
                <a:solidFill>
                  <a:srgbClr val="40A070"/>
                </a:solidFill>
                <a:latin typeface="Courier"/>
              </a:rPr>
              <a:t>1</a:t>
            </a:r>
            <a:r>
              <a:rPr>
                <a:latin typeface="Courier"/>
              </a:rPr>
              <a:t>).</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a:t>
            </a:r>
            <a:br/>
            <a:r>
              <a:rPr>
                <a:latin typeface="Courier"/>
              </a:rPr>
              <a:t>)</a:t>
            </a:r>
            <a:br/>
            <a:r>
              <a:rPr>
                <a:latin typeface="Courier"/>
              </a:rPr>
              <a:t>crude </a:t>
            </a:r>
            <a:r>
              <a:rPr>
                <a:solidFill>
                  <a:srgbClr val="666666"/>
                </a:solidFill>
                <a:latin typeface="Courier"/>
              </a:rPr>
              <a:t>=</a:t>
            </a:r>
            <a:r>
              <a:rPr>
                <a:latin typeface="Courier"/>
              </a:rPr>
              <a:t> (</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Direct standardisation — In Python (cont.)</a:t>
            </a:r>
          </a:p>
        </p:txBody>
      </p:sp>
      <p:sp>
        <p:nvSpPr>
          <p:cNvPr id="3" name="Content Placeholder 2"/>
          <p:cNvSpPr>
            <a:spLocks noGrp="1"/>
          </p:cNvSpPr>
          <p:nvPr>
            <p:ph idx="1"/>
          </p:nvPr>
        </p:nvSpPr>
        <p:spPr/>
        <p:txBody>
          <a:bodyPr/>
          <a:lstStyle/>
          <a:p>
            <a:pPr lvl="0" indent="0">
              <a:buNone/>
            </a:pPr>
            <a:r>
              <a:rPr>
                <a:latin typeface="Courier"/>
              </a:rPr>
              <a:t>    cases.groupby(</a:t>
            </a:r>
            <a:r>
              <a:rPr>
                <a:solidFill>
                  <a:srgbClr val="4070A0"/>
                </a:solidFill>
                <a:latin typeface="Courier"/>
              </a:rPr>
              <a:t>"district"</a:t>
            </a:r>
            <a:r>
              <a:rPr>
                <a:latin typeface="Courier"/>
              </a:rPr>
              <a:t>).size()</a:t>
            </a:r>
            <a:br/>
            <a:r>
              <a:rPr>
                <a:latin typeface="Courier"/>
              </a:rPr>
              <a:t>    </a:t>
            </a:r>
            <a:r>
              <a:rPr>
                <a:solidFill>
                  <a:srgbClr val="666666"/>
                </a:solidFill>
                <a:latin typeface="Courier"/>
              </a:rPr>
              <a:t>/</a:t>
            </a:r>
            <a:r>
              <a:rPr>
                <a:latin typeface="Courier"/>
              </a:rPr>
              <a:t> population.groupby(</a:t>
            </a:r>
            <a:r>
              <a:rPr>
                <a:solidFill>
                  <a:srgbClr val="4070A0"/>
                </a:solidFill>
                <a:latin typeface="Courier"/>
              </a:rPr>
              <a:t>"district"</a:t>
            </a:r>
            <a:r>
              <a:rPr>
                <a:latin typeface="Courier"/>
              </a:rPr>
              <a:t>)[</a:t>
            </a:r>
            <a:r>
              <a:rPr>
                <a:solidFill>
                  <a:srgbClr val="4070A0"/>
                </a:solidFill>
                <a:latin typeface="Courier"/>
              </a:rPr>
              <a:t>"population"</a:t>
            </a:r>
            <a:r>
              <a:rPr>
                <a:latin typeface="Courier"/>
              </a:rPr>
              <a:t>].</a:t>
            </a:r>
            <a:r>
              <a:rPr>
                <a:solidFill>
                  <a:srgbClr val="008000"/>
                </a:solidFill>
                <a:latin typeface="Courier"/>
              </a:rPr>
              <a:t>sum</a:t>
            </a:r>
            <a:r>
              <a:rPr>
                <a:latin typeface="Courier"/>
              </a:rPr>
              <a:t>()</a:t>
            </a:r>
            <a:br/>
            <a:r>
              <a:rPr>
                <a:latin typeface="Courier"/>
              </a:rPr>
              <a:t>)</a:t>
            </a:r>
            <a:br/>
            <a:br/>
            <a:r>
              <a:rPr>
                <a:latin typeface="Courier"/>
              </a:rPr>
              <a:t>comparison </a:t>
            </a:r>
            <a:r>
              <a:rPr>
                <a:solidFill>
                  <a:srgbClr val="666666"/>
                </a:solidFill>
                <a:latin typeface="Courier"/>
              </a:rPr>
              <a:t>=</a:t>
            </a:r>
            <a:r>
              <a:rPr>
                <a:latin typeface="Courier"/>
              </a:rPr>
              <a:t> pd.DataFrame({</a:t>
            </a:r>
            <a:br/>
            <a:r>
              <a:rPr>
                <a:latin typeface="Courier"/>
              </a:rPr>
              <a:t>    </a:t>
            </a:r>
            <a:r>
              <a:rPr>
                <a:solidFill>
                  <a:srgbClr val="4070A0"/>
                </a:solidFill>
                <a:latin typeface="Courier"/>
              </a:rPr>
              <a:t>"crude_per_1000"</a:t>
            </a:r>
            <a:r>
              <a:rPr>
                <a:latin typeface="Courier"/>
              </a:rPr>
              <a:t>: </a:t>
            </a:r>
            <a:r>
              <a:rPr>
                <a:solidFill>
                  <a:srgbClr val="40A070"/>
                </a:solidFill>
                <a:latin typeface="Courier"/>
              </a:rPr>
              <a:t>1000</a:t>
            </a:r>
            <a:r>
              <a:rPr>
                <a:latin typeface="Courier"/>
              </a:rPr>
              <a:t> </a:t>
            </a:r>
            <a:r>
              <a:rPr>
                <a:solidFill>
                  <a:srgbClr val="666666"/>
                </a:solidFill>
                <a:latin typeface="Courier"/>
              </a:rPr>
              <a:t>*</a:t>
            </a:r>
            <a:r>
              <a:rPr>
                <a:latin typeface="Courier"/>
              </a:rPr>
              <a:t> crude,</a:t>
            </a:r>
            <a:br/>
            <a:r>
              <a:rPr>
                <a:latin typeface="Courier"/>
              </a:rPr>
              <a:t>    </a:t>
            </a:r>
            <a:r>
              <a:rPr>
                <a:solidFill>
                  <a:srgbClr val="4070A0"/>
                </a:solidFill>
                <a:latin typeface="Courier"/>
              </a:rPr>
              <a:t>"standardised_per_1000"</a:t>
            </a:r>
            <a:r>
              <a:rPr>
                <a:latin typeface="Courier"/>
              </a:rPr>
              <a:t>: </a:t>
            </a:r>
            <a:r>
              <a:rPr>
                <a:solidFill>
                  <a:srgbClr val="40A070"/>
                </a:solidFill>
                <a:latin typeface="Courier"/>
              </a:rPr>
              <a:t>1000</a:t>
            </a:r>
            <a:r>
              <a:rPr>
                <a:latin typeface="Courier"/>
              </a:rPr>
              <a:t> </a:t>
            </a:r>
            <a:r>
              <a:rPr>
                <a:solidFill>
                  <a:srgbClr val="666666"/>
                </a:solidFill>
                <a:latin typeface="Courier"/>
              </a:rPr>
              <a:t>*</a:t>
            </a:r>
            <a:r>
              <a:rPr>
                <a:latin typeface="Courier"/>
              </a:rPr>
              <a:t> standardised,</a:t>
            </a:r>
            <a:br/>
            <a:r>
              <a:rPr>
                <a:latin typeface="Courier"/>
              </a:rPr>
              <a:t>})</a:t>
            </a:r>
            <a:br/>
            <a:r>
              <a:rPr>
                <a:latin typeface="Courier"/>
              </a:rPr>
              <a:t>comparison[</a:t>
            </a:r>
            <a:r>
              <a:rPr>
                <a:solidFill>
                  <a:srgbClr val="4070A0"/>
                </a:solidFill>
                <a:latin typeface="Courier"/>
              </a:rPr>
              <a:t>"difference"</a:t>
            </a:r>
            <a:r>
              <a:rPr>
                <a:latin typeface="Courier"/>
              </a:rPr>
              <a:t>] </a:t>
            </a:r>
            <a:r>
              <a:rPr>
                <a:solidFill>
                  <a:srgbClr val="666666"/>
                </a:solidFill>
                <a:latin typeface="Courier"/>
              </a:rPr>
              <a:t>=</a:t>
            </a:r>
            <a:r>
              <a:rPr>
                <a:latin typeface="Courier"/>
              </a:rPr>
              <a:t> (</a:t>
            </a:r>
            <a:br/>
            <a:r>
              <a:rPr>
                <a:latin typeface="Courier"/>
              </a:rPr>
              <a:t>    comparison[</a:t>
            </a:r>
            <a:r>
              <a:rPr>
                <a:solidFill>
                  <a:srgbClr val="4070A0"/>
                </a:solidFill>
                <a:latin typeface="Courier"/>
              </a:rPr>
              <a:t>"standardised_per_1000"</a:t>
            </a:r>
            <a:r>
              <a:rPr>
                <a:latin typeface="Courier"/>
              </a:rPr>
              <a:t>] </a:t>
            </a:r>
            <a:r>
              <a:rPr>
                <a:solidFill>
                  <a:srgbClr val="666666"/>
                </a:solidFill>
                <a:latin typeface="Courier"/>
              </a:rPr>
              <a:t>-</a:t>
            </a:r>
            <a:r>
              <a:rPr>
                <a:latin typeface="Courier"/>
              </a:rPr>
              <a:t> comparison[</a:t>
            </a:r>
            <a:r>
              <a:rPr>
                <a:solidFill>
                  <a:srgbClr val="4070A0"/>
                </a:solidFill>
                <a:latin typeface="Courier"/>
              </a:rPr>
              <a:t>"crude_per_1000"</a:t>
            </a:r>
            <a:r>
              <a:rPr>
                <a:latin typeface="Courier"/>
              </a:rPr>
              <a:t>]</a:t>
            </a:r>
            <a:br/>
            <a:r>
              <a:rPr>
                <a:latin typeface="Courier"/>
              </a:rPr>
              <a:t>)</a:t>
            </a:r>
            <a:br/>
            <a:r>
              <a:rPr>
                <a:solidFill>
                  <a:srgbClr val="008000"/>
                </a:solidFill>
                <a:latin typeface="Courier"/>
              </a:rPr>
              <a:t>print</a:t>
            </a:r>
            <a:r>
              <a:rPr>
                <a:latin typeface="Courier"/>
              </a:rPr>
              <a:t>(comparison.</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Direct standardisation — In R</a:t>
            </a:r>
          </a:p>
        </p:txBody>
      </p:sp>
      <p:sp>
        <p:nvSpPr>
          <p:cNvPr id="3" name="Content Placeholder 2"/>
          <p:cNvSpPr>
            <a:spLocks noGrp="1"/>
          </p:cNvSpPr>
          <p:nvPr>
            <p:ph idx="1"/>
          </p:nvPr>
        </p:nvSpPr>
        <p:spPr/>
        <p:txBody>
          <a:bodyPr/>
          <a:lstStyle/>
          <a:p>
            <a:pPr lvl="0" indent="0">
              <a:buNone/>
            </a:pPr>
            <a:r>
              <a:rPr>
                <a:latin typeface="Courier"/>
              </a:rPr>
              <a:t>observed </a:t>
            </a:r>
            <a:r>
              <a:rPr>
                <a:solidFill>
                  <a:srgbClr val="007020"/>
                </a:solidFill>
                <a:latin typeface="Courier"/>
              </a:rPr>
              <a:t>&lt;-</a:t>
            </a:r>
            <a:r>
              <a:rPr>
                <a:latin typeface="Courier"/>
              </a:rPr>
              <a:t> cases </a:t>
            </a:r>
            <a:r>
              <a:rPr>
                <a:solidFill>
                  <a:srgbClr val="4070A0"/>
                </a:solidFill>
                <a:latin typeface="Courier"/>
              </a:rPr>
              <a:t>|&gt;</a:t>
            </a:r>
            <a:r>
              <a:rPr>
                <a:latin typeface="Courier"/>
              </a:rPr>
              <a:t> </a:t>
            </a:r>
            <a:r>
              <a:rPr>
                <a:solidFill>
                  <a:srgbClr val="06287E"/>
                </a:solidFill>
                <a:latin typeface="Courier"/>
              </a:rPr>
              <a:t>count</a:t>
            </a:r>
            <a:r>
              <a:rPr>
                <a:latin typeface="Courier"/>
              </a:rPr>
              <a:t>(district, age_band, </a:t>
            </a:r>
            <a:r>
              <a:rPr>
                <a:solidFill>
                  <a:srgbClr val="7D9029"/>
                </a:solidFill>
                <a:latin typeface="Courier"/>
              </a:rPr>
              <a:t>name =</a:t>
            </a:r>
            <a:r>
              <a:rPr>
                <a:latin typeface="Courier"/>
              </a:rPr>
              <a:t> </a:t>
            </a:r>
            <a:r>
              <a:rPr>
                <a:solidFill>
                  <a:srgbClr val="4070A0"/>
                </a:solidFill>
                <a:latin typeface="Courier"/>
              </a:rPr>
              <a:t>"cases"</a:t>
            </a:r>
            <a:r>
              <a:rPr>
                <a:latin typeface="Courier"/>
              </a:rPr>
              <a:t>) </a:t>
            </a:r>
            <a:r>
              <a:rPr>
                <a:solidFill>
                  <a:srgbClr val="4070A0"/>
                </a:solidFill>
                <a:latin typeface="Courier"/>
              </a:rPr>
              <a:t>|&gt;</a:t>
            </a:r>
            <a:br/>
            <a:r>
              <a:rPr>
                <a:latin typeface="Courier"/>
              </a:rPr>
              <a:t>  </a:t>
            </a:r>
            <a:r>
              <a:rPr>
                <a:solidFill>
                  <a:srgbClr val="06287E"/>
                </a:solidFill>
                <a:latin typeface="Courier"/>
              </a:rPr>
              <a:t>left_join</a:t>
            </a:r>
            <a:r>
              <a:rPr>
                <a:latin typeface="Courier"/>
              </a:rPr>
              <a:t>(population, </a:t>
            </a:r>
            <a:r>
              <a:rPr>
                <a:solidFill>
                  <a:srgbClr val="7D9029"/>
                </a:solidFill>
                <a:latin typeface="Courier"/>
              </a:rPr>
              <a:t>by =</a:t>
            </a:r>
            <a:r>
              <a:rPr>
                <a:latin typeface="Courier"/>
              </a:rPr>
              <a:t> </a:t>
            </a:r>
            <a:r>
              <a:rPr>
                <a:solidFill>
                  <a:srgbClr val="06287E"/>
                </a:solidFill>
                <a:latin typeface="Courier"/>
              </a:rPr>
              <a:t>c</a:t>
            </a:r>
            <a:r>
              <a:rPr>
                <a:latin typeface="Courier"/>
              </a:rPr>
              <a:t>(</a:t>
            </a:r>
            <a:r>
              <a:rPr>
                <a:solidFill>
                  <a:srgbClr val="4070A0"/>
                </a:solidFill>
                <a:latin typeface="Courier"/>
              </a:rPr>
              <a:t>"district"</a:t>
            </a:r>
            <a:r>
              <a:rPr>
                <a:latin typeface="Courier"/>
              </a:rPr>
              <a:t>, </a:t>
            </a:r>
            <a:r>
              <a:rPr>
                <a:solidFill>
                  <a:srgbClr val="4070A0"/>
                </a:solidFill>
                <a:latin typeface="Courier"/>
              </a:rPr>
              <a:t>"age_band"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rate =</a:t>
            </a:r>
            <a:r>
              <a:rPr>
                <a:latin typeface="Courier"/>
              </a:rPr>
              <a:t> cases </a:t>
            </a:r>
            <a:r>
              <a:rPr>
                <a:solidFill>
                  <a:srgbClr val="4070A0"/>
                </a:solidFill>
                <a:latin typeface="Courier"/>
              </a:rPr>
              <a:t>/</a:t>
            </a:r>
            <a:r>
              <a:rPr>
                <a:latin typeface="Courier"/>
              </a:rPr>
              <a:t> population)</a:t>
            </a:r>
            <a:br/>
            <a:br/>
            <a:r>
              <a:rPr>
                <a:latin typeface="Courier"/>
              </a:rPr>
              <a:t>standard </a:t>
            </a:r>
            <a:r>
              <a:rPr>
                <a:solidFill>
                  <a:srgbClr val="007020"/>
                </a:solidFill>
                <a:latin typeface="Courier"/>
              </a:rPr>
              <a:t>&lt;-</a:t>
            </a:r>
            <a:r>
              <a:rPr>
                <a:latin typeface="Courier"/>
              </a:rPr>
              <a:t> population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pop =</a:t>
            </a:r>
            <a:r>
              <a:rPr>
                <a:latin typeface="Courier"/>
              </a:rPr>
              <a:t> </a:t>
            </a:r>
            <a:r>
              <a:rPr>
                <a:solidFill>
                  <a:srgbClr val="06287E"/>
                </a:solidFill>
                <a:latin typeface="Courier"/>
              </a:rPr>
              <a:t>sum</a:t>
            </a:r>
            <a:r>
              <a:rPr>
                <a:latin typeface="Courier"/>
              </a:rPr>
              <a:t>(population), </a:t>
            </a:r>
            <a:r>
              <a:rPr>
                <a:solidFill>
                  <a:srgbClr val="7D9029"/>
                </a:solidFill>
                <a:latin typeface="Courier"/>
              </a:rPr>
              <a:t>.by =</a:t>
            </a:r>
            <a:r>
              <a:rPr>
                <a:latin typeface="Courier"/>
              </a:rPr>
              <a:t> age_band)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pop </a:t>
            </a:r>
            <a:r>
              <a:rPr>
                <a:solidFill>
                  <a:srgbClr val="4070A0"/>
                </a:solidFill>
                <a:latin typeface="Courier"/>
              </a:rPr>
              <a:t>/</a:t>
            </a:r>
            <a:r>
              <a:rPr>
                <a:latin typeface="Courier"/>
              </a:rPr>
              <a:t> </a:t>
            </a:r>
            <a:r>
              <a:rPr>
                <a:solidFill>
                  <a:srgbClr val="06287E"/>
                </a:solidFill>
                <a:latin typeface="Courier"/>
              </a:rPr>
              <a:t>sum</a:t>
            </a:r>
            <a:r>
              <a:rPr>
                <a:latin typeface="Courier"/>
              </a:rPr>
              <a:t>(pop))</a:t>
            </a:r>
            <a:br/>
            <a:br/>
            <a:r>
              <a:rPr>
                <a:latin typeface="Courier"/>
              </a:rPr>
              <a:t>observed </a:t>
            </a:r>
            <a:r>
              <a:rPr>
                <a:solidFill>
                  <a:srgbClr val="4070A0"/>
                </a:solidFill>
                <a:latin typeface="Courier"/>
              </a:rPr>
              <a:t>|&gt;</a:t>
            </a:r>
            <a:br/>
            <a:r>
              <a:rPr>
                <a:latin typeface="Courier"/>
              </a:rPr>
              <a:t>  </a:t>
            </a:r>
            <a:r>
              <a:rPr>
                <a:solidFill>
                  <a:srgbClr val="06287E"/>
                </a:solidFill>
                <a:latin typeface="Courier"/>
              </a:rPr>
              <a:t>left_join</a:t>
            </a:r>
            <a:r>
              <a:rPr>
                <a:latin typeface="Courier"/>
              </a:rPr>
              <a:t>(standard, </a:t>
            </a:r>
            <a:r>
              <a:rPr>
                <a:solidFill>
                  <a:srgbClr val="7D9029"/>
                </a:solidFill>
                <a:latin typeface="Courier"/>
              </a:rPr>
              <a:t>by =</a:t>
            </a:r>
            <a:r>
              <a:rPr>
                <a:latin typeface="Courier"/>
              </a:rPr>
              <a:t> </a:t>
            </a:r>
            <a:r>
              <a:rPr>
                <a:solidFill>
                  <a:srgbClr val="4070A0"/>
                </a:solidFill>
                <a:latin typeface="Courier"/>
              </a:rPr>
              <a:t>"age_band"</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standardised =</a:t>
            </a:r>
            <a:r>
              <a:rPr>
                <a:latin typeface="Courier"/>
              </a:rPr>
              <a:t> </a:t>
            </a:r>
            <a:r>
              <a:rPr>
                <a:solidFill>
                  <a:srgbClr val="06287E"/>
                </a:solidFill>
                <a:latin typeface="Courier"/>
              </a:rPr>
              <a:t>sum</a:t>
            </a:r>
            <a:r>
              <a:rPr>
                <a:latin typeface="Courier"/>
              </a:rPr>
              <a:t>(rate </a:t>
            </a:r>
            <a:r>
              <a:rPr>
                <a:solidFill>
                  <a:srgbClr val="4070A0"/>
                </a:solidFill>
                <a:latin typeface="Courier"/>
              </a:rPr>
              <a:t>*</a:t>
            </a:r>
            <a:r>
              <a:rPr>
                <a:latin typeface="Courier"/>
              </a:rPr>
              <a:t> share), </a:t>
            </a:r>
            <a:r>
              <a:rPr>
                <a:solidFill>
                  <a:srgbClr val="7D9029"/>
                </a:solidFill>
                <a:latin typeface="Courier"/>
              </a:rPr>
              <a:t>.by =</a:t>
            </a:r>
            <a:r>
              <a:rPr>
                <a:latin typeface="Courier"/>
              </a:rPr>
              <a:t> district)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Direct standardisation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District</a:t>
                      </a:r>
                    </a:p>
                  </a:txBody>
                  <a:tcPr/>
                </a:tc>
                <a:tc>
                  <a:txBody>
                    <a:bodyPr/>
                    <a:lstStyle/>
                    <a:p>
                      <a:pPr lvl="0" indent="0" marL="0">
                        <a:buNone/>
                      </a:pPr>
                      <a:r>
                        <a:rPr/>
                        <a:t>Crude</a:t>
                      </a:r>
                    </a:p>
                  </a:txBody>
                  <a:tcPr/>
                </a:tc>
                <a:tc>
                  <a:txBody>
                    <a:bodyPr/>
                    <a:lstStyle/>
                    <a:p>
                      <a:pPr lvl="0" indent="0" marL="0">
                        <a:buNone/>
                      </a:pPr>
                      <a:r>
                        <a:rPr/>
                        <a:t>Standardised</a:t>
                      </a:r>
                    </a:p>
                  </a:txBody>
                  <a:tcPr/>
                </a:tc>
                <a:tc>
                  <a:txBody>
                    <a:bodyPr/>
                    <a:lstStyle/>
                    <a:p>
                      <a:pPr lvl="0" indent="0" marL="0">
                        <a:buNone/>
                      </a:pPr>
                      <a:r>
                        <a:rPr/>
                        <a:t>Change</a:t>
                      </a:r>
                    </a:p>
                  </a:txBody>
                  <a:tcPr/>
                </a:tc>
              </a:tr>
              <a:tr h="0">
                <a:tc>
                  <a:txBody>
                    <a:bodyPr/>
                    <a:lstStyle/>
                    <a:p>
                      <a:pPr lvl="0" indent="0" marL="0">
                        <a:buNone/>
                      </a:pPr>
                      <a:r>
                        <a:rPr/>
                        <a:t>Nord</a:t>
                      </a:r>
                    </a:p>
                  </a:txBody>
                </a:tc>
                <a:tc>
                  <a:txBody>
                    <a:bodyPr/>
                    <a:lstStyle/>
                    <a:p>
                      <a:pPr lvl="0" indent="0" marL="0">
                        <a:buNone/>
                      </a:pPr>
                      <a:r>
                        <a:rPr/>
                        <a:t>7.94</a:t>
                      </a:r>
                    </a:p>
                  </a:txBody>
                </a:tc>
                <a:tc>
                  <a:txBody>
                    <a:bodyPr/>
                    <a:lstStyle/>
                    <a:p>
                      <a:pPr lvl="0" indent="0" marL="0">
                        <a:buNone/>
                      </a:pPr>
                      <a:r>
                        <a:rPr b="1"/>
                        <a:t>7.25</a:t>
                      </a:r>
                    </a:p>
                  </a:txBody>
                </a:tc>
                <a:tc>
                  <a:txBody>
                    <a:bodyPr/>
                    <a:lstStyle/>
                    <a:p>
                      <a:pPr lvl="0" indent="0" marL="0">
                        <a:buNone/>
                      </a:pPr>
                      <a:r>
                        <a:rPr/>
                        <a:t>−0.69</a:t>
                      </a:r>
                    </a:p>
                  </a:txBody>
                </a:tc>
              </a:tr>
              <a:tr h="0">
                <a:tc>
                  <a:txBody>
                    <a:bodyPr/>
                    <a:lstStyle/>
                    <a:p>
                      <a:pPr lvl="0" indent="0" marL="0">
                        <a:buNone/>
                      </a:pPr>
                      <a:r>
                        <a:rPr/>
                        <a:t>Centre</a:t>
                      </a:r>
                    </a:p>
                  </a:txBody>
                </a:tc>
                <a:tc>
                  <a:txBody>
                    <a:bodyPr/>
                    <a:lstStyle/>
                    <a:p>
                      <a:pPr lvl="0" indent="0" marL="0">
                        <a:buNone/>
                      </a:pPr>
                      <a:r>
                        <a:rPr/>
                        <a:t>6.47</a:t>
                      </a:r>
                    </a:p>
                  </a:txBody>
                </a:tc>
                <a:tc>
                  <a:txBody>
                    <a:bodyPr/>
                    <a:lstStyle/>
                    <a:p>
                      <a:pPr lvl="0" indent="0" marL="0">
                        <a:buNone/>
                      </a:pPr>
                      <a:r>
                        <a:rPr/>
                        <a:t>6.60</a:t>
                      </a:r>
                    </a:p>
                  </a:txBody>
                </a:tc>
                <a:tc>
                  <a:txBody>
                    <a:bodyPr/>
                    <a:lstStyle/>
                    <a:p>
                      <a:pPr lvl="0" indent="0" marL="0">
                        <a:buNone/>
                      </a:pPr>
                      <a:r>
                        <a:rPr/>
                        <a:t>+0.13</a:t>
                      </a:r>
                    </a:p>
                  </a:txBody>
                </a:tc>
              </a:tr>
              <a:tr h="0">
                <a:tc>
                  <a:txBody>
                    <a:bodyPr/>
                    <a:lstStyle/>
                    <a:p>
                      <a:pPr lvl="0" indent="0" marL="0">
                        <a:buNone/>
                      </a:pPr>
                      <a:r>
                        <a:rPr/>
                        <a:t>Sud</a:t>
                      </a:r>
                    </a:p>
                  </a:txBody>
                </a:tc>
                <a:tc>
                  <a:txBody>
                    <a:bodyPr/>
                    <a:lstStyle/>
                    <a:p>
                      <a:pPr lvl="0" indent="0" marL="0">
                        <a:buNone/>
                      </a:pPr>
                      <a:r>
                        <a:rPr/>
                        <a:t>5.51</a:t>
                      </a:r>
                    </a:p>
                  </a:txBody>
                </a:tc>
                <a:tc>
                  <a:txBody>
                    <a:bodyPr/>
                    <a:lstStyle/>
                    <a:p>
                      <a:pPr lvl="0" indent="0" marL="0">
                        <a:buNone/>
                      </a:pPr>
                      <a:r>
                        <a:rPr b="1"/>
                        <a:t>5.95</a:t>
                      </a:r>
                    </a:p>
                  </a:txBody>
                </a:tc>
                <a:tc>
                  <a:txBody>
                    <a:bodyPr/>
                    <a:lstStyle/>
                    <a:p>
                      <a:pPr lvl="0" indent="0" marL="0">
                        <a:buNone/>
                      </a:pPr>
                      <a:r>
                        <a:rPr/>
                        <a:t>+0.44</a:t>
                      </a:r>
                    </a:p>
                  </a:txBody>
                </a:tc>
              </a:tr>
            </a:tbl>
          </a:graphicData>
        </a:graphic>
      </p:graphicFrame>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Direct standardisation</a:t>
            </a:r>
          </a:p>
        </p:txBody>
      </p:sp>
      <p:sp>
        <p:nvSpPr>
          <p:cNvPr id="3" name="Content Placeholder 2"/>
          <p:cNvSpPr>
            <a:spLocks noGrp="1"/>
          </p:cNvSpPr>
          <p:nvPr>
            <p:ph idx="1"/>
          </p:nvPr>
        </p:nvSpPr>
        <p:spPr/>
        <p:txBody>
          <a:bodyPr/>
          <a:lstStyle/>
          <a:p>
            <a:pPr lvl="0"/>
            <a:r>
              <a:rPr/>
              <a:t>Nord falls, Sud rises, and the gap between them narrows from 2.43 to 1.30 per 1,000 — About half the apparent…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standard population is, and why it matters</a:t>
            </a:r>
          </a:p>
        </p:txBody>
      </p:sp>
      <p:sp>
        <p:nvSpPr>
          <p:cNvPr id="3" name="Content Placeholder 2"/>
          <p:cNvSpPr>
            <a:spLocks noGrp="1"/>
          </p:cNvSpPr>
          <p:nvPr>
            <p:ph idx="1"/>
          </p:nvPr>
        </p:nvSpPr>
        <p:spPr/>
        <p:txBody>
          <a:bodyPr/>
          <a:lstStyle/>
          <a:p>
            <a:pPr lvl="0"/>
            <a:r>
              <a:rPr b="1"/>
              <a:t>The combined study population</a:t>
            </a:r>
            <a:r>
              <a:rPr/>
              <a:t>, as above. Simple, defensible, and internal — the standardised rates are comparable…</a:t>
            </a:r>
          </a:p>
          <a:p>
            <a:pPr lvl="0"/>
            <a:r>
              <a:rPr b="1"/>
              <a:t>A national population.</a:t>
            </a:r>
            <a:r>
              <a:rPr/>
              <a:t> Lets you compare against other districts standardised the same way.</a:t>
            </a:r>
          </a:p>
          <a:p>
            <a:pPr lvl="0"/>
            <a:r>
              <a:rPr b="1"/>
              <a:t>A published world standard</a:t>
            </a:r>
            <a:r>
              <a:rPr/>
              <a:t> — the WHO or Segi world standard population. Lets you compare internationally, and…</a:t>
            </a:r>
          </a:p>
          <a:p>
            <a:pPr lvl="0"/>
            <a:r>
              <a:rPr/>
              <a:t>State the standard — A standardised rate is only interpretable against others standardised to the same population, and…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standard population is, and why it matters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"Standard: combined population of the three districts, 145,000"</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standard population is, and why it matters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Say it in the table caption, every time.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Indirect standardisation, and when you need it — In Python</a:t>
            </a:r>
          </a:p>
        </p:txBody>
      </p:sp>
      <p:sp>
        <p:nvSpPr>
          <p:cNvPr id="3" name="Content Placeholder 2"/>
          <p:cNvSpPr>
            <a:spLocks noGrp="1"/>
          </p:cNvSpPr>
          <p:nvPr>
            <p:ph idx="1"/>
          </p:nvPr>
        </p:nvSpPr>
        <p:spPr/>
        <p:txBody>
          <a:bodyPr/>
          <a:lstStyle/>
          <a:p>
            <a:pPr lvl="0" indent="0">
              <a:buNone/>
            </a:pPr>
            <a:r>
              <a:rPr>
                <a:latin typeface="Courier"/>
              </a:rPr>
              <a:t>standard_rates </a:t>
            </a:r>
            <a:r>
              <a:rPr>
                <a:solidFill>
                  <a:srgbClr val="666666"/>
                </a:solidFill>
                <a:latin typeface="Courier"/>
              </a:rPr>
              <a:t>=</a:t>
            </a:r>
            <a:r>
              <a:rPr>
                <a:latin typeface="Courier"/>
              </a:rPr>
              <a:t> observed.groupby(</a:t>
            </a:r>
            <a:r>
              <a:rPr>
                <a:solidFill>
                  <a:srgbClr val="4070A0"/>
                </a:solidFill>
                <a:latin typeface="Courier"/>
              </a:rPr>
              <a:t>"age_band"</a:t>
            </a:r>
            <a:r>
              <a:rPr>
                <a:latin typeface="Courier"/>
              </a:rPr>
              <a:t>).</a:t>
            </a:r>
            <a:r>
              <a:rPr>
                <a:solidFill>
                  <a:srgbClr val="008000"/>
                </a:solidFill>
                <a:latin typeface="Courier"/>
              </a:rPr>
              <a:t>apply</a:t>
            </a:r>
            <a:r>
              <a:rPr>
                <a:latin typeface="Courier"/>
              </a:rPr>
              <a:t>(</a:t>
            </a:r>
            <a:br/>
            <a:r>
              <a:rPr>
                <a:latin typeface="Courier"/>
              </a:rPr>
              <a:t>    </a:t>
            </a:r>
            <a:r>
              <a:rPr b="1">
                <a:solidFill>
                  <a:srgbClr val="007020"/>
                </a:solidFill>
                <a:latin typeface="Courier"/>
              </a:rPr>
              <a:t>lambda</a:t>
            </a:r>
            <a:r>
              <a:rPr>
                <a:latin typeface="Courier"/>
              </a:rPr>
              <a:t> g: g[</a:t>
            </a:r>
            <a:r>
              <a:rPr>
                <a:solidFill>
                  <a:srgbClr val="4070A0"/>
                </a:solidFill>
                <a:latin typeface="Courier"/>
              </a:rPr>
              <a:t>"cases"</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g[</a:t>
            </a:r>
            <a:r>
              <a:rPr>
                <a:solidFill>
                  <a:srgbClr val="4070A0"/>
                </a:solidFill>
                <a:latin typeface="Courier"/>
              </a:rPr>
              <a:t>"population"</a:t>
            </a:r>
            <a:r>
              <a:rPr>
                <a:latin typeface="Courier"/>
              </a:rPr>
              <a:t>].</a:t>
            </a:r>
            <a:r>
              <a:rPr>
                <a:solidFill>
                  <a:srgbClr val="008000"/>
                </a:solidFill>
                <a:latin typeface="Courier"/>
              </a:rPr>
              <a:t>sum</a:t>
            </a:r>
            <a:r>
              <a:rPr>
                <a:latin typeface="Courier"/>
              </a:rPr>
              <a:t>()</a:t>
            </a:r>
            <a:br/>
            <a:r>
              <a:rPr>
                <a:latin typeface="Courier"/>
              </a:rPr>
              <a:t>)</a:t>
            </a:r>
            <a:br/>
            <a:br/>
            <a:r>
              <a:rPr>
                <a:latin typeface="Courier"/>
              </a:rPr>
              <a:t>expected </a:t>
            </a:r>
            <a:r>
              <a:rPr>
                <a:solidFill>
                  <a:srgbClr val="666666"/>
                </a:solidFill>
                <a:latin typeface="Courier"/>
              </a:rPr>
              <a:t>=</a:t>
            </a:r>
            <a:r>
              <a:rPr>
                <a:latin typeface="Courier"/>
              </a:rPr>
              <a:t> (</a:t>
            </a:r>
            <a:br/>
            <a:r>
              <a:rPr>
                <a:latin typeface="Courier"/>
              </a:rPr>
              <a:t>    population.assign(rate</a:t>
            </a:r>
            <a:r>
              <a:rPr>
                <a:solidFill>
                  <a:srgbClr val="666666"/>
                </a:solidFill>
                <a:latin typeface="Courier"/>
              </a:rPr>
              <a:t>=</a:t>
            </a:r>
            <a:r>
              <a:rPr>
                <a:latin typeface="Courier"/>
              </a:rPr>
              <a:t>population[</a:t>
            </a:r>
            <a:r>
              <a:rPr>
                <a:solidFill>
                  <a:srgbClr val="4070A0"/>
                </a:solidFill>
                <a:latin typeface="Courier"/>
              </a:rPr>
              <a:t>"age_band"</a:t>
            </a:r>
            <a:r>
              <a:rPr>
                <a:latin typeface="Courier"/>
              </a:rPr>
              <a:t>].</a:t>
            </a:r>
            <a:r>
              <a:rPr>
                <a:solidFill>
                  <a:srgbClr val="008000"/>
                </a:solidFill>
                <a:latin typeface="Courier"/>
              </a:rPr>
              <a:t>map</a:t>
            </a:r>
            <a:r>
              <a:rPr>
                <a:latin typeface="Courier"/>
              </a:rPr>
              <a:t>(standard_rates))</a:t>
            </a:r>
            <a:br/>
            <a:r>
              <a:rPr>
                <a:latin typeface="Courier"/>
              </a:rPr>
              <a:t>    .assign(expected</a:t>
            </a:r>
            <a:r>
              <a:rPr>
                <a:solidFill>
                  <a:srgbClr val="666666"/>
                </a:solidFill>
                <a:latin typeface="Courier"/>
              </a:rPr>
              <a:t>=</a:t>
            </a:r>
            <a:r>
              <a:rPr b="1">
                <a:solidFill>
                  <a:srgbClr val="007020"/>
                </a:solidFill>
                <a:latin typeface="Courier"/>
              </a:rPr>
              <a:t>lambda</a:t>
            </a:r>
            <a:r>
              <a:rPr>
                <a:latin typeface="Courier"/>
              </a:rPr>
              <a:t> d: d[</a:t>
            </a:r>
            <a:r>
              <a:rPr>
                <a:solidFill>
                  <a:srgbClr val="4070A0"/>
                </a:solidFill>
                <a:latin typeface="Courier"/>
              </a:rPr>
              <a:t>"population"</a:t>
            </a:r>
            <a:r>
              <a:rPr>
                <a:latin typeface="Courier"/>
              </a:rPr>
              <a:t>] </a:t>
            </a:r>
            <a:r>
              <a:rPr>
                <a:solidFill>
                  <a:srgbClr val="666666"/>
                </a:solidFill>
                <a:latin typeface="Courier"/>
              </a:rPr>
              <a:t>*</a:t>
            </a:r>
            <a:r>
              <a:rPr>
                <a:latin typeface="Courier"/>
              </a:rPr>
              <a:t> d[</a:t>
            </a:r>
            <a:r>
              <a:rPr>
                <a:solidFill>
                  <a:srgbClr val="4070A0"/>
                </a:solidFill>
                <a:latin typeface="Courier"/>
              </a:rPr>
              <a:t>"rate"</a:t>
            </a:r>
            <a:r>
              <a:rPr>
                <a:latin typeface="Courier"/>
              </a:rPr>
              <a:t>])</a:t>
            </a:r>
            <a:br/>
            <a:r>
              <a:rPr>
                <a:latin typeface="Courier"/>
              </a:rPr>
              <a:t>    .groupby(</a:t>
            </a:r>
            <a:r>
              <a:rPr>
                <a:solidFill>
                  <a:srgbClr val="4070A0"/>
                </a:solidFill>
                <a:latin typeface="Courier"/>
              </a:rPr>
              <a:t>"district"</a:t>
            </a:r>
            <a:r>
              <a:rPr>
                <a:latin typeface="Courier"/>
              </a:rPr>
              <a:t>)[</a:t>
            </a:r>
            <a:r>
              <a:rPr>
                <a:solidFill>
                  <a:srgbClr val="4070A0"/>
                </a:solidFill>
                <a:latin typeface="Courier"/>
              </a:rPr>
              <a:t>"expected"</a:t>
            </a:r>
            <a:r>
              <a:rPr>
                <a:latin typeface="Courier"/>
              </a:rPr>
              <a:t>].</a:t>
            </a:r>
            <a:r>
              <a:rPr>
                <a:solidFill>
                  <a:srgbClr val="008000"/>
                </a:solidFill>
                <a:latin typeface="Courier"/>
              </a:rPr>
              <a:t>sum</a:t>
            </a:r>
            <a:r>
              <a:rPr>
                <a:latin typeface="Courier"/>
              </a:rPr>
              <a:t>()</a:t>
            </a:r>
            <a:br/>
            <a:r>
              <a:rPr>
                <a:latin typeface="Courier"/>
              </a:rPr>
              <a:t>)</a:t>
            </a:r>
            <a:br/>
            <a:r>
              <a:rPr>
                <a:latin typeface="Courier"/>
              </a:rPr>
              <a:t>smr </a:t>
            </a:r>
            <a:r>
              <a:rPr>
                <a:solidFill>
                  <a:srgbClr val="666666"/>
                </a:solidFill>
                <a:latin typeface="Courier"/>
              </a:rPr>
              <a:t>=</a:t>
            </a:r>
            <a:r>
              <a:rPr>
                <a:latin typeface="Courier"/>
              </a:rPr>
              <a:t> cases.groupby(</a:t>
            </a:r>
            <a:r>
              <a:rPr>
                <a:solidFill>
                  <a:srgbClr val="4070A0"/>
                </a:solidFill>
                <a:latin typeface="Courier"/>
              </a:rPr>
              <a:t>"district"</a:t>
            </a:r>
            <a:r>
              <a:rPr>
                <a:latin typeface="Courier"/>
              </a:rPr>
              <a:t>).size() </a:t>
            </a:r>
            <a:r>
              <a:rPr>
                <a:solidFill>
                  <a:srgbClr val="666666"/>
                </a:solidFill>
                <a:latin typeface="Courier"/>
              </a:rPr>
              <a:t>/</a:t>
            </a:r>
            <a:r>
              <a:rPr>
                <a:latin typeface="Courier"/>
              </a:rPr>
              <a:t> expected</a:t>
            </a:r>
            <a:br/>
            <a:r>
              <a:rPr>
                <a:solidFill>
                  <a:srgbClr val="008000"/>
                </a:solidFill>
                <a:latin typeface="Courier"/>
              </a:rPr>
              <a:t>print</a:t>
            </a:r>
            <a:r>
              <a:rPr>
                <a:latin typeface="Courier"/>
              </a:rPr>
              <a:t>(smr.</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Indirect standardisation, and when you need it — In R</a:t>
            </a:r>
          </a:p>
        </p:txBody>
      </p:sp>
      <p:sp>
        <p:nvSpPr>
          <p:cNvPr id="3" name="Content Placeholder 2"/>
          <p:cNvSpPr>
            <a:spLocks noGrp="1"/>
          </p:cNvSpPr>
          <p:nvPr>
            <p:ph idx="1"/>
          </p:nvPr>
        </p:nvSpPr>
        <p:spPr/>
        <p:txBody>
          <a:bodyPr/>
          <a:lstStyle/>
          <a:p>
            <a:pPr lvl="0" indent="0">
              <a:buNone/>
            </a:pPr>
            <a:r>
              <a:rPr>
                <a:latin typeface="Courier"/>
              </a:rPr>
              <a:t>standard_rates </a:t>
            </a:r>
            <a:r>
              <a:rPr>
                <a:solidFill>
                  <a:srgbClr val="007020"/>
                </a:solidFill>
                <a:latin typeface="Courier"/>
              </a:rPr>
              <a:t>&lt;-</a:t>
            </a:r>
            <a:r>
              <a:rPr>
                <a:latin typeface="Courier"/>
              </a:rPr>
              <a:t> observed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sum</a:t>
            </a:r>
            <a:r>
              <a:rPr>
                <a:latin typeface="Courier"/>
              </a:rPr>
              <a:t>(cases) </a:t>
            </a:r>
            <a:r>
              <a:rPr>
                <a:solidFill>
                  <a:srgbClr val="4070A0"/>
                </a:solidFill>
                <a:latin typeface="Courier"/>
              </a:rPr>
              <a:t>/</a:t>
            </a:r>
            <a:r>
              <a:rPr>
                <a:latin typeface="Courier"/>
              </a:rPr>
              <a:t> </a:t>
            </a:r>
            <a:r>
              <a:rPr>
                <a:solidFill>
                  <a:srgbClr val="06287E"/>
                </a:solidFill>
                <a:latin typeface="Courier"/>
              </a:rPr>
              <a:t>sum</a:t>
            </a:r>
            <a:r>
              <a:rPr>
                <a:latin typeface="Courier"/>
              </a:rPr>
              <a:t>(population), </a:t>
            </a:r>
            <a:r>
              <a:rPr>
                <a:solidFill>
                  <a:srgbClr val="7D9029"/>
                </a:solidFill>
                <a:latin typeface="Courier"/>
              </a:rPr>
              <a:t>.by =</a:t>
            </a:r>
            <a:r>
              <a:rPr>
                <a:latin typeface="Courier"/>
              </a:rPr>
              <a:t> age_band)</a:t>
            </a:r>
            <a:br/>
            <a:br/>
            <a:r>
              <a:rPr>
                <a:latin typeface="Courier"/>
              </a:rPr>
              <a:t>population </a:t>
            </a:r>
            <a:r>
              <a:rPr>
                <a:solidFill>
                  <a:srgbClr val="4070A0"/>
                </a:solidFill>
                <a:latin typeface="Courier"/>
              </a:rPr>
              <a:t>|&gt;</a:t>
            </a:r>
            <a:br/>
            <a:r>
              <a:rPr>
                <a:latin typeface="Courier"/>
              </a:rPr>
              <a:t>  </a:t>
            </a:r>
            <a:r>
              <a:rPr>
                <a:solidFill>
                  <a:srgbClr val="06287E"/>
                </a:solidFill>
                <a:latin typeface="Courier"/>
              </a:rPr>
              <a:t>left_join</a:t>
            </a:r>
            <a:r>
              <a:rPr>
                <a:latin typeface="Courier"/>
              </a:rPr>
              <a:t>(standard_rates, </a:t>
            </a:r>
            <a:r>
              <a:rPr>
                <a:solidFill>
                  <a:srgbClr val="7D9029"/>
                </a:solidFill>
                <a:latin typeface="Courier"/>
              </a:rPr>
              <a:t>by =</a:t>
            </a:r>
            <a:r>
              <a:rPr>
                <a:latin typeface="Courier"/>
              </a:rPr>
              <a:t> </a:t>
            </a:r>
            <a:r>
              <a:rPr>
                <a:solidFill>
                  <a:srgbClr val="4070A0"/>
                </a:solidFill>
                <a:latin typeface="Courier"/>
              </a:rPr>
              <a:t>"age_band"</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expected =</a:t>
            </a:r>
            <a:r>
              <a:rPr>
                <a:latin typeface="Courier"/>
              </a:rPr>
              <a:t> </a:t>
            </a:r>
            <a:r>
              <a:rPr>
                <a:solidFill>
                  <a:srgbClr val="06287E"/>
                </a:solidFill>
                <a:latin typeface="Courier"/>
              </a:rPr>
              <a:t>sum</a:t>
            </a:r>
            <a:r>
              <a:rPr>
                <a:latin typeface="Courier"/>
              </a:rPr>
              <a:t>(population </a:t>
            </a:r>
            <a:r>
              <a:rPr>
                <a:solidFill>
                  <a:srgbClr val="4070A0"/>
                </a:solidFill>
                <a:latin typeface="Courier"/>
              </a:rPr>
              <a:t>*</a:t>
            </a:r>
            <a:r>
              <a:rPr>
                <a:latin typeface="Courier"/>
              </a:rPr>
              <a:t> rate), </a:t>
            </a:r>
            <a:r>
              <a:rPr>
                <a:solidFill>
                  <a:srgbClr val="7D9029"/>
                </a:solidFill>
                <a:latin typeface="Courier"/>
              </a:rPr>
              <a:t>.by =</a:t>
            </a:r>
            <a:r>
              <a:rPr>
                <a:latin typeface="Courier"/>
              </a:rPr>
              <a:t> district)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count</a:t>
            </a:r>
            <a:r>
              <a:rPr>
                <a:latin typeface="Courier"/>
              </a:rPr>
              <a:t>(cases, district, </a:t>
            </a:r>
            <a:r>
              <a:rPr>
                <a:solidFill>
                  <a:srgbClr val="7D9029"/>
                </a:solidFill>
                <a:latin typeface="Courier"/>
              </a:rPr>
              <a:t>name =</a:t>
            </a:r>
            <a:r>
              <a:rPr>
                <a:latin typeface="Courier"/>
              </a:rPr>
              <a:t> </a:t>
            </a:r>
            <a:r>
              <a:rPr>
                <a:solidFill>
                  <a:srgbClr val="4070A0"/>
                </a:solidFill>
                <a:latin typeface="Courier"/>
              </a:rPr>
              <a:t>"observed"</a:t>
            </a:r>
            <a:r>
              <a:rPr>
                <a:latin typeface="Courier"/>
              </a:rPr>
              <a:t>), </a:t>
            </a:r>
            <a:r>
              <a:rPr>
                <a:solidFill>
                  <a:srgbClr val="7D9029"/>
                </a:solidFill>
                <a:latin typeface="Courier"/>
              </a:rPr>
              <a:t>by =</a:t>
            </a:r>
            <a:r>
              <a:rPr>
                <a:latin typeface="Courier"/>
              </a:rPr>
              <a:t> </a:t>
            </a:r>
            <a:r>
              <a:rPr>
                <a:solidFill>
                  <a:srgbClr val="4070A0"/>
                </a:solidFill>
                <a:latin typeface="Courier"/>
              </a:rPr>
              <a:t>"district"</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smr =</a:t>
            </a:r>
            <a:r>
              <a:rPr>
                <a:latin typeface="Courier"/>
              </a:rPr>
              <a:t> observed </a:t>
            </a:r>
            <a:r>
              <a:rPr>
                <a:solidFill>
                  <a:srgbClr val="4070A0"/>
                </a:solidFill>
                <a:latin typeface="Courier"/>
              </a:rPr>
              <a:t>/</a:t>
            </a:r>
            <a:r>
              <a:rPr>
                <a:latin typeface="Courier"/>
              </a:rPr>
              <a:t> expected)</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 is not the only confounder</a:t>
            </a:r>
          </a:p>
        </p:txBody>
      </p:sp>
      <p:sp>
        <p:nvSpPr>
          <p:cNvPr id="3" name="Content Placeholder 2"/>
          <p:cNvSpPr>
            <a:spLocks noGrp="1"/>
          </p:cNvSpPr>
          <p:nvPr>
            <p:ph idx="1"/>
          </p:nvPr>
        </p:nvSpPr>
        <p:spPr/>
        <p:txBody>
          <a:bodyPr/>
          <a:lstStyle/>
          <a:p>
            <a:pPr lvl="0"/>
            <a:r>
              <a:rPr/>
              <a:t>Standardising on age and then claiming the remaining difference is programme performance is the error this lesson…</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the pair — Example</a:t>
            </a:r>
          </a:p>
        </p:txBody>
      </p:sp>
      <p:sp>
        <p:nvSpPr>
          <p:cNvPr id="3" name="Content Placeholder 2"/>
          <p:cNvSpPr>
            <a:spLocks noGrp="1"/>
          </p:cNvSpPr>
          <p:nvPr>
            <p:ph idx="1"/>
          </p:nvPr>
        </p:nvSpPr>
        <p:spPr/>
        <p:txBody>
          <a:bodyPr/>
          <a:lstStyle/>
          <a:p>
            <a:pPr lvl="0" indent="0">
              <a:buNone/>
            </a:pPr>
            <a:r>
              <a:rPr>
                <a:latin typeface="Courier"/>
              </a:rPr>
              <a:t>Cholera attack rate by district, weeks 1-16
  District   Crude    Age-standardised   Population
  Nord       7.94     7.25               48,000
  Centre     6.47     6.60               62,000
  Sud        5.51     5.95               35,000
  Standardised directly to the combined population of the three districts.
  About half the crude Nord-Sud difference is age structure: Nord has 22% of
  its population under five against Sud's 11%, and under-fives have three to
  four times the attack rate of adults aged 15-44.</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Standardisation removed one alternative explanation.</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https://data-analysis.cassion.dev/courses/public-health-epidemiology/epi-06-age-standardisation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Half the difference was who lives there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6 of 8</vt:lpwstr>
  </property>
  <property fmtid="{D5CDD505-2E9C-101B-9397-08002B2CF9AE}" pid="3" name="subtitle">
    <vt:lpwstr>Nord’s crude attack rate is 7.94 per 1,000 and Sud’s is 5.51. Standardised to a common population they are 7.25 and 5.95, so the gap falls from 2.43 to 1.30 — and the missing half was age structure.</vt:lpwstr>
  </property>
</Properties>
</file>