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confounder causes the outcome and differs between the groups. Four of them sit between the districts in this outbreak, one has been removed, one is unmeasured, and one is not a confounder at all — it is the mechanism.</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confounder is a variable that satisfies three conditions at once: All three matter. A variable that differs between groups but does not cause the outcome is irrelevant. A variable that causes the outcome but is the same in both groups cannot explain a difference. And a variable on the causal path is not a confounder — it is the mechanism, and adjusting for it destroys the finding.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has a standardised attack rate of 7.25 per 1,000 against Sud’s 5.95, and case fatality of 6.30% against 3.11%. What else could explain those gaps?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Work down that table and each row needs a different response. Age structure has been handled. Lesson 6 removed it and quantified what it was worth — about half the crude gap. Water source, sanitation and crowding are the actual causes of cholera transmission, they certainly differ between a camp-like district and a rural one, and they are not in this dataset. That is the most important sentence in this lesson. An unmeasured confounder cannot be adjusted for, and its existence has to be stated rather than ignored.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Distance to treatment is the interesting one and it is not a confounder at all. The chain is: Nord is further from treatment centres → its cases arrive later → more of them die. Distance causes fatality </a:t>
            </a:r>
            <a:r>
              <a:rPr i="1"/>
              <a:t>through</a:t>
            </a:r>
            <a:r>
              <a:rPr/>
              <a:t> delay, so delay is on the causal path. Adjusting for delay would remove the very effect you are trying to demonstrate, which is the classic over-adjustment error. Register quality is not a confounder either. Nord’s back-filled onset dates do not cause deaths; they distort the measurement of the explanation. That is information bias, and it is fixed by fixing the register, not by adjusting.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simplest adjustment, and the one that shows its working.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things to read off a stratified table, and only one of them is the adjusted estimate. Does the difference persist within strata? If Nord’s case fatality is higher in every age band, age is not the explanation. If it reverses in some bands, something more interesting is happening. Are the strata consistent? A difference that is large in one band and absent in others is effect modification — the exposure genuinely acts differently in different groups — and it must be reported by stratum rather than averaged into a single adjusted figure. Effect modification is a finding; confounding is a nuisance. Collapsing the first into a single number destroys the result; failing to remove the second manufactures one.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variables and the cells empty fast — the disaggregation lesson from module 3, arriving with a different consequence. Three districts by four age bands by two sexes is twenty-four cells on 974 outcomes, and cholera deaths are rare.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where regression takes over, and </a:t>
            </a:r>
            <a:r>
              <a:rPr i="1"/>
              <a:t>Regression for Programme Data</a:t>
            </a:r>
            <a:r>
              <a:rPr/>
              <a:t> later in the programme is about exactly this — adjusting for several variables at once without running out of cells. Its purpose is the same as stratification’s, and a model that adjusts for a mechanism makes the same error as a stratification that does.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Before attributing a difference to anything: 1. What differs between these groups other than the thing I am studying? List them. The list is the limitations section, and the ones you cannot measure belong in it too. 2. Which of them cause the outcome? Only those are confounders. A district having more schools does not confound a cholera comparison unless schools cause cholera. 3. Which of them are on the causal path? Do not adjust for those. Delay to treatment, in this outbreak, is how distance kills.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that table before the analysis, not after. Deciding what to adjust for once you have seen which adjustment gives a nicer answer is the thing that makes observational epidemiology untrustworthy, and it is indistinguishable from honest work after the fact.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named what else could explain a difference and removed what you could. The last lesson is what remains sayable — the sentence an observational comparison is entitled to, and the several it is not.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7-confound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else could explain 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confounder causes the outcome and differs between the groups. Four of them sit between the districts in this outbreak, one has been removed, one is unmeasured, and one is not a confounder at all — it is the mechanism.</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definition, and why it is worth being strict about</a:t>
            </a:r>
          </a:p>
          <a:p>
            <a:pPr lvl="0"/>
            <a:r>
              <a:rPr/>
              <a:t>The four candidates in this outbreak</a:t>
            </a:r>
          </a:p>
          <a:p>
            <a:pPr lvl="0"/>
            <a:r>
              <a:rPr/>
              <a:t>Stratify to see it</a:t>
            </a:r>
          </a:p>
          <a:p>
            <a:pPr lvl="0"/>
            <a:r>
              <a:rPr/>
              <a:t>When stratification runs out</a:t>
            </a:r>
          </a:p>
          <a:p>
            <a:pPr lvl="0"/>
            <a:r>
              <a:rPr/>
              <a:t>The three questions to ask of any comparison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definition, and why it is worth being strict about</a:t>
            </a:r>
          </a:p>
        </p:txBody>
      </p:sp>
      <p:sp>
        <p:nvSpPr>
          <p:cNvPr id="3" name="Content Placeholder 2"/>
          <p:cNvSpPr>
            <a:spLocks noGrp="1"/>
          </p:cNvSpPr>
          <p:nvPr>
            <p:ph idx="1"/>
          </p:nvPr>
        </p:nvSpPr>
        <p:spPr/>
        <p:txBody>
          <a:bodyPr/>
          <a:lstStyle/>
          <a:p>
            <a:pPr lvl="0"/>
            <a:r>
              <a:rPr/>
              <a:t>it is </a:t>
            </a:r>
            <a:r>
              <a:rPr b="1"/>
              <a:t>associated with the exposure</a:t>
            </a:r>
            <a:r>
              <a:rPr/>
              <a:t> — it differs between the groups being compared;</a:t>
            </a:r>
          </a:p>
          <a:p>
            <a:pPr lvl="0"/>
            <a:r>
              <a:rPr/>
              <a:t>it is a </a:t>
            </a:r>
            <a:r>
              <a:rPr b="1"/>
              <a:t>cause of the outcome</a:t>
            </a:r>
            <a:r>
              <a:rPr/>
              <a:t>, independently of the exposure;</a:t>
            </a:r>
          </a:p>
          <a:p>
            <a:pPr lvl="0"/>
            <a:r>
              <a:rPr/>
              <a:t>it is </a:t>
            </a:r>
            <a:r>
              <a:rPr b="1"/>
              <a:t>not on the causal path</a:t>
            </a:r>
            <a:r>
              <a:rPr/>
              <a:t> between the exposure and the outcome.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candidates in this outbreak</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Candidate</a:t>
                      </a:r>
                    </a:p>
                  </a:txBody>
                  <a:tcPr/>
                </a:tc>
                <a:tc>
                  <a:txBody>
                    <a:bodyPr/>
                    <a:lstStyle/>
                    <a:p>
                      <a:pPr lvl="0" indent="0" marL="0">
                        <a:buNone/>
                      </a:pPr>
                      <a:r>
                        <a:rPr/>
                        <a:t>Differs between districts?</a:t>
                      </a:r>
                    </a:p>
                  </a:txBody>
                  <a:tcPr/>
                </a:tc>
                <a:tc>
                  <a:txBody>
                    <a:bodyPr/>
                    <a:lstStyle/>
                    <a:p>
                      <a:pPr lvl="0" indent="0" marL="0">
                        <a:buNone/>
                      </a:pPr>
                      <a:r>
                        <a:rPr/>
                        <a:t>Causes the outcome?</a:t>
                      </a:r>
                    </a:p>
                  </a:txBody>
                  <a:tcPr/>
                </a:tc>
                <a:tc>
                  <a:txBody>
                    <a:bodyPr/>
                    <a:lstStyle/>
                    <a:p>
                      <a:pPr lvl="0" indent="0" marL="0">
                        <a:buNone/>
                      </a:pPr>
                      <a:r>
                        <a:rPr/>
                        <a:t>On the path?</a:t>
                      </a:r>
                    </a:p>
                  </a:txBody>
                  <a:tcPr/>
                </a:tc>
              </a:tr>
              <a:tr h="0">
                <a:tc>
                  <a:txBody>
                    <a:bodyPr/>
                    <a:lstStyle/>
                    <a:p>
                      <a:pPr lvl="0" indent="0" marL="0">
                        <a:buNone/>
                      </a:pPr>
                      <a:r>
                        <a:rPr b="1"/>
                        <a:t>Age structure</a:t>
                      </a:r>
                    </a:p>
                  </a:txBody>
                </a:tc>
                <a:tc>
                  <a:txBody>
                    <a:bodyPr/>
                    <a:lstStyle/>
                    <a:p>
                      <a:pPr lvl="0" indent="0" marL="0">
                        <a:buNone/>
                      </a:pPr>
                      <a:r>
                        <a:rPr/>
                        <a:t>Yes, sharply</a:t>
                      </a:r>
                    </a:p>
                  </a:txBody>
                </a:tc>
                <a:tc>
                  <a:txBody>
                    <a:bodyPr/>
                    <a:lstStyle/>
                    <a:p>
                      <a:pPr lvl="0" indent="0" marL="0">
                        <a:buNone/>
                      </a:pPr>
                      <a:r>
                        <a:rPr/>
                        <a:t>Yes</a:t>
                      </a:r>
                    </a:p>
                  </a:txBody>
                </a:tc>
                <a:tc>
                  <a:txBody>
                    <a:bodyPr/>
                    <a:lstStyle/>
                    <a:p>
                      <a:pPr lvl="0" indent="0" marL="0">
                        <a:buNone/>
                      </a:pPr>
                      <a:r>
                        <a:rPr/>
                        <a:t>No — a confounder, already removed</a:t>
                      </a:r>
                    </a:p>
                  </a:txBody>
                </a:tc>
              </a:tr>
              <a:tr h="0">
                <a:tc>
                  <a:txBody>
                    <a:bodyPr/>
                    <a:lstStyle/>
                    <a:p>
                      <a:pPr lvl="0" indent="0" marL="0">
                        <a:buNone/>
                      </a:pPr>
                      <a:r>
                        <a:rPr b="1"/>
                        <a:t>Water source and density</a:t>
                      </a:r>
                    </a:p>
                  </a:txBody>
                </a:tc>
                <a:tc>
                  <a:txBody>
                    <a:bodyPr/>
                    <a:lstStyle/>
                    <a:p>
                      <a:pPr lvl="0" indent="0" marL="0">
                        <a:buNone/>
                      </a:pPr>
                      <a:r>
                        <a:rPr/>
                        <a:t>Almost certainly</a:t>
                      </a:r>
                    </a:p>
                  </a:txBody>
                </a:tc>
                <a:tc>
                  <a:txBody>
                    <a:bodyPr/>
                    <a:lstStyle/>
                    <a:p>
                      <a:pPr lvl="0" indent="0" marL="0">
                        <a:buNone/>
                      </a:pPr>
                      <a:r>
                        <a:rPr/>
                        <a:t>Yes</a:t>
                      </a:r>
                    </a:p>
                  </a:txBody>
                </a:tc>
                <a:tc>
                  <a:txBody>
                    <a:bodyPr/>
                    <a:lstStyle/>
                    <a:p>
                      <a:pPr lvl="0" indent="0" marL="0">
                        <a:buNone/>
                      </a:pPr>
                      <a:r>
                        <a:rPr/>
                        <a:t>No — a confounder, </a:t>
                      </a:r>
                      <a:r>
                        <a:rPr b="1"/>
                        <a:t>unmeasured</a:t>
                      </a:r>
                    </a:p>
                  </a:txBody>
                </a:tc>
              </a:tr>
              <a:tr h="0">
                <a:tc>
                  <a:txBody>
                    <a:bodyPr/>
                    <a:lstStyle/>
                    <a:p>
                      <a:pPr lvl="0" indent="0" marL="0">
                        <a:buNone/>
                      </a:pPr>
                      <a:r>
                        <a:rPr b="1"/>
                        <a:t>Distance to treatment</a:t>
                      </a:r>
                    </a:p>
                  </a:txBody>
                </a:tc>
                <a:tc>
                  <a:txBody>
                    <a:bodyPr/>
                    <a:lstStyle/>
                    <a:p>
                      <a:pPr lvl="0" indent="0" marL="0">
                        <a:buNone/>
                      </a:pPr>
                      <a:r>
                        <a:rPr/>
                        <a:t>Yes</a:t>
                      </a:r>
                    </a:p>
                  </a:txBody>
                </a:tc>
                <a:tc>
                  <a:txBody>
                    <a:bodyPr/>
                    <a:lstStyle/>
                    <a:p>
                      <a:pPr lvl="0" indent="0" marL="0">
                        <a:buNone/>
                      </a:pPr>
                      <a:r>
                        <a:rPr/>
                        <a:t>Yes, for fatality</a:t>
                      </a:r>
                    </a:p>
                  </a:txBody>
                </a:tc>
                <a:tc>
                  <a:txBody>
                    <a:bodyPr/>
                    <a:lstStyle/>
                    <a:p>
                      <a:pPr lvl="0" indent="0" marL="0">
                        <a:buNone/>
                      </a:pPr>
                      <a:r>
                        <a:rPr b="1"/>
                        <a:t>Yes</a:t>
                      </a:r>
                      <a:r>
                        <a:rPr/>
                        <a:t> — it is the mechanism</a:t>
                      </a:r>
                    </a:p>
                  </a:txBody>
                </a:tc>
              </a:tr>
              <a:tr h="0">
                <a:tc>
                  <a:txBody>
                    <a:bodyPr/>
                    <a:lstStyle/>
                    <a:p>
                      <a:pPr lvl="0" indent="0" marL="0">
                        <a:buNone/>
                      </a:pPr>
                      <a:r>
                        <a:rPr b="1"/>
                        <a:t>Register quality</a:t>
                      </a:r>
                    </a:p>
                  </a:txBody>
                </a:tc>
                <a:tc>
                  <a:txBody>
                    <a:bodyPr/>
                    <a:lstStyle/>
                    <a:p>
                      <a:pPr lvl="0" indent="0" marL="0">
                        <a:buNone/>
                      </a:pPr>
                      <a:r>
                        <a:rPr/>
                        <a:t>Yes</a:t>
                      </a:r>
                    </a:p>
                  </a:txBody>
                </a:tc>
                <a:tc>
                  <a:txBody>
                    <a:bodyPr/>
                    <a:lstStyle/>
                    <a:p>
                      <a:pPr lvl="0" indent="0" marL="0">
                        <a:buNone/>
                      </a:pPr>
                      <a:r>
                        <a:rPr/>
                        <a:t>No</a:t>
                      </a:r>
                    </a:p>
                  </a:txBody>
                </a:tc>
                <a:tc>
                  <a:txBody>
                    <a:bodyPr/>
                    <a:lstStyle/>
                    <a:p>
                      <a:pPr lvl="0" indent="0" marL="0">
                        <a:buNone/>
                      </a:pPr>
                      <a:r>
                        <a:rPr/>
                        <a:t>No — not a confounder, a bias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candidates in this outbreak</a:t>
            </a:r>
          </a:p>
        </p:txBody>
      </p:sp>
      <p:sp>
        <p:nvSpPr>
          <p:cNvPr id="3" name="Content Placeholder 2"/>
          <p:cNvSpPr>
            <a:spLocks noGrp="1"/>
          </p:cNvSpPr>
          <p:nvPr>
            <p:ph idx="1"/>
          </p:nvPr>
        </p:nvSpPr>
        <p:spPr/>
        <p:txBody>
          <a:bodyPr/>
          <a:lstStyle/>
          <a:p>
            <a:pPr lvl="0"/>
            <a:r>
              <a:rPr/>
              <a:t>Age structure — has been handled</a:t>
            </a:r>
          </a:p>
          <a:p>
            <a:pPr lvl="0"/>
            <a:r>
              <a:rPr/>
              <a:t>Water source, sanitation and crowding — are the actual causes of cholera transmission, they certainly differ between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candidates in this outbreak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"Available for adjustment: age, sex, district"</a:t>
            </a:r>
            <a:r>
              <a:rPr>
                <a:latin typeface="Courier"/>
              </a:rPr>
              <a:t>)</a:t>
            </a:r>
            <a:br/>
            <a:r>
              <a:rPr>
                <a:solidFill>
                  <a:srgbClr val="008000"/>
                </a:solidFill>
                <a:latin typeface="Courier"/>
              </a:rPr>
              <a:t>print</a:t>
            </a:r>
            <a:r>
              <a:rPr>
                <a:latin typeface="Courier"/>
              </a:rPr>
              <a:t>(</a:t>
            </a:r>
            <a:r>
              <a:rPr>
                <a:solidFill>
                  <a:srgbClr val="4070A0"/>
                </a:solidFill>
                <a:latin typeface="Courier"/>
              </a:rPr>
              <a:t>"Known to matter and unavailable: water source, sanitation, crowding, "</a:t>
            </a:r>
            <a:br/>
            <a:r>
              <a:rPr>
                <a:latin typeface="Courier"/>
              </a:rPr>
              <a:t>      </a:t>
            </a:r>
            <a:r>
              <a:rPr>
                <a:solidFill>
                  <a:srgbClr val="4070A0"/>
                </a:solidFill>
                <a:latin typeface="Courier"/>
              </a:rPr>
              <a:t>"displacement status"</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candidates in this outbreak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list of what you could not adjust for belongs in the limitations section.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candidates in this outbreak</a:t>
            </a:r>
          </a:p>
        </p:txBody>
      </p:sp>
      <p:sp>
        <p:nvSpPr>
          <p:cNvPr id="3" name="Content Placeholder 2"/>
          <p:cNvSpPr>
            <a:spLocks noGrp="1"/>
          </p:cNvSpPr>
          <p:nvPr>
            <p:ph idx="1"/>
          </p:nvPr>
        </p:nvSpPr>
        <p:spPr/>
        <p:txBody>
          <a:bodyPr/>
          <a:lstStyle/>
          <a:p>
            <a:pPr lvl="0"/>
            <a:r>
              <a:rPr/>
              <a:t>Distance to treatment — is the interesting one and it is not a confounder at all</a:t>
            </a:r>
          </a:p>
          <a:p>
            <a:pPr lvl="0"/>
            <a:r>
              <a:rPr/>
              <a:t>Register quality — is not a confounder either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Stratify to see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r>
              <a:rPr>
                <a:latin typeface="Courier"/>
              </a:rPr>
              <a:t>with_outcome </a:t>
            </a:r>
            <a:r>
              <a:rPr>
                <a:solidFill>
                  <a:srgbClr val="666666"/>
                </a:solidFill>
                <a:latin typeface="Courier"/>
              </a:rPr>
              <a:t>=</a:t>
            </a:r>
            <a:r>
              <a:rPr>
                <a:latin typeface="Courier"/>
              </a:rPr>
              <a:t> cases[cases[</a:t>
            </a:r>
            <a:r>
              <a:rPr>
                <a:solidFill>
                  <a:srgbClr val="4070A0"/>
                </a:solidFill>
                <a:latin typeface="Courier"/>
              </a:rPr>
              <a:t>"outcome"</a:t>
            </a:r>
            <a:r>
              <a:rPr>
                <a:latin typeface="Courier"/>
              </a:rPr>
              <a:t>].notna()]</a:t>
            </a:r>
            <a:br/>
            <a:br/>
            <a:r>
              <a:rPr>
                <a:latin typeface="Courier"/>
              </a:rPr>
              <a:t>stratified </a:t>
            </a:r>
            <a:r>
              <a:rPr>
                <a:solidFill>
                  <a:srgbClr val="666666"/>
                </a:solidFill>
                <a:latin typeface="Courier"/>
              </a:rPr>
              <a:t>=</a:t>
            </a:r>
            <a:r>
              <a:rPr>
                <a:latin typeface="Courier"/>
              </a:rPr>
              <a:t> (</a:t>
            </a:r>
            <a:br/>
            <a:r>
              <a:rPr>
                <a:latin typeface="Courier"/>
              </a:rPr>
              <a:t>    with_outcome.assign(died</a:t>
            </a:r>
            <a:r>
              <a:rPr>
                <a:solidFill>
                  <a:srgbClr val="666666"/>
                </a:solidFill>
                <a:latin typeface="Courier"/>
              </a:rPr>
              <a:t>=</a:t>
            </a:r>
            <a:r>
              <a:rPr>
                <a:latin typeface="Courier"/>
              </a:rPr>
              <a:t>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a:t>
            </a:r>
            <a:br/>
            <a:r>
              <a:rPr>
                <a:latin typeface="Courier"/>
              </a:rPr>
              <a:t>    .groupby([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br/>
            <a:r>
              <a:rPr>
                <a:latin typeface="Courier"/>
              </a:rPr>
              <a:t>    .agg(cases</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"size"</a:t>
            </a:r>
            <a:r>
              <a:rPr>
                <a:latin typeface="Courier"/>
              </a:rPr>
              <a:t>), deaths</a:t>
            </a:r>
            <a:r>
              <a:rPr>
                <a:solidFill>
                  <a:srgbClr val="666666"/>
                </a:solidFill>
                <a:latin typeface="Courier"/>
              </a:rPr>
              <a:t>=</a:t>
            </a:r>
            <a:r>
              <a:rPr>
                <a:latin typeface="Courier"/>
              </a:rPr>
              <a:t>(</a:t>
            </a:r>
            <a:r>
              <a:rPr>
                <a:solidFill>
                  <a:srgbClr val="4070A0"/>
                </a:solidFill>
                <a:latin typeface="Courier"/>
              </a:rPr>
              <a:t>"died"</a:t>
            </a:r>
            <a:r>
              <a:rPr>
                <a:latin typeface="Courier"/>
              </a:rPr>
              <a:t>, </a:t>
            </a:r>
            <a:r>
              <a:rPr>
                <a:solidFill>
                  <a:srgbClr val="4070A0"/>
                </a:solidFill>
                <a:latin typeface="Courier"/>
              </a:rPr>
              <a:t>"sum"</a:t>
            </a:r>
            <a:r>
              <a:rPr>
                <a:latin typeface="Courier"/>
              </a:rPr>
              <a:t>))</a:t>
            </a:r>
            <a:br/>
            <a:r>
              <a:rPr>
                <a:latin typeface="Courier"/>
              </a:rPr>
              <a:t>)</a:t>
            </a:r>
            <a:br/>
            <a:r>
              <a:rPr>
                <a:latin typeface="Courier"/>
              </a:rPr>
              <a:t>stratified[</a:t>
            </a:r>
            <a:r>
              <a:rPr>
                <a:solidFill>
                  <a:srgbClr val="4070A0"/>
                </a:solidFill>
                <a:latin typeface="Courier"/>
              </a:rPr>
              <a:t>"cfr"</a:t>
            </a:r>
            <a:r>
              <a:rPr>
                <a:latin typeface="Courier"/>
              </a:rPr>
              <a:t>] </a:t>
            </a:r>
            <a:r>
              <a:rPr>
                <a:solidFill>
                  <a:srgbClr val="666666"/>
                </a:solidFill>
                <a:latin typeface="Courier"/>
              </a:rPr>
              <a:t>=</a:t>
            </a:r>
            <a:r>
              <a:rPr>
                <a:latin typeface="Courier"/>
              </a:rPr>
              <a:t> stratified[</a:t>
            </a:r>
            <a:r>
              <a:rPr>
                <a:solidFill>
                  <a:srgbClr val="4070A0"/>
                </a:solidFill>
                <a:latin typeface="Courier"/>
              </a:rPr>
              <a:t>"deaths"</a:t>
            </a:r>
            <a:r>
              <a:rPr>
                <a:latin typeface="Courier"/>
              </a:rPr>
              <a:t>] </a:t>
            </a:r>
            <a:r>
              <a:rPr>
                <a:solidFill>
                  <a:srgbClr val="666666"/>
                </a:solidFill>
                <a:latin typeface="Courier"/>
              </a:rPr>
              <a:t>/</a:t>
            </a:r>
            <a:r>
              <a:rPr>
                <a:latin typeface="Courier"/>
              </a:rPr>
              <a:t> stratified[</a:t>
            </a:r>
            <a:r>
              <a:rPr>
                <a:solidFill>
                  <a:srgbClr val="4070A0"/>
                </a:solidFill>
                <a:latin typeface="Courier"/>
              </a:rPr>
              <a:t>"cases"</a:t>
            </a:r>
            <a:r>
              <a:rPr>
                <a:latin typeface="Courier"/>
              </a:rPr>
              <a:t>]</a:t>
            </a:r>
            <a:br/>
            <a:r>
              <a:rPr>
                <a:solidFill>
                  <a:srgbClr val="008000"/>
                </a:solidFill>
                <a:latin typeface="Courier"/>
              </a:rPr>
              <a:t>print</a:t>
            </a:r>
            <a:r>
              <a:rPr>
                <a:latin typeface="Courier"/>
              </a:rPr>
              <a:t>((stratified[</a:t>
            </a:r>
            <a:r>
              <a:rPr>
                <a:solidFill>
                  <a:srgbClr val="4070A0"/>
                </a:solidFill>
                <a:latin typeface="Courier"/>
              </a:rPr>
              <a:t>"cfr"</a:t>
            </a:r>
            <a:r>
              <a:rPr>
                <a:latin typeface="Courier"/>
              </a:rPr>
              <a:t>].unstack()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Stratify to see it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cases =</a:t>
            </a:r>
            <a:r>
              <a:rPr>
                <a:latin typeface="Courier"/>
              </a:rPr>
              <a:t> </a:t>
            </a:r>
            <a:r>
              <a:rPr>
                <a:solidFill>
                  <a:srgbClr val="06287E"/>
                </a:solidFill>
                <a:latin typeface="Courier"/>
              </a:rPr>
              <a:t>n</a:t>
            </a:r>
            <a:r>
              <a:rPr>
                <a:latin typeface="Courier"/>
              </a:rPr>
              <a:t>(), </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.by =</a:t>
            </a:r>
            <a:r>
              <a:rPr>
                <a:latin typeface="Courier"/>
              </a:rPr>
              <a:t> </a:t>
            </a:r>
            <a:r>
              <a:rPr>
                <a:solidFill>
                  <a:srgbClr val="06287E"/>
                </a:solidFill>
                <a:latin typeface="Courier"/>
              </a:rPr>
              <a:t>c</a:t>
            </a:r>
            <a:r>
              <a:rPr>
                <a:latin typeface="Courier"/>
              </a:rPr>
              <a:t>(district, age_band))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age_band, </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cfr)</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Stratify to see it</a:t>
            </a:r>
          </a:p>
        </p:txBody>
      </p:sp>
      <p:sp>
        <p:nvSpPr>
          <p:cNvPr id="3" name="Content Placeholder 2"/>
          <p:cNvSpPr>
            <a:spLocks noGrp="1"/>
          </p:cNvSpPr>
          <p:nvPr>
            <p:ph idx="1"/>
          </p:nvPr>
        </p:nvSpPr>
        <p:spPr/>
        <p:txBody>
          <a:bodyPr/>
          <a:lstStyle/>
          <a:p>
            <a:pPr lvl="0"/>
            <a:r>
              <a:rPr/>
              <a:t>Does the difference persist within strata? — If Nord’s case fatality is higher in every age band, age is not the…</a:t>
            </a:r>
          </a:p>
          <a:p>
            <a:pPr lvl="0"/>
            <a:r>
              <a:rPr/>
              <a:t>Are the strata consistent? — A difference that is large in one band and absent in others is effect modification — the…</a:t>
            </a:r>
          </a:p>
          <a:p>
            <a:pPr lvl="0"/>
            <a:r>
              <a:rPr/>
              <a:t>Effect modification is a finding; confounding is a nuisance — Collapsing the first into a single number destroys the…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stratification runs out — In Python</a:t>
            </a:r>
          </a:p>
        </p:txBody>
      </p:sp>
      <p:sp>
        <p:nvSpPr>
          <p:cNvPr id="3" name="Content Placeholder 2"/>
          <p:cNvSpPr>
            <a:spLocks noGrp="1"/>
          </p:cNvSpPr>
          <p:nvPr>
            <p:ph idx="1"/>
          </p:nvPr>
        </p:nvSpPr>
        <p:spPr/>
        <p:txBody>
          <a:bodyPr/>
          <a:lstStyle/>
          <a:p>
            <a:pPr lvl="0" indent="0">
              <a:buNone/>
            </a:pPr>
            <a:r>
              <a:rPr>
                <a:latin typeface="Courier"/>
              </a:rPr>
              <a:t>cells </a:t>
            </a:r>
            <a:r>
              <a:rPr>
                <a:solidFill>
                  <a:srgbClr val="666666"/>
                </a:solidFill>
                <a:latin typeface="Courier"/>
              </a:rPr>
              <a:t>=</a:t>
            </a:r>
            <a:r>
              <a:rPr>
                <a:latin typeface="Courier"/>
              </a:rPr>
              <a:t> with_outcome.groupby([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"sex"</a:t>
            </a:r>
            <a:r>
              <a:rPr>
                <a:latin typeface="Courier"/>
              </a:rPr>
              <a:t>]).size()</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(cells)</a:t>
            </a:r>
            <a:r>
              <a:rPr>
                <a:solidFill>
                  <a:srgbClr val="4070A0"/>
                </a:solidFill>
                <a:latin typeface="Courier"/>
              </a:rPr>
              <a:t>}</a:t>
            </a:r>
            <a:r>
              <a:rPr>
                <a:solidFill>
                  <a:srgbClr val="BB6688"/>
                </a:solidFill>
                <a:latin typeface="Courier"/>
              </a:rPr>
              <a:t> cells, smallest </a:t>
            </a:r>
            <a:r>
              <a:rPr>
                <a:solidFill>
                  <a:srgbClr val="4070A0"/>
                </a:solidFill>
                <a:latin typeface="Courier"/>
              </a:rPr>
              <a:t>{</a:t>
            </a:r>
            <a:r>
              <a:rPr>
                <a:latin typeface="Courier"/>
              </a:rPr>
              <a:t>cells</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(cells </a:t>
            </a:r>
            <a:r>
              <a:rPr>
                <a:solidFill>
                  <a:srgbClr val="666666"/>
                </a:solidFill>
                <a:latin typeface="Courier"/>
              </a:rPr>
              <a:t>&lt;</a:t>
            </a:r>
            <a:r>
              <a:rPr>
                <a:latin typeface="Courier"/>
              </a:rPr>
              <a:t> </a:t>
            </a:r>
            <a:r>
              <a:rPr>
                <a:solidFill>
                  <a:srgbClr val="40A070"/>
                </a:solidFill>
                <a:latin typeface="Courier"/>
              </a:rPr>
              <a:t>30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below 30"</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stratification runs out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sex)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cells =</a:t>
            </a:r>
            <a:r>
              <a:rPr>
                <a:latin typeface="Courier"/>
              </a:rPr>
              <a:t> </a:t>
            </a:r>
            <a:r>
              <a:rPr>
                <a:solidFill>
                  <a:srgbClr val="06287E"/>
                </a:solidFill>
                <a:latin typeface="Courier"/>
              </a:rPr>
              <a:t>n</a:t>
            </a:r>
            <a:r>
              <a:rPr>
                <a:latin typeface="Courier"/>
              </a:rPr>
              <a:t>(), </a:t>
            </a:r>
            <a:r>
              <a:rPr>
                <a:solidFill>
                  <a:srgbClr val="7D9029"/>
                </a:solidFill>
                <a:latin typeface="Courier"/>
              </a:rPr>
              <a:t>smallest =</a:t>
            </a:r>
            <a:r>
              <a:rPr>
                <a:latin typeface="Courier"/>
              </a:rPr>
              <a:t> </a:t>
            </a:r>
            <a:r>
              <a:rPr>
                <a:solidFill>
                  <a:srgbClr val="06287E"/>
                </a:solidFill>
                <a:latin typeface="Courier"/>
              </a:rPr>
              <a:t>min</a:t>
            </a:r>
            <a:r>
              <a:rPr>
                <a:latin typeface="Courier"/>
              </a:rPr>
              <a:t>(n), </a:t>
            </a:r>
            <a:r>
              <a:rPr>
                <a:solidFill>
                  <a:srgbClr val="7D9029"/>
                </a:solidFill>
                <a:latin typeface="Courier"/>
              </a:rPr>
              <a:t>under_30 =</a:t>
            </a:r>
            <a:r>
              <a:rPr>
                <a:latin typeface="Courier"/>
              </a:rPr>
              <a:t> </a:t>
            </a:r>
            <a:r>
              <a:rPr>
                <a:solidFill>
                  <a:srgbClr val="06287E"/>
                </a:solidFill>
                <a:latin typeface="Courier"/>
              </a:rPr>
              <a:t>sum</a:t>
            </a:r>
            <a:r>
              <a:rPr>
                <a:latin typeface="Courier"/>
              </a:rPr>
              <a:t>(n </a:t>
            </a:r>
            <a:r>
              <a:rPr>
                <a:solidFill>
                  <a:srgbClr val="4070A0"/>
                </a:solidFill>
                <a:latin typeface="Courier"/>
              </a:rPr>
              <a:t>&lt;</a:t>
            </a:r>
            <a:r>
              <a:rPr>
                <a:latin typeface="Courier"/>
              </a:rPr>
              <a:t> </a:t>
            </a:r>
            <a:r>
              <a:rPr>
                <a:solidFill>
                  <a:srgbClr val="40A070"/>
                </a:solidFill>
                <a:latin typeface="Courier"/>
              </a:rPr>
              <a:t>30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 to ask of any comparison</a:t>
            </a:r>
          </a:p>
        </p:txBody>
      </p:sp>
      <p:sp>
        <p:nvSpPr>
          <p:cNvPr id="3" name="Content Placeholder 2"/>
          <p:cNvSpPr>
            <a:spLocks noGrp="1"/>
          </p:cNvSpPr>
          <p:nvPr>
            <p:ph idx="1"/>
          </p:nvPr>
        </p:nvSpPr>
        <p:spPr/>
        <p:txBody>
          <a:bodyPr/>
          <a:lstStyle/>
          <a:p>
            <a:pPr lvl="0" indent="-342900" marL="342900">
              <a:buAutoNum type="arabicPeriod"/>
            </a:pPr>
            <a:r>
              <a:rPr/>
              <a:t>What differs between these groups other than the thing I am studying? — List them</a:t>
            </a:r>
          </a:p>
          <a:p>
            <a:pPr lvl="0" indent="-342900" marL="342900">
              <a:buAutoNum startAt="2" type="arabicPeriod"/>
            </a:pPr>
            <a:r>
              <a:rPr/>
              <a:t>Which of them cause the outcome? — Only those are confounders</a:t>
            </a:r>
          </a:p>
          <a:p>
            <a:pPr lvl="0" indent="-342900" marL="342900">
              <a:buAutoNum startAt="3" type="arabicPeriod"/>
            </a:pPr>
            <a:r>
              <a:rPr/>
              <a:t>Which of them are on the causal path? — Do not adjust for those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 to ask of any comparison — In Python</a:t>
            </a:r>
          </a:p>
        </p:txBody>
      </p:sp>
      <p:sp>
        <p:nvSpPr>
          <p:cNvPr id="3" name="Content Placeholder 2"/>
          <p:cNvSpPr>
            <a:spLocks noGrp="1"/>
          </p:cNvSpPr>
          <p:nvPr>
            <p:ph idx="1"/>
          </p:nvPr>
        </p:nvSpPr>
        <p:spPr/>
        <p:txBody>
          <a:bodyPr/>
          <a:lstStyle/>
          <a:p>
            <a:pPr lvl="0" indent="0">
              <a:buNone/>
            </a:pPr>
            <a:r>
              <a:rPr>
                <a:latin typeface="Courier"/>
              </a:rPr>
              <a:t>adjustment_plan </a:t>
            </a:r>
            <a:r>
              <a:rPr>
                <a:solidFill>
                  <a:srgbClr val="666666"/>
                </a:solidFill>
                <a:latin typeface="Courier"/>
              </a:rPr>
              <a:t>=</a:t>
            </a:r>
            <a:r>
              <a:rPr>
                <a:latin typeface="Courier"/>
              </a:rPr>
              <a:t> pd.DataFrame({</a:t>
            </a:r>
            <a:br/>
            <a:r>
              <a:rPr>
                <a:latin typeface="Courier"/>
              </a:rPr>
              <a:t>    </a:t>
            </a:r>
            <a:r>
              <a:rPr>
                <a:solidFill>
                  <a:srgbClr val="4070A0"/>
                </a:solidFill>
                <a:latin typeface="Courier"/>
              </a:rPr>
              <a:t>"variable"</a:t>
            </a:r>
            <a:r>
              <a:rPr>
                <a:latin typeface="Courier"/>
              </a:rPr>
              <a:t>: [</a:t>
            </a:r>
            <a:r>
              <a:rPr>
                <a:solidFill>
                  <a:srgbClr val="4070A0"/>
                </a:solidFill>
                <a:latin typeface="Courier"/>
              </a:rPr>
              <a:t>"age"</a:t>
            </a:r>
            <a:r>
              <a:rPr>
                <a:latin typeface="Courier"/>
              </a:rPr>
              <a:t>, </a:t>
            </a:r>
            <a:r>
              <a:rPr>
                <a:solidFill>
                  <a:srgbClr val="4070A0"/>
                </a:solidFill>
                <a:latin typeface="Courier"/>
              </a:rPr>
              <a:t>"sex"</a:t>
            </a:r>
            <a:r>
              <a:rPr>
                <a:latin typeface="Courier"/>
              </a:rPr>
              <a:t>, </a:t>
            </a:r>
            <a:r>
              <a:rPr>
                <a:solidFill>
                  <a:srgbClr val="4070A0"/>
                </a:solidFill>
                <a:latin typeface="Courier"/>
              </a:rPr>
              <a:t>"water source"</a:t>
            </a:r>
            <a:r>
              <a:rPr>
                <a:latin typeface="Courier"/>
              </a:rPr>
              <a:t>, </a:t>
            </a:r>
            <a:r>
              <a:rPr>
                <a:solidFill>
                  <a:srgbClr val="4070A0"/>
                </a:solidFill>
                <a:latin typeface="Courier"/>
              </a:rPr>
              <a:t>"delay to treatment"</a:t>
            </a:r>
            <a:r>
              <a:rPr>
                <a:latin typeface="Courier"/>
              </a:rPr>
              <a:t>, </a:t>
            </a:r>
            <a:r>
              <a:rPr>
                <a:solidFill>
                  <a:srgbClr val="4070A0"/>
                </a:solidFill>
                <a:latin typeface="Courier"/>
              </a:rPr>
              <a:t>"register quality"</a:t>
            </a:r>
            <a:r>
              <a:rPr>
                <a:latin typeface="Courier"/>
              </a:rPr>
              <a:t>],</a:t>
            </a:r>
            <a:br/>
            <a:r>
              <a:rPr>
                <a:latin typeface="Courier"/>
              </a:rPr>
              <a:t>    </a:t>
            </a:r>
            <a:r>
              <a:rPr>
                <a:solidFill>
                  <a:srgbClr val="4070A0"/>
                </a:solidFill>
                <a:latin typeface="Courier"/>
              </a:rPr>
              <a:t>"differs"</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"causes_outcome"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"on_causal_path"</a:t>
            </a:r>
            <a:r>
              <a:rPr>
                <a:latin typeface="Courier"/>
              </a:rPr>
              <a:t>: [</a:t>
            </a:r>
            <a:r>
              <a:rPr>
                <a:solidFill>
                  <a:srgbClr val="19177C"/>
                </a:solidFill>
                <a:latin typeface="Courier"/>
              </a:rPr>
              <a:t>False</a:t>
            </a:r>
            <a:r>
              <a:rPr>
                <a:latin typeface="Courier"/>
              </a:rPr>
              <a:t>, </a:t>
            </a:r>
            <a:r>
              <a:rPr>
                <a:solidFill>
                  <a:srgbClr val="19177C"/>
                </a:solidFill>
                <a:latin typeface="Courier"/>
              </a:rPr>
              <a:t>False</a:t>
            </a:r>
            <a:r>
              <a:rPr>
                <a:latin typeface="Courier"/>
              </a:rPr>
              <a:t>, </a:t>
            </a:r>
            <a:r>
              <a:rPr>
                <a:solidFill>
                  <a:srgbClr val="19177C"/>
                </a:solidFill>
                <a:latin typeface="Courier"/>
              </a:rPr>
              <a:t>False</a:t>
            </a:r>
            <a:r>
              <a:rPr>
                <a:latin typeface="Courier"/>
              </a:rPr>
              <a:t>, </a:t>
            </a:r>
            <a:r>
              <a:rPr>
                <a:solidFill>
                  <a:srgbClr val="19177C"/>
                </a:solidFill>
                <a:latin typeface="Courier"/>
              </a:rPr>
              <a:t>True</a:t>
            </a:r>
            <a:r>
              <a:rPr>
                <a:latin typeface="Courier"/>
              </a:rPr>
              <a:t>, </a:t>
            </a:r>
            <a:r>
              <a:rPr>
                <a:solidFill>
                  <a:srgbClr val="19177C"/>
                </a:solidFill>
                <a:latin typeface="Courier"/>
              </a:rPr>
              <a:t>False</a:t>
            </a:r>
            <a:r>
              <a:rPr>
                <a:latin typeface="Courier"/>
              </a:rPr>
              <a:t>],</a:t>
            </a:r>
            <a:br/>
            <a:r>
              <a:rPr>
                <a:latin typeface="Courier"/>
              </a:rPr>
              <a:t>    </a:t>
            </a:r>
            <a:r>
              <a:rPr>
                <a:solidFill>
                  <a:srgbClr val="4070A0"/>
                </a:solidFill>
                <a:latin typeface="Courier"/>
              </a:rPr>
              <a:t>"action"</a:t>
            </a:r>
            <a:r>
              <a:rPr>
                <a:latin typeface="Courier"/>
              </a:rPr>
              <a:t>: [</a:t>
            </a:r>
            <a:r>
              <a:rPr>
                <a:solidFill>
                  <a:srgbClr val="4070A0"/>
                </a:solidFill>
                <a:latin typeface="Courier"/>
              </a:rPr>
              <a:t>"adjust"</a:t>
            </a:r>
            <a:r>
              <a:rPr>
                <a:latin typeface="Courier"/>
              </a:rPr>
              <a:t>, </a:t>
            </a:r>
            <a:r>
              <a:rPr>
                <a:solidFill>
                  <a:srgbClr val="4070A0"/>
                </a:solidFill>
                <a:latin typeface="Courier"/>
              </a:rPr>
              <a:t>"no need"</a:t>
            </a:r>
            <a:r>
              <a:rPr>
                <a:latin typeface="Courier"/>
              </a:rPr>
              <a:t>, </a:t>
            </a:r>
            <a:r>
              <a:rPr>
                <a:solidFill>
                  <a:srgbClr val="4070A0"/>
                </a:solidFill>
                <a:latin typeface="Courier"/>
              </a:rPr>
              <a:t>"unmeasured; state it"</a:t>
            </a:r>
            <a:r>
              <a:rPr>
                <a:latin typeface="Courier"/>
              </a:rPr>
              <a:t>, </a:t>
            </a:r>
            <a:r>
              <a:rPr>
                <a:solidFill>
                  <a:srgbClr val="4070A0"/>
                </a:solidFill>
                <a:latin typeface="Courier"/>
              </a:rPr>
              <a:t>"do not adjust"</a:t>
            </a:r>
            <a:r>
              <a:rPr>
                <a:latin typeface="Courier"/>
              </a:rPr>
              <a:t>,</a:t>
            </a:r>
            <a:br/>
            <a:r>
              <a:rPr>
                <a:latin typeface="Courier"/>
              </a:rPr>
              <a:t>               </a:t>
            </a:r>
            <a:r>
              <a:rPr>
                <a:solidFill>
                  <a:srgbClr val="4070A0"/>
                </a:solidFill>
                <a:latin typeface="Courier"/>
              </a:rPr>
              <a:t>"fix the register"</a:t>
            </a:r>
            <a:r>
              <a:rPr>
                <a:latin typeface="Courier"/>
              </a:rPr>
              <a:t>],</a:t>
            </a:r>
            <a:br/>
            <a:r>
              <a:rPr>
                <a:latin typeface="Courier"/>
              </a:rPr>
              <a:t>})</a:t>
            </a:r>
            <a:br/>
            <a:r>
              <a:rPr>
                <a:solidFill>
                  <a:srgbClr val="008000"/>
                </a:solidFill>
                <a:latin typeface="Courier"/>
              </a:rPr>
              <a:t>print</a:t>
            </a:r>
            <a:r>
              <a:rPr>
                <a:latin typeface="Courier"/>
              </a:rPr>
              <a:t>(adjustment_plan)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 to ask of any comparison — In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variable,        </a:t>
            </a:r>
            <a:r>
              <a:rPr>
                <a:solidFill>
                  <a:srgbClr val="4070A0"/>
                </a:solidFill>
                <a:latin typeface="Courier"/>
              </a:rPr>
              <a:t>~</a:t>
            </a:r>
            <a:r>
              <a:rPr>
                <a:latin typeface="Courier"/>
              </a:rPr>
              <a:t>action,</a:t>
            </a:r>
            <a:br/>
            <a:r>
              <a:rPr>
                <a:latin typeface="Courier"/>
              </a:rPr>
              <a:t>  </a:t>
            </a:r>
            <a:r>
              <a:rPr>
                <a:solidFill>
                  <a:srgbClr val="4070A0"/>
                </a:solidFill>
                <a:latin typeface="Courier"/>
              </a:rPr>
              <a:t>"age"</a:t>
            </a:r>
            <a:r>
              <a:rPr>
                <a:latin typeface="Courier"/>
              </a:rPr>
              <a:t>,            </a:t>
            </a:r>
            <a:r>
              <a:rPr>
                <a:solidFill>
                  <a:srgbClr val="4070A0"/>
                </a:solidFill>
                <a:latin typeface="Courier"/>
              </a:rPr>
              <a:t>"adjust"</a:t>
            </a:r>
            <a:r>
              <a:rPr>
                <a:latin typeface="Courier"/>
              </a:rPr>
              <a:t>,</a:t>
            </a:r>
            <a:br/>
            <a:r>
              <a:rPr>
                <a:latin typeface="Courier"/>
              </a:rPr>
              <a:t>  </a:t>
            </a:r>
            <a:r>
              <a:rPr>
                <a:solidFill>
                  <a:srgbClr val="4070A0"/>
                </a:solidFill>
                <a:latin typeface="Courier"/>
              </a:rPr>
              <a:t>"water source"</a:t>
            </a:r>
            <a:r>
              <a:rPr>
                <a:latin typeface="Courier"/>
              </a:rPr>
              <a:t>,   </a:t>
            </a:r>
            <a:r>
              <a:rPr>
                <a:solidFill>
                  <a:srgbClr val="4070A0"/>
                </a:solidFill>
                <a:latin typeface="Courier"/>
              </a:rPr>
              <a:t>"unmeasured; state it"</a:t>
            </a:r>
            <a:r>
              <a:rPr>
                <a:latin typeface="Courier"/>
              </a:rPr>
              <a:t>,</a:t>
            </a:r>
            <a:br/>
            <a:r>
              <a:rPr>
                <a:latin typeface="Courier"/>
              </a:rPr>
              <a:t>  </a:t>
            </a:r>
            <a:r>
              <a:rPr>
                <a:solidFill>
                  <a:srgbClr val="4070A0"/>
                </a:solidFill>
                <a:latin typeface="Courier"/>
              </a:rPr>
              <a:t>"delay"</a:t>
            </a:r>
            <a:r>
              <a:rPr>
                <a:latin typeface="Courier"/>
              </a:rPr>
              <a:t>,          </a:t>
            </a:r>
            <a:r>
              <a:rPr>
                <a:solidFill>
                  <a:srgbClr val="4070A0"/>
                </a:solidFill>
                <a:latin typeface="Courier"/>
              </a:rPr>
              <a:t>"do not adjust; it is the mechanism"</a:t>
            </a:r>
            <a:r>
              <a:rPr>
                <a:latin typeface="Courier"/>
              </a:rPr>
              <a:t>,</a:t>
            </a:r>
            <a:br/>
            <a:r>
              <a:rPr>
                <a:latin typeface="Courier"/>
              </a:rPr>
              <a:t>  </a:t>
            </a:r>
            <a:r>
              <a:rPr>
                <a:solidFill>
                  <a:srgbClr val="4070A0"/>
                </a:solidFill>
                <a:latin typeface="Courier"/>
              </a:rPr>
              <a:t>"register"</a:t>
            </a:r>
            <a:r>
              <a:rPr>
                <a:latin typeface="Courier"/>
              </a:rPr>
              <a:t>,       </a:t>
            </a:r>
            <a:r>
              <a:rPr>
                <a:solidFill>
                  <a:srgbClr val="4070A0"/>
                </a:solidFill>
                <a:latin typeface="Courier"/>
              </a:rPr>
              <a:t>"fix it; this is bias, not confounding"</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 to ask of any comparison</a:t>
            </a:r>
          </a:p>
        </p:txBody>
      </p:sp>
      <p:sp>
        <p:nvSpPr>
          <p:cNvPr id="3" name="Content Placeholder 2"/>
          <p:cNvSpPr>
            <a:spLocks noGrp="1"/>
          </p:cNvSpPr>
          <p:nvPr>
            <p:ph idx="1"/>
          </p:nvPr>
        </p:nvSpPr>
        <p:spPr/>
        <p:txBody>
          <a:bodyPr/>
          <a:lstStyle/>
          <a:p>
            <a:pPr lvl="0"/>
            <a:r>
              <a:rPr/>
              <a:t>Write that table before the analysis, not after — Deciding what to adjust for once you have seen which adjustment gives…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named what else could explain a difference and removed what you could.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https://data-analysis.cassion.dev/courses/public-health-epidemiology/epi-07-confounding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else could explain 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 confounder causes the outcome and differs between the groups. Four of them sit between the districts in this outbreak, one has been removed, one is unmeasured, and one is not a confounder at all — it is the mechanism.</vt:lpwstr>
  </property>
</Properties>
</file>