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facteur de confusion cause le résultat et diffère entre les groupes. Quatre candidats séparent les districts de cette épidémie — l’un a été retiré, l’un n’est pas mesuré, et l’un n’est pas un facteur de confusion du tout : c’est le mécanisme.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facteur de confusion est une variable qui satisfait trois conditions à la fois : Les trois comptent. Une variable qui diffère entre groupes sans causer le résultat est sans objet. Une variable qui cause le résultat mais est identique dans les deux groupes ne peut pas expliquer un écart. Et une variable sur le chemin causal n’est pas un facteur de confusion — c’est le mécanisme, et ajuster dessus détruit le constat.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a un taux d’attaque standardisé de 7,25 pour 1 000 contre 5,95 pour Sud, et une létalité de 6,30 % contre 3,11 %. Qu’est-ce qui pourrait aussi expliquer ces écarts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Parcourez ce tableau et chaque ligne appelle une réponse différente. La structure par âge a été traitée. La leçon 6 l’a retirée et a chiffré ce qu’elle valait — environ la moitié de l’écart brut. La source d’eau, l’assainissement et la promiscuité sont les causes réelles de la transmission du choléra, elles diffèrent certainement entre un district de type camp et un district rural, et elles ne sont pas dans ce jeu de données. C’est la phrase la plus importante de cette leçon. Un facteur de confusion non mesuré ne peut pas être ajusté, et son existence doit être énoncée plutôt qu’ignorée.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distance au traitement est l’intéressante et n’est pas du tout un facteur de confusion. La chaîne est : Nord est plus loin des centres de traitement → ses cas arrivent plus tard → davantage meurent. La distance cause la létalité </a:t>
            </a:r>
            <a:r>
              <a:rPr i="1"/>
              <a:t>à travers</a:t>
            </a:r>
            <a:r>
              <a:rPr/>
              <a:t> le délai, donc le délai est sur le chemin causal. Ajuster sur le délai supprimerait précisément l’effet que vous cherchez à démontrer, ce qui est l’erreur classique de sur-ajustement. La qualité du registre n’est pas non plus un facteur de confusion. Les dates de début rétro-remplies de Nord ne causent pas de décès ; elles faussent la mesure de l’explication. C’est un biais d’information, et il se corrige en réparant le registre, non en ajustant.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L’ajustement le plus simple, et celui qui montre son travail.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se lisent sur un tableau stratifié, et une seule est l’estimation ajustée. L’écart persiste-t-il à l’intérieur des strates ? Si la létalité de Nord est plus élevée dans chaque tranche d’âge, l’âge n’est pas l’explication. Si elle s’inverse dans certaines tranches, il se passe quelque chose de plus intéressant. Les strates sont-elles cohérentes ? Un écart grand dans une tranche et absent des autres est une modification d’effet — l’exposition agit réellement différemment selon les groupes — et il doit être rapporté par strate plutôt que moyenné en un seul chiffre ajusté. La modification d’effet est un constat ; la confusion est une nuisance. Réduire la première à un nombre unique détruit le résultat ; ne pas retirer la seconde en fabrique un.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variables et les cellules se vident vite — la leçon sur la désagrégation du module 3, arrivant avec une autre conséquence. Trois districts par quatre tranches d’âge par deux sexes font vingt-quatre cellules sur 974 issues, et les décès par choléra sont rares.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là que la régression prend le relais, et </a:t>
            </a:r>
            <a:r>
              <a:rPr i="1"/>
              <a:t>Régression appliquée aux données de programme</a:t>
            </a:r>
            <a:r>
              <a:rPr/>
              <a:t>, plus loin dans le programme, porte exactement là-dessus — ajuster sur plusieurs variables à la fois sans épuiser les cellules. Son objet est le même que celui de la stratification, et un modèle qui ajuste sur un mécanisme commet la même erreur qu’une stratification qui le fait.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Avant d’attribuer un écart à quoi que ce soit. 1. Qu’est-ce qui diffère entre ces groupes en dehors de ce que j’étudie ? Listez-le. La liste est la section des limites, et ce que vous ne pouvez pas mesurer y figure aussi. 2. Lesquels causent le résultat ? Ceux-là seuls sont des facteurs de confusion. Un district ayant davantage d’écoles ne confond pas une comparaison sur le choléra à moins que les écoles ne causent le choléra. 3. Lesquels sont sur le chemin causal ? N’ajustez pas dessus. Le délai d’accès au traitement, dans cette épidémie, est la façon dont la distance tue.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ce tableau avant l’analyse, non après. Décider sur quoi ajuster une fois qu’on a vu quel ajustement donne la réponse la plus agréable est ce qui rend l’épidémiologie observationnelle peu digne de confiance, et c’est indiscernable d’un travail honnête après coup.</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nommé ce qui pourrait aussi expliquer un écart et retiré ce que vous pouviez. La dernière leçon porte sur ce qui reste dicible — la phrase à laquelle une comparaison observationnelle a droit, et les plusieurs auxquelles elle n’a pas droit.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7-confound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Qu’est-ce qui pourrait aussi l’expliquer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facteur de confusion cause le résultat et diffère entre les groupes. Quatre candidats séparent les districts de cette épidémie — l’un a été retiré, l’un n’est pas mesuré, et l’un n’est pas un facteur de confusion du tout : c’est le mécanisme.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définition, et pourquoi il vaut la peine d’être strict</a:t>
            </a:r>
          </a:p>
          <a:p>
            <a:pPr lvl="0"/>
            <a:r>
              <a:rPr/>
              <a:t>Les quatre candidats de cette épidémie</a:t>
            </a:r>
          </a:p>
          <a:p>
            <a:pPr lvl="0"/>
            <a:r>
              <a:rPr/>
              <a:t>Stratifiez pour le voir</a:t>
            </a:r>
          </a:p>
          <a:p>
            <a:pPr lvl="0"/>
            <a:r>
              <a:rPr/>
              <a:t>Quand la stratification s’épuise</a:t>
            </a:r>
          </a:p>
          <a:p>
            <a:pPr lvl="0"/>
            <a:r>
              <a:rPr/>
              <a:t>Les trois questions à poser à toute comparaison</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pourquoi il vaut la peine d’être strict</a:t>
            </a:r>
          </a:p>
        </p:txBody>
      </p:sp>
      <p:sp>
        <p:nvSpPr>
          <p:cNvPr id="3" name="Content Placeholder 2"/>
          <p:cNvSpPr>
            <a:spLocks noGrp="1"/>
          </p:cNvSpPr>
          <p:nvPr>
            <p:ph idx="1"/>
          </p:nvPr>
        </p:nvSpPr>
        <p:spPr/>
        <p:txBody>
          <a:bodyPr/>
          <a:lstStyle/>
          <a:p>
            <a:pPr lvl="0"/>
            <a:r>
              <a:rPr/>
              <a:t>elle est </a:t>
            </a:r>
            <a:r>
              <a:rPr b="1"/>
              <a:t>associée à l’exposition</a:t>
            </a:r>
            <a:r>
              <a:rPr/>
              <a:t> — elle diffère entre les groupes comparés ;</a:t>
            </a:r>
          </a:p>
          <a:p>
            <a:pPr lvl="0"/>
            <a:r>
              <a:rPr/>
              <a:t>elle est une </a:t>
            </a:r>
            <a:r>
              <a:rPr b="1"/>
              <a:t>cause du résultat</a:t>
            </a:r>
            <a:r>
              <a:rPr/>
              <a:t>, indépendamment de l’exposition ;</a:t>
            </a:r>
          </a:p>
          <a:p>
            <a:pPr lvl="0"/>
            <a:r>
              <a:rPr/>
              <a:t>elle n’est </a:t>
            </a:r>
            <a:r>
              <a:rPr b="1"/>
              <a:t>pas sur le chemin causal</a:t>
            </a:r>
            <a:r>
              <a:rPr/>
              <a:t> entre l’exposition et le résultat.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candidats de cette épidémie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Candidat</a:t>
                      </a:r>
                    </a:p>
                  </a:txBody>
                  <a:tcPr/>
                </a:tc>
                <a:tc>
                  <a:txBody>
                    <a:bodyPr/>
                    <a:lstStyle/>
                    <a:p>
                      <a:pPr lvl="0" indent="0" marL="0">
                        <a:buNone/>
                      </a:pPr>
                      <a:r>
                        <a:rPr/>
                        <a:t>Diffère entre districts ?</a:t>
                      </a:r>
                    </a:p>
                  </a:txBody>
                  <a:tcPr/>
                </a:tc>
                <a:tc>
                  <a:txBody>
                    <a:bodyPr/>
                    <a:lstStyle/>
                    <a:p>
                      <a:pPr lvl="0" indent="0" marL="0">
                        <a:buNone/>
                      </a:pPr>
                      <a:r>
                        <a:rPr/>
                        <a:t>Cause le résultat ?</a:t>
                      </a:r>
                    </a:p>
                  </a:txBody>
                  <a:tcPr/>
                </a:tc>
                <a:tc>
                  <a:txBody>
                    <a:bodyPr/>
                    <a:lstStyle/>
                    <a:p>
                      <a:pPr lvl="0" indent="0" marL="0">
                        <a:buNone/>
                      </a:pPr>
                      <a:r>
                        <a:rPr/>
                        <a:t>Sur le chemin ?</a:t>
                      </a:r>
                    </a:p>
                  </a:txBody>
                  <a:tcPr/>
                </a:tc>
              </a:tr>
              <a:tr h="0">
                <a:tc>
                  <a:txBody>
                    <a:bodyPr/>
                    <a:lstStyle/>
                    <a:p>
                      <a:pPr lvl="0" indent="0" marL="0">
                        <a:buNone/>
                      </a:pPr>
                      <a:r>
                        <a:rPr b="1"/>
                        <a:t>Structure par âge</a:t>
                      </a:r>
                    </a:p>
                  </a:txBody>
                </a:tc>
                <a:tc>
                  <a:txBody>
                    <a:bodyPr/>
                    <a:lstStyle/>
                    <a:p>
                      <a:pPr lvl="0" indent="0" marL="0">
                        <a:buNone/>
                      </a:pPr>
                      <a:r>
                        <a:rPr/>
                        <a:t>Oui, nettement</a:t>
                      </a:r>
                    </a:p>
                  </a:txBody>
                </a:tc>
                <a:tc>
                  <a:txBody>
                    <a:bodyPr/>
                    <a:lstStyle/>
                    <a:p>
                      <a:pPr lvl="0" indent="0" marL="0">
                        <a:buNone/>
                      </a:pPr>
                      <a:r>
                        <a:rPr/>
                        <a:t>Oui</a:t>
                      </a:r>
                    </a:p>
                  </a:txBody>
                </a:tc>
                <a:tc>
                  <a:txBody>
                    <a:bodyPr/>
                    <a:lstStyle/>
                    <a:p>
                      <a:pPr lvl="0" indent="0" marL="0">
                        <a:buNone/>
                      </a:pPr>
                      <a:r>
                        <a:rPr/>
                        <a:t>Non — facteur de confusion, déjà retiré</a:t>
                      </a:r>
                    </a:p>
                  </a:txBody>
                </a:tc>
              </a:tr>
              <a:tr h="0">
                <a:tc>
                  <a:txBody>
                    <a:bodyPr/>
                    <a:lstStyle/>
                    <a:p>
                      <a:pPr lvl="0" indent="0" marL="0">
                        <a:buNone/>
                      </a:pPr>
                      <a:r>
                        <a:rPr b="1"/>
                        <a:t>Source d’eau et densité</a:t>
                      </a:r>
                    </a:p>
                  </a:txBody>
                </a:tc>
                <a:tc>
                  <a:txBody>
                    <a:bodyPr/>
                    <a:lstStyle/>
                    <a:p>
                      <a:pPr lvl="0" indent="0" marL="0">
                        <a:buNone/>
                      </a:pPr>
                      <a:r>
                        <a:rPr/>
                        <a:t>Presque certainement</a:t>
                      </a:r>
                    </a:p>
                  </a:txBody>
                </a:tc>
                <a:tc>
                  <a:txBody>
                    <a:bodyPr/>
                    <a:lstStyle/>
                    <a:p>
                      <a:pPr lvl="0" indent="0" marL="0">
                        <a:buNone/>
                      </a:pPr>
                      <a:r>
                        <a:rPr/>
                        <a:t>Oui</a:t>
                      </a:r>
                    </a:p>
                  </a:txBody>
                </a:tc>
                <a:tc>
                  <a:txBody>
                    <a:bodyPr/>
                    <a:lstStyle/>
                    <a:p>
                      <a:pPr lvl="0" indent="0" marL="0">
                        <a:buNone/>
                      </a:pPr>
                      <a:r>
                        <a:rPr/>
                        <a:t>Non — facteur de confusion, </a:t>
                      </a:r>
                      <a:r>
                        <a:rPr b="1"/>
                        <a:t>non mesuré</a:t>
                      </a:r>
                    </a:p>
                  </a:txBody>
                </a:tc>
              </a:tr>
              <a:tr h="0">
                <a:tc>
                  <a:txBody>
                    <a:bodyPr/>
                    <a:lstStyle/>
                    <a:p>
                      <a:pPr lvl="0" indent="0" marL="0">
                        <a:buNone/>
                      </a:pPr>
                      <a:r>
                        <a:rPr b="1"/>
                        <a:t>Distance au traitement</a:t>
                      </a:r>
                    </a:p>
                  </a:txBody>
                </a:tc>
                <a:tc>
                  <a:txBody>
                    <a:bodyPr/>
                    <a:lstStyle/>
                    <a:p>
                      <a:pPr lvl="0" indent="0" marL="0">
                        <a:buNone/>
                      </a:pPr>
                      <a:r>
                        <a:rPr/>
                        <a:t>Oui</a:t>
                      </a:r>
                    </a:p>
                  </a:txBody>
                </a:tc>
                <a:tc>
                  <a:txBody>
                    <a:bodyPr/>
                    <a:lstStyle/>
                    <a:p>
                      <a:pPr lvl="0" indent="0" marL="0">
                        <a:buNone/>
                      </a:pPr>
                      <a:r>
                        <a:rPr/>
                        <a:t>Oui, pour la létalité</a:t>
                      </a:r>
                    </a:p>
                  </a:txBody>
                </a:tc>
                <a:tc>
                  <a:txBody>
                    <a:bodyPr/>
                    <a:lstStyle/>
                    <a:p>
                      <a:pPr lvl="0" indent="0" marL="0">
                        <a:buNone/>
                      </a:pPr>
                      <a:r>
                        <a:rPr b="1"/>
                        <a:t>Oui</a:t>
                      </a:r>
                      <a:r>
                        <a:rPr/>
                        <a:t> — c’est le mécanisme</a:t>
                      </a:r>
                    </a:p>
                  </a:txBody>
                </a:tc>
              </a:tr>
              <a:tr h="0">
                <a:tc>
                  <a:txBody>
                    <a:bodyPr/>
                    <a:lstStyle/>
                    <a:p>
                      <a:pPr lvl="0" indent="0" marL="0">
                        <a:buNone/>
                      </a:pPr>
                      <a:r>
                        <a:rPr b="1"/>
                        <a:t>Qualité du registre</a:t>
                      </a:r>
                    </a:p>
                  </a:txBody>
                </a:tc>
                <a:tc>
                  <a:txBody>
                    <a:bodyPr/>
                    <a:lstStyle/>
                    <a:p>
                      <a:pPr lvl="0" indent="0" marL="0">
                        <a:buNone/>
                      </a:pPr>
                      <a:r>
                        <a:rPr/>
                        <a:t>Oui</a:t>
                      </a:r>
                    </a:p>
                  </a:txBody>
                </a:tc>
                <a:tc>
                  <a:txBody>
                    <a:bodyPr/>
                    <a:lstStyle/>
                    <a:p>
                      <a:pPr lvl="0" indent="0" marL="0">
                        <a:buNone/>
                      </a:pPr>
                      <a:r>
                        <a:rPr/>
                        <a:t>Non</a:t>
                      </a:r>
                    </a:p>
                  </a:txBody>
                </a:tc>
                <a:tc>
                  <a:txBody>
                    <a:bodyPr/>
                    <a:lstStyle/>
                    <a:p>
                      <a:pPr lvl="0" indent="0" marL="0">
                        <a:buNone/>
                      </a:pPr>
                      <a:r>
                        <a:rPr/>
                        <a:t>Non — pas un facteur de confusion, un biais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candidats de cette épidémie</a:t>
            </a:r>
          </a:p>
        </p:txBody>
      </p:sp>
      <p:sp>
        <p:nvSpPr>
          <p:cNvPr id="3" name="Content Placeholder 2"/>
          <p:cNvSpPr>
            <a:spLocks noGrp="1"/>
          </p:cNvSpPr>
          <p:nvPr>
            <p:ph idx="1"/>
          </p:nvPr>
        </p:nvSpPr>
        <p:spPr/>
        <p:txBody>
          <a:bodyPr/>
          <a:lstStyle/>
          <a:p>
            <a:pPr lvl="0"/>
            <a:r>
              <a:rPr/>
              <a:t>La structure par âge — a été traitée</a:t>
            </a:r>
          </a:p>
          <a:p>
            <a:pPr lvl="0"/>
            <a:r>
              <a:rPr/>
              <a:t>La source d’eau, l’assainissement et la promiscuité — sont les causes réelles de la transmission du choléra, elles…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candidats de cette épidémie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"Available for adjustment: age, sex, district"</a:t>
            </a:r>
            <a:r>
              <a:rPr>
                <a:latin typeface="Courier"/>
              </a:rPr>
              <a:t>)</a:t>
            </a:r>
            <a:br/>
            <a:r>
              <a:rPr>
                <a:solidFill>
                  <a:srgbClr val="008000"/>
                </a:solidFill>
                <a:latin typeface="Courier"/>
              </a:rPr>
              <a:t>print</a:t>
            </a:r>
            <a:r>
              <a:rPr>
                <a:latin typeface="Courier"/>
              </a:rPr>
              <a:t>(</a:t>
            </a:r>
            <a:r>
              <a:rPr>
                <a:solidFill>
                  <a:srgbClr val="4070A0"/>
                </a:solidFill>
                <a:latin typeface="Courier"/>
              </a:rPr>
              <a:t>"Known to matter and unavailable: water source, sanitation, crowding, "</a:t>
            </a:r>
            <a:br/>
            <a:r>
              <a:rPr>
                <a:latin typeface="Courier"/>
              </a:rPr>
              <a:t>      </a:t>
            </a:r>
            <a:r>
              <a:rPr>
                <a:solidFill>
                  <a:srgbClr val="4070A0"/>
                </a:solidFill>
                <a:latin typeface="Courier"/>
              </a:rPr>
              <a:t>"displacement status"</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candidats de cette épidémie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list of what you could not adjust for belongs in the limitations section.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candidats de cette épidémie</a:t>
            </a:r>
          </a:p>
        </p:txBody>
      </p:sp>
      <p:sp>
        <p:nvSpPr>
          <p:cNvPr id="3" name="Content Placeholder 2"/>
          <p:cNvSpPr>
            <a:spLocks noGrp="1"/>
          </p:cNvSpPr>
          <p:nvPr>
            <p:ph idx="1"/>
          </p:nvPr>
        </p:nvSpPr>
        <p:spPr/>
        <p:txBody>
          <a:bodyPr/>
          <a:lstStyle/>
          <a:p>
            <a:pPr lvl="0"/>
            <a:r>
              <a:rPr/>
              <a:t>La distance au traitement — est l’intéressante et n’est pas du tout un facteur de confusion</a:t>
            </a:r>
          </a:p>
          <a:p>
            <a:pPr lvl="0"/>
            <a:r>
              <a:rPr/>
              <a:t>La qualité du registre — n’est pas non plus un facteur de confusion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Stratifiez pour le voir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r>
              <a:rPr>
                <a:latin typeface="Courier"/>
              </a:rPr>
              <a:t>with_outcome </a:t>
            </a:r>
            <a:r>
              <a:rPr>
                <a:solidFill>
                  <a:srgbClr val="666666"/>
                </a:solidFill>
                <a:latin typeface="Courier"/>
              </a:rPr>
              <a:t>=</a:t>
            </a:r>
            <a:r>
              <a:rPr>
                <a:latin typeface="Courier"/>
              </a:rPr>
              <a:t> cases[cases[</a:t>
            </a:r>
            <a:r>
              <a:rPr>
                <a:solidFill>
                  <a:srgbClr val="4070A0"/>
                </a:solidFill>
                <a:latin typeface="Courier"/>
              </a:rPr>
              <a:t>"outcome"</a:t>
            </a:r>
            <a:r>
              <a:rPr>
                <a:latin typeface="Courier"/>
              </a:rPr>
              <a:t>].notna()]</a:t>
            </a:r>
            <a:br/>
            <a:br/>
            <a:r>
              <a:rPr>
                <a:latin typeface="Courier"/>
              </a:rPr>
              <a:t>stratified </a:t>
            </a:r>
            <a:r>
              <a:rPr>
                <a:solidFill>
                  <a:srgbClr val="666666"/>
                </a:solidFill>
                <a:latin typeface="Courier"/>
              </a:rPr>
              <a:t>=</a:t>
            </a:r>
            <a:r>
              <a:rPr>
                <a:latin typeface="Courier"/>
              </a:rPr>
              <a:t> (</a:t>
            </a:r>
            <a:br/>
            <a:r>
              <a:rPr>
                <a:latin typeface="Courier"/>
              </a:rPr>
              <a:t>    with_outcome.assign(died</a:t>
            </a:r>
            <a:r>
              <a:rPr>
                <a:solidFill>
                  <a:srgbClr val="666666"/>
                </a:solidFill>
                <a:latin typeface="Courier"/>
              </a:rPr>
              <a:t>=</a:t>
            </a:r>
            <a:r>
              <a:rPr>
                <a:latin typeface="Courier"/>
              </a:rPr>
              <a:t>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a:t>
            </a:r>
            <a:br/>
            <a:r>
              <a:rPr>
                <a:latin typeface="Courier"/>
              </a:rPr>
              <a:t>    .groupby([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br/>
            <a:r>
              <a:rPr>
                <a:latin typeface="Courier"/>
              </a:rPr>
              <a:t>    .agg(cases</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"size"</a:t>
            </a:r>
            <a:r>
              <a:rPr>
                <a:latin typeface="Courier"/>
              </a:rPr>
              <a:t>), deaths</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"sum"</a:t>
            </a:r>
            <a:r>
              <a:rPr>
                <a:latin typeface="Courier"/>
              </a:rPr>
              <a:t>))</a:t>
            </a:r>
            <a:br/>
            <a:r>
              <a:rPr>
                <a:latin typeface="Courier"/>
              </a:rPr>
              <a:t>)</a:t>
            </a:r>
            <a:br/>
            <a:r>
              <a:rPr>
                <a:latin typeface="Courier"/>
              </a:rPr>
              <a:t>stratified[</a:t>
            </a:r>
            <a:r>
              <a:rPr>
                <a:solidFill>
                  <a:srgbClr val="4070A0"/>
                </a:solidFill>
                <a:latin typeface="Courier"/>
              </a:rPr>
              <a:t>"cfr"</a:t>
            </a:r>
            <a:r>
              <a:rPr>
                <a:latin typeface="Courier"/>
              </a:rPr>
              <a:t>] </a:t>
            </a:r>
            <a:r>
              <a:rPr>
                <a:solidFill>
                  <a:srgbClr val="666666"/>
                </a:solidFill>
                <a:latin typeface="Courier"/>
              </a:rPr>
              <a:t>=</a:t>
            </a:r>
            <a:r>
              <a:rPr>
                <a:latin typeface="Courier"/>
              </a:rPr>
              <a:t> stratified[</a:t>
            </a:r>
            <a:r>
              <a:rPr>
                <a:solidFill>
                  <a:srgbClr val="4070A0"/>
                </a:solidFill>
                <a:latin typeface="Courier"/>
              </a:rPr>
              <a:t>"deaths"</a:t>
            </a:r>
            <a:r>
              <a:rPr>
                <a:latin typeface="Courier"/>
              </a:rPr>
              <a:t>] </a:t>
            </a:r>
            <a:r>
              <a:rPr>
                <a:solidFill>
                  <a:srgbClr val="666666"/>
                </a:solidFill>
                <a:latin typeface="Courier"/>
              </a:rPr>
              <a:t>/</a:t>
            </a:r>
            <a:r>
              <a:rPr>
                <a:latin typeface="Courier"/>
              </a:rPr>
              <a:t> stratified[</a:t>
            </a:r>
            <a:r>
              <a:rPr>
                <a:solidFill>
                  <a:srgbClr val="4070A0"/>
                </a:solidFill>
                <a:latin typeface="Courier"/>
              </a:rPr>
              <a:t>"cases"</a:t>
            </a:r>
            <a:r>
              <a:rPr>
                <a:latin typeface="Courier"/>
              </a:rPr>
              <a:t>]</a:t>
            </a:r>
            <a:br/>
            <a:r>
              <a:rPr>
                <a:solidFill>
                  <a:srgbClr val="008000"/>
                </a:solidFill>
                <a:latin typeface="Courier"/>
              </a:rPr>
              <a:t>print</a:t>
            </a:r>
            <a:r>
              <a:rPr>
                <a:latin typeface="Courier"/>
              </a:rPr>
              <a:t>((stratified[</a:t>
            </a:r>
            <a:r>
              <a:rPr>
                <a:solidFill>
                  <a:srgbClr val="4070A0"/>
                </a:solidFill>
                <a:latin typeface="Courier"/>
              </a:rPr>
              <a:t>"cfr"</a:t>
            </a:r>
            <a:r>
              <a:rPr>
                <a:latin typeface="Courier"/>
              </a:rPr>
              <a:t>].unstack()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Stratifiez pour le voir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cases =</a:t>
            </a:r>
            <a:r>
              <a:rPr>
                <a:latin typeface="Courier"/>
              </a:rPr>
              <a:t> </a:t>
            </a:r>
            <a:r>
              <a:rPr>
                <a:solidFill>
                  <a:srgbClr val="06287E"/>
                </a:solidFill>
                <a:latin typeface="Courier"/>
              </a:rPr>
              <a:t>n</a:t>
            </a:r>
            <a:r>
              <a:rPr>
                <a:latin typeface="Courier"/>
              </a:rPr>
              <a:t>(), </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(district, age_band))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age_band, </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cfr)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Stratifiez pour le voir</a:t>
            </a:r>
          </a:p>
        </p:txBody>
      </p:sp>
      <p:sp>
        <p:nvSpPr>
          <p:cNvPr id="3" name="Content Placeholder 2"/>
          <p:cNvSpPr>
            <a:spLocks noGrp="1"/>
          </p:cNvSpPr>
          <p:nvPr>
            <p:ph idx="1"/>
          </p:nvPr>
        </p:nvSpPr>
        <p:spPr/>
        <p:txBody>
          <a:bodyPr/>
          <a:lstStyle/>
          <a:p>
            <a:pPr lvl="0"/>
            <a:r>
              <a:rPr/>
              <a:t>L’écart persiste-t-il à l’intérieur des strates ? — Si la létalité de Nord est plus élevée dans chaque tranche d’âge,…</a:t>
            </a:r>
          </a:p>
          <a:p>
            <a:pPr lvl="0"/>
            <a:r>
              <a:rPr/>
              <a:t>Les strates sont-elles cohérentes ? — Un écart grand dans une tranche et absent des autres est une modification d’effet…</a:t>
            </a:r>
          </a:p>
          <a:p>
            <a:pPr lvl="0"/>
            <a:r>
              <a:rPr/>
              <a:t>La modification d’effet est un constat ; la confusion est une nuisance — Réduire la première à un nombre unique détruit…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stratification s’épuise — En Python</a:t>
            </a:r>
          </a:p>
        </p:txBody>
      </p:sp>
      <p:sp>
        <p:nvSpPr>
          <p:cNvPr id="3" name="Content Placeholder 2"/>
          <p:cNvSpPr>
            <a:spLocks noGrp="1"/>
          </p:cNvSpPr>
          <p:nvPr>
            <p:ph idx="1"/>
          </p:nvPr>
        </p:nvSpPr>
        <p:spPr/>
        <p:txBody>
          <a:bodyPr/>
          <a:lstStyle/>
          <a:p>
            <a:pPr lvl="0" indent="0">
              <a:buNone/>
            </a:pPr>
            <a:r>
              <a:rPr>
                <a:latin typeface="Courier"/>
              </a:rPr>
              <a:t>cells </a:t>
            </a:r>
            <a:r>
              <a:rPr>
                <a:solidFill>
                  <a:srgbClr val="666666"/>
                </a:solidFill>
                <a:latin typeface="Courier"/>
              </a:rPr>
              <a:t>=</a:t>
            </a:r>
            <a:r>
              <a:rPr>
                <a:latin typeface="Courier"/>
              </a:rPr>
              <a:t> with_outcome.groupby([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]).size()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cells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30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30"</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stratification s’épuise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sex)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 </a:t>
            </a:r>
            <a:r>
              <a:rPr>
                <a:solidFill>
                  <a:srgbClr val="7D9029"/>
                </a:solidFill>
                <a:latin typeface="Courier"/>
              </a:rPr>
              <a:t>under_30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30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 à poser à toute comparaison</a:t>
            </a:r>
          </a:p>
        </p:txBody>
      </p:sp>
      <p:sp>
        <p:nvSpPr>
          <p:cNvPr id="3" name="Content Placeholder 2"/>
          <p:cNvSpPr>
            <a:spLocks noGrp="1"/>
          </p:cNvSpPr>
          <p:nvPr>
            <p:ph idx="1"/>
          </p:nvPr>
        </p:nvSpPr>
        <p:spPr/>
        <p:txBody>
          <a:bodyPr/>
          <a:lstStyle/>
          <a:p>
            <a:pPr lvl="0" indent="-342900" marL="342900">
              <a:buAutoNum type="arabicPeriod"/>
            </a:pPr>
            <a:r>
              <a:rPr/>
              <a:t>Qu’est-ce qui diffère entre ces groupes en dehors de ce que j’étudie ? — Listez-le</a:t>
            </a:r>
          </a:p>
          <a:p>
            <a:pPr lvl="0" indent="-342900" marL="342900">
              <a:buAutoNum startAt="2" type="arabicPeriod"/>
            </a:pPr>
            <a:r>
              <a:rPr/>
              <a:t>Lesquels causent le résultat ? — Ceux-là seuls sont des facteurs de confusion</a:t>
            </a:r>
          </a:p>
          <a:p>
            <a:pPr lvl="0" indent="-342900" marL="342900">
              <a:buAutoNum startAt="3" type="arabicPeriod"/>
            </a:pPr>
            <a:r>
              <a:rPr/>
              <a:t>Lesquels sont sur le chemin causal ? — N’ajustez pas dessus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 à poser à toute comparaison — En Python</a:t>
            </a:r>
          </a:p>
        </p:txBody>
      </p:sp>
      <p:sp>
        <p:nvSpPr>
          <p:cNvPr id="3" name="Content Placeholder 2"/>
          <p:cNvSpPr>
            <a:spLocks noGrp="1"/>
          </p:cNvSpPr>
          <p:nvPr>
            <p:ph idx="1"/>
          </p:nvPr>
        </p:nvSpPr>
        <p:spPr/>
        <p:txBody>
          <a:bodyPr/>
          <a:lstStyle/>
          <a:p>
            <a:pPr lvl="0" indent="0">
              <a:buNone/>
            </a:pPr>
            <a:r>
              <a:rPr>
                <a:latin typeface="Courier"/>
              </a:rPr>
              <a:t>adjustment_plan </a:t>
            </a:r>
            <a:r>
              <a:rPr>
                <a:solidFill>
                  <a:srgbClr val="666666"/>
                </a:solidFill>
                <a:latin typeface="Courier"/>
              </a:rPr>
              <a:t>=</a:t>
            </a:r>
            <a:r>
              <a:rPr>
                <a:latin typeface="Courier"/>
              </a:rPr>
              <a:t> pd.DataFrame({</a:t>
            </a:r>
            <a:br/>
            <a:r>
              <a:rPr>
                <a:latin typeface="Courier"/>
              </a:rPr>
              <a:t>    </a:t>
            </a:r>
            <a:r>
              <a:rPr>
                <a:solidFill>
                  <a:srgbClr val="4070A0"/>
                </a:solidFill>
                <a:latin typeface="Courier"/>
              </a:rPr>
              <a:t>"variable"</a:t>
            </a:r>
            <a:r>
              <a:rPr>
                <a:latin typeface="Courier"/>
              </a:rPr>
              <a:t>: [</a:t>
            </a:r>
            <a:r>
              <a:rPr>
                <a:solidFill>
                  <a:srgbClr val="4070A0"/>
                </a:solidFill>
                <a:latin typeface="Courier"/>
              </a:rPr>
              <a:t>"age"</a:t>
            </a:r>
            <a:r>
              <a:rPr>
                <a:latin typeface="Courier"/>
              </a:rPr>
              <a:t>, </a:t>
            </a:r>
            <a:r>
              <a:rPr>
                <a:solidFill>
                  <a:srgbClr val="4070A0"/>
                </a:solidFill>
                <a:latin typeface="Courier"/>
              </a:rPr>
              <a:t>"sex"</a:t>
            </a:r>
            <a:r>
              <a:rPr>
                <a:latin typeface="Courier"/>
              </a:rPr>
              <a:t>, </a:t>
            </a:r>
            <a:r>
              <a:rPr>
                <a:solidFill>
                  <a:srgbClr val="4070A0"/>
                </a:solidFill>
                <a:latin typeface="Courier"/>
              </a:rPr>
              <a:t>"water source"</a:t>
            </a:r>
            <a:r>
              <a:rPr>
                <a:latin typeface="Courier"/>
              </a:rPr>
              <a:t>, </a:t>
            </a:r>
            <a:r>
              <a:rPr>
                <a:solidFill>
                  <a:srgbClr val="4070A0"/>
                </a:solidFill>
                <a:latin typeface="Courier"/>
              </a:rPr>
              <a:t>"delay to treatment"</a:t>
            </a:r>
            <a:r>
              <a:rPr>
                <a:latin typeface="Courier"/>
              </a:rPr>
              <a:t>, </a:t>
            </a:r>
            <a:r>
              <a:rPr>
                <a:solidFill>
                  <a:srgbClr val="4070A0"/>
                </a:solidFill>
                <a:latin typeface="Courier"/>
              </a:rPr>
              <a:t>"register quality"</a:t>
            </a:r>
            <a:r>
              <a:rPr>
                <a:latin typeface="Courier"/>
              </a:rPr>
              <a:t>],</a:t>
            </a:r>
            <a:br/>
            <a:r>
              <a:rPr>
                <a:latin typeface="Courier"/>
              </a:rPr>
              <a:t>    </a:t>
            </a:r>
            <a:r>
              <a:rPr>
                <a:solidFill>
                  <a:srgbClr val="4070A0"/>
                </a:solidFill>
                <a:latin typeface="Courier"/>
              </a:rPr>
              <a:t>"differs"</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"causes_outcome"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"on_causal_path"</a:t>
            </a:r>
            <a:r>
              <a:rPr>
                <a:latin typeface="Courier"/>
              </a:rPr>
              <a:t>: [</a:t>
            </a:r>
            <a:r>
              <a:rPr>
                <a:solidFill>
                  <a:srgbClr val="19177C"/>
                </a:solidFill>
                <a:latin typeface="Courier"/>
              </a:rPr>
              <a:t>False</a:t>
            </a:r>
            <a:r>
              <a:rPr>
                <a:latin typeface="Courier"/>
              </a:rPr>
              <a:t>, </a:t>
            </a:r>
            <a:r>
              <a:rPr>
                <a:solidFill>
                  <a:srgbClr val="19177C"/>
                </a:solidFill>
                <a:latin typeface="Courier"/>
              </a:rPr>
              <a:t>False</a:t>
            </a:r>
            <a:r>
              <a:rPr>
                <a:latin typeface="Courier"/>
              </a:rPr>
              <a:t>, </a:t>
            </a:r>
            <a:r>
              <a:rPr>
                <a:solidFill>
                  <a:srgbClr val="19177C"/>
                </a:solidFill>
                <a:latin typeface="Courier"/>
              </a:rPr>
              <a:t>False</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"action"</a:t>
            </a:r>
            <a:r>
              <a:rPr>
                <a:latin typeface="Courier"/>
              </a:rPr>
              <a:t>: [</a:t>
            </a:r>
            <a:r>
              <a:rPr>
                <a:solidFill>
                  <a:srgbClr val="4070A0"/>
                </a:solidFill>
                <a:latin typeface="Courier"/>
              </a:rPr>
              <a:t>"adjust"</a:t>
            </a:r>
            <a:r>
              <a:rPr>
                <a:latin typeface="Courier"/>
              </a:rPr>
              <a:t>, </a:t>
            </a:r>
            <a:r>
              <a:rPr>
                <a:solidFill>
                  <a:srgbClr val="4070A0"/>
                </a:solidFill>
                <a:latin typeface="Courier"/>
              </a:rPr>
              <a:t>"no need"</a:t>
            </a:r>
            <a:r>
              <a:rPr>
                <a:latin typeface="Courier"/>
              </a:rPr>
              <a:t>, </a:t>
            </a:r>
            <a:r>
              <a:rPr>
                <a:solidFill>
                  <a:srgbClr val="4070A0"/>
                </a:solidFill>
                <a:latin typeface="Courier"/>
              </a:rPr>
              <a:t>"unmeasured; state it"</a:t>
            </a:r>
            <a:r>
              <a:rPr>
                <a:latin typeface="Courier"/>
              </a:rPr>
              <a:t>, </a:t>
            </a:r>
            <a:r>
              <a:rPr>
                <a:solidFill>
                  <a:srgbClr val="4070A0"/>
                </a:solidFill>
                <a:latin typeface="Courier"/>
              </a:rPr>
              <a:t>"do not adjust"</a:t>
            </a:r>
            <a:r>
              <a:rPr>
                <a:latin typeface="Courier"/>
              </a:rPr>
              <a:t>,</a:t>
            </a:r>
            <a:br/>
            <a:r>
              <a:rPr>
                <a:latin typeface="Courier"/>
              </a:rPr>
              <a:t>               </a:t>
            </a:r>
            <a:r>
              <a:rPr>
                <a:solidFill>
                  <a:srgbClr val="4070A0"/>
                </a:solidFill>
                <a:latin typeface="Courier"/>
              </a:rPr>
              <a:t>"fix the register"</a:t>
            </a:r>
            <a:r>
              <a:rPr>
                <a:latin typeface="Courier"/>
              </a:rPr>
              <a:t>],</a:t>
            </a:r>
            <a:br/>
            <a:r>
              <a:rPr>
                <a:latin typeface="Courier"/>
              </a:rPr>
              <a:t>})</a:t>
            </a:r>
            <a:br/>
            <a:r>
              <a:rPr>
                <a:solidFill>
                  <a:srgbClr val="008000"/>
                </a:solidFill>
                <a:latin typeface="Courier"/>
              </a:rPr>
              <a:t>print</a:t>
            </a:r>
            <a:r>
              <a:rPr>
                <a:latin typeface="Courier"/>
              </a:rPr>
              <a:t>(adjustment_plan)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 à poser à toute comparaison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variable,        </a:t>
            </a:r>
            <a:r>
              <a:rPr>
                <a:solidFill>
                  <a:srgbClr val="4070A0"/>
                </a:solidFill>
                <a:latin typeface="Courier"/>
              </a:rPr>
              <a:t>~</a:t>
            </a:r>
            <a:r>
              <a:rPr>
                <a:latin typeface="Courier"/>
              </a:rPr>
              <a:t>action,</a:t>
            </a:r>
            <a:br/>
            <a:r>
              <a:rPr>
                <a:latin typeface="Courier"/>
              </a:rPr>
              <a:t>  </a:t>
            </a:r>
            <a:r>
              <a:rPr>
                <a:solidFill>
                  <a:srgbClr val="4070A0"/>
                </a:solidFill>
                <a:latin typeface="Courier"/>
              </a:rPr>
              <a:t>"age"</a:t>
            </a:r>
            <a:r>
              <a:rPr>
                <a:latin typeface="Courier"/>
              </a:rPr>
              <a:t>,            </a:t>
            </a:r>
            <a:r>
              <a:rPr>
                <a:solidFill>
                  <a:srgbClr val="4070A0"/>
                </a:solidFill>
                <a:latin typeface="Courier"/>
              </a:rPr>
              <a:t>"adjust"</a:t>
            </a:r>
            <a:r>
              <a:rPr>
                <a:latin typeface="Courier"/>
              </a:rPr>
              <a:t>,</a:t>
            </a:r>
            <a:br/>
            <a:r>
              <a:rPr>
                <a:latin typeface="Courier"/>
              </a:rPr>
              <a:t>  </a:t>
            </a:r>
            <a:r>
              <a:rPr>
                <a:solidFill>
                  <a:srgbClr val="4070A0"/>
                </a:solidFill>
                <a:latin typeface="Courier"/>
              </a:rPr>
              <a:t>"water source"</a:t>
            </a:r>
            <a:r>
              <a:rPr>
                <a:latin typeface="Courier"/>
              </a:rPr>
              <a:t>,   </a:t>
            </a:r>
            <a:r>
              <a:rPr>
                <a:solidFill>
                  <a:srgbClr val="4070A0"/>
                </a:solidFill>
                <a:latin typeface="Courier"/>
              </a:rPr>
              <a:t>"unmeasured; state it"</a:t>
            </a:r>
            <a:r>
              <a:rPr>
                <a:latin typeface="Courier"/>
              </a:rPr>
              <a:t>,</a:t>
            </a:r>
            <a:br/>
            <a:r>
              <a:rPr>
                <a:latin typeface="Courier"/>
              </a:rPr>
              <a:t>  </a:t>
            </a:r>
            <a:r>
              <a:rPr>
                <a:solidFill>
                  <a:srgbClr val="4070A0"/>
                </a:solidFill>
                <a:latin typeface="Courier"/>
              </a:rPr>
              <a:t>"delay"</a:t>
            </a:r>
            <a:r>
              <a:rPr>
                <a:latin typeface="Courier"/>
              </a:rPr>
              <a:t>,          </a:t>
            </a:r>
            <a:r>
              <a:rPr>
                <a:solidFill>
                  <a:srgbClr val="4070A0"/>
                </a:solidFill>
                <a:latin typeface="Courier"/>
              </a:rPr>
              <a:t>"do not adjust; it is the mechanism"</a:t>
            </a:r>
            <a:r>
              <a:rPr>
                <a:latin typeface="Courier"/>
              </a:rPr>
              <a:t>,</a:t>
            </a:r>
            <a:br/>
            <a:r>
              <a:rPr>
                <a:latin typeface="Courier"/>
              </a:rPr>
              <a:t>  </a:t>
            </a:r>
            <a:r>
              <a:rPr>
                <a:solidFill>
                  <a:srgbClr val="4070A0"/>
                </a:solidFill>
                <a:latin typeface="Courier"/>
              </a:rPr>
              <a:t>"register"</a:t>
            </a:r>
            <a:r>
              <a:rPr>
                <a:latin typeface="Courier"/>
              </a:rPr>
              <a:t>,       </a:t>
            </a:r>
            <a:r>
              <a:rPr>
                <a:solidFill>
                  <a:srgbClr val="4070A0"/>
                </a:solidFill>
                <a:latin typeface="Courier"/>
              </a:rPr>
              <a:t>"fix it; this is bias, not confounding"</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 à poser à toute comparaison</a:t>
            </a:r>
          </a:p>
        </p:txBody>
      </p:sp>
      <p:sp>
        <p:nvSpPr>
          <p:cNvPr id="3" name="Content Placeholder 2"/>
          <p:cNvSpPr>
            <a:spLocks noGrp="1"/>
          </p:cNvSpPr>
          <p:nvPr>
            <p:ph idx="1"/>
          </p:nvPr>
        </p:nvSpPr>
        <p:spPr/>
        <p:txBody>
          <a:bodyPr/>
          <a:lstStyle/>
          <a:p>
            <a:pPr lvl="0"/>
            <a:r>
              <a:rPr/>
              <a:t>Écrivez ce tableau avant l’analyse, non après — Décider sur quoi ajuster une fois qu’on a vu quel ajustement donne la…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nommé ce qui pourrait aussi expliquer un écart et retiré ce que vous pouviez.</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https://data-analysis.cassion.dev/fr/cours/public-health-epidemiology/epi-07-confounding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Qu’est-ce qui pourrait aussi l’expliquer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Un facteur de confusion cause le résultat et diffère entre les groupes. Quatre candidats séparent les districts de cette épidémie — l’un a été retiré, l’un n’est pas mesuré, et l’un n’est pas un facteur de confusion du tout : c’est le mécanisme.</vt:lpwstr>
  </property>
</Properties>
</file>