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notesMaster" Target="notesMasters/notesMaster1.xml" /><Relationship Id="rId14" Type="http://schemas.openxmlformats.org/officeDocument/2006/relationships/viewProps" Target="viewProps.xml" /><Relationship Id="rId13" Type="http://schemas.openxmlformats.org/officeDocument/2006/relationships/presProps" Target="presProps.xml" /><Relationship Id="rId1" Type="http://schemas.openxmlformats.org/officeDocument/2006/relationships/slideMaster" Target="slideMasters/slideMaster1.xml" /><Relationship Id="rId16" Type="http://schemas.openxmlformats.org/officeDocument/2006/relationships/tableStyles" Target="tableStyles.xml" /><Relationship Id="rId15"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shape of exports from CommCare, KoboToolbox and DHIS2, why each one fights you in a different way, and the questions to ask before you write a line of code.</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Most M&amp;E officers inherit data from one of three systems. Each has a house style, and knowing it saves an afternoon. CommCare exports one row per form submission, with repeat groups flattened into numbered columns (</a:t>
            </a:r>
            <a:r>
              <a:rPr>
                <a:latin typeface="Courier"/>
              </a:rPr>
              <a:t>child_1_muac</a:t>
            </a:r>
            <a:r>
              <a:rPr/>
              <a:t>, </a:t>
            </a:r>
            <a:r>
              <a:rPr>
                <a:latin typeface="Courier"/>
              </a:rPr>
              <a:t>child_2_muac</a:t>
            </a:r>
            <a:r>
              <a:rPr/>
              <a:t>, and so on up to whatever the widest form in the dataset needed). The flattening is the first thing you undo. It also means the column count changes between exports: a month where one household had nine children produces nine sets of columns, and next month’s file has seven. KoboToolbox exports close to the XLSForm structure, with repeats in separate sheets joined by </a:t>
            </a:r>
            <a:r>
              <a:rPr>
                <a:latin typeface="Courier"/>
              </a:rPr>
              <a:t>_index</a:t>
            </a:r>
            <a:r>
              <a:rPr/>
              <a:t> and </a:t>
            </a:r>
            <a:r>
              <a:rPr>
                <a:latin typeface="Courier"/>
              </a:rPr>
              <a:t>_parent_index</a:t>
            </a:r>
            <a:r>
              <a:rPr/>
              <a:t>. This is more honest than the CommCare shape but it means an analysis that ignores the second sheet silently analyses households instead of people. DHIS2 exports aggregate data — already summed by period and org unit — so the question is rarely “how do I clean this” and usually “what exactly was counted”. You cannot recover an individual from a DHIS2 pivot, and you cannot recompute a denominator that was fixed upstream of you.</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Before anything else, answer one question: what is one row?</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Getting this wrong produces an analysis that is internally consistent and completely wrong. A screening register where one row is a </a:t>
            </a:r>
            <a:r>
              <a:rPr i="1"/>
              <a:t>submission</a:t>
            </a:r>
            <a:r>
              <a:rPr/>
              <a:t> rather than a </a:t>
            </a:r>
            <a:r>
              <a:rPr i="1"/>
              <a:t>child</a:t>
            </a:r>
            <a:r>
              <a:rPr/>
              <a:t> will report a caseload that is too low by exactly the number of multi-child households, and nothing in the output will look odd.</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This course works against a synthetic MUAC screening register from Artibonite, Haiti. One row is one child screened. It looks like this: Eight columns, 4,218 rows, one year of community mass screening across twelve communes. It is small enough to read and messy enough to teach — it carries missing values coded as </a:t>
            </a:r>
            <a:r>
              <a:rPr>
                <a:latin typeface="Courier"/>
              </a:rPr>
              <a:t>-99</a:t>
            </a:r>
            <a:r>
              <a:rPr/>
              <a:t>, measurements left in centimetres, duplicate registrations, and referral decisions that contradict the measurement recorded next to them. None of that is decoration. Every defect in this file is one that appears in real campaign registers, put there deliberately so you meet it here rather than the week before a report is due.</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Mid-upper arm circumference (MUAC) is a screening measurement taken with a colour-coded tape around a child’s upper arm. It is used because it needs no scales, no height board and about forty seconds of training. For children from 6 to 59 months the WHO thresholds are: Bilateral pitting oedema is SAM regardless of the measurement. That is why the </a:t>
            </a:r>
            <a:r>
              <a:rPr>
                <a:latin typeface="Courier"/>
              </a:rPr>
              <a:t>oedema</a:t>
            </a:r>
            <a:r>
              <a:rPr/>
              <a:t> column exists and why an analysis that filters on </a:t>
            </a:r>
            <a:r>
              <a:rPr>
                <a:latin typeface="Courier"/>
              </a:rPr>
              <a:t>muac_mm</a:t>
            </a:r>
            <a:r>
              <a:rPr/>
              <a:t> alone understates the caseload. Global acute malnutrition (GAM) is SAM plus MAM. You will compute it in lesson 7, and the argument about its denominator is lesson 8.</a:t>
            </a:r>
          </a:p>
        </p:txBody>
      </p:sp>
      <p:sp>
        <p:nvSpPr>
          <p:cNvPr id="4" name="Slide Number Placeholder 3"/>
          <p:cNvSpPr>
            <a:spLocks noGrp="1"/>
          </p:cNvSpPr>
          <p:nvPr>
            <p:ph type="sldNum" sz="quarter" idx="10"/>
          </p:nvPr>
        </p:nvSpPr>
        <p:spPr/>
        <p:txBody>
          <a:bodyPr/>
          <a:lstStyle/>
          <a:p>
            <a:fld id="{18BDFEC3-8487-43E8-A154-7C12CBC1FFF2}" type="slidenum">
              <a:rPr lang="en-US"/>
              <a:t>7</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Routine data arrives without a codebook far more often than with one. These three questions recover most of what a codebook would have told you. You will not always get answers. Writing down that you asked, and what you assumed in the absence of an answer, is what separates an analysis that can be defended from one that cannot.</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next lesson sets up a working environment in Python and in R — deliberately one that works offline, because much of this audience is on a connection that cannot be relied on to install a package at the moment it is needed.</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courses/data-analysis-foundations/foundations-01-programme-data" TargetMode="Externa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Where programme data comes from</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The shape of exports from CommCare, KoboToolbox and DHIS2, why each one fights you in a different way, and the questions to ask before you write a line of code.</a:t>
            </a:r>
            <a:br/>
            <a:br/>
            <a:r>
              <a:rPr/>
              <a:t>Pierre Robentz Cassion</a:t>
            </a:r>
          </a:p>
        </p:txBody>
      </p:sp>
      <p:sp>
        <p:nvSpPr>
          <p:cNvPr id="4" name="Date Placeholder 3"/>
          <p:cNvSpPr>
            <a:spLocks noGrp="1"/>
          </p:cNvSpPr>
          <p:nvPr>
            <p:ph idx="10" sz="half" type="dt"/>
          </p:nvPr>
        </p:nvSpPr>
        <p:spPr/>
        <p:txBody>
          <a:bodyPr/>
          <a:lstStyle/>
          <a:p>
            <a:pPr lvl="0" indent="0" marL="0">
              <a:buNone/>
            </a:pPr>
            <a:r>
              <a:rPr/>
              <a:t>Lesson 1 of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Where this goes next</a:t>
            </a:r>
          </a:p>
        </p:txBody>
      </p:sp>
      <p:sp>
        <p:nvSpPr>
          <p:cNvPr id="3" name="Content Placeholder 2"/>
          <p:cNvSpPr>
            <a:spLocks noGrp="1"/>
          </p:cNvSpPr>
          <p:nvPr>
            <p:ph idx="1"/>
          </p:nvPr>
        </p:nvSpPr>
        <p:spPr/>
        <p:txBody>
          <a:bodyPr/>
          <a:lstStyle/>
          <a:p>
            <a:pPr lvl="0" indent="0" marL="0">
              <a:buNone/>
            </a:pPr>
            <a:r>
              <a:rPr/>
              <a:t>Read the full lesson, with runnable code</a:t>
            </a:r>
          </a:p>
          <a:p>
            <a:pPr lvl="0" indent="0" marL="0">
              <a:buNone/>
            </a:pPr>
            <a:r>
              <a:rPr>
                <a:hlinkClick r:id="rId2"/>
              </a:rPr>
              <a:t>https://data-analysis.cassion.dev/courses/data-analysis-foundations/foundations-01-programme-data</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this lesson covers</a:t>
            </a:r>
          </a:p>
        </p:txBody>
      </p:sp>
      <p:sp>
        <p:nvSpPr>
          <p:cNvPr id="3" name="Content Placeholder 2"/>
          <p:cNvSpPr>
            <a:spLocks noGrp="1"/>
          </p:cNvSpPr>
          <p:nvPr>
            <p:ph idx="1"/>
          </p:nvPr>
        </p:nvSpPr>
        <p:spPr/>
        <p:txBody>
          <a:bodyPr/>
          <a:lstStyle/>
          <a:p>
            <a:pPr lvl="0"/>
            <a:r>
              <a:rPr/>
              <a:t>The three exports you will meet</a:t>
            </a:r>
          </a:p>
          <a:p>
            <a:pPr lvl="0"/>
            <a:r>
              <a:rPr/>
              <a:t>The unit of observation decides everything</a:t>
            </a:r>
          </a:p>
          <a:p>
            <a:pPr lvl="0"/>
            <a:r>
              <a:rPr/>
              <a:t>What a real export looks like</a:t>
            </a:r>
          </a:p>
          <a:p>
            <a:pPr lvl="0"/>
            <a:r>
              <a:rPr/>
              <a:t>Mid-upper arm circumference, in one paragraph</a:t>
            </a:r>
          </a:p>
          <a:p>
            <a:pPr lvl="0"/>
            <a:r>
              <a:rPr/>
              <a:t>The three questions to ask the person who sent you the file</a:t>
            </a:r>
          </a:p>
          <a:p>
            <a:pPr lvl="0"/>
            <a:r>
              <a:rPr/>
              <a:t>What comes next</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three exports you will meet</a:t>
            </a:r>
          </a:p>
        </p:txBody>
      </p:sp>
      <p:sp>
        <p:nvSpPr>
          <p:cNvPr id="3" name="Content Placeholder 2"/>
          <p:cNvSpPr>
            <a:spLocks noGrp="1"/>
          </p:cNvSpPr>
          <p:nvPr>
            <p:ph idx="1"/>
          </p:nvPr>
        </p:nvSpPr>
        <p:spPr/>
        <p:txBody>
          <a:bodyPr/>
          <a:lstStyle/>
          <a:p>
            <a:pPr lvl="0"/>
            <a:r>
              <a:rPr/>
              <a:t>CommCare — exports one row per form submission, with repeat groups flattened into numbered columns (</a:t>
            </a:r>
            <a:r>
              <a:rPr>
                <a:latin typeface="Courier"/>
              </a:rPr>
              <a:t>child_1_muac</a:t>
            </a:r>
            <a:r>
              <a:rPr/>
              <a:t>,…</a:t>
            </a:r>
          </a:p>
          <a:p>
            <a:pPr lvl="0"/>
            <a:r>
              <a:rPr/>
              <a:t>KoboToolbox — exports close to the XLSForm structure, with repeats in separate sheets joined by </a:t>
            </a:r>
            <a:r>
              <a:rPr>
                <a:latin typeface="Courier"/>
              </a:rPr>
              <a:t>_index</a:t>
            </a:r>
            <a:r>
              <a:rPr/>
              <a:t> and…</a:t>
            </a:r>
          </a:p>
          <a:p>
            <a:pPr lvl="0"/>
            <a:r>
              <a:rPr/>
              <a:t>DHIS2 — exports aggregate data — already summed by period and org unit — so the question is rarely “how do I clean…</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unit of observation decides everything</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Export</a:t>
                      </a:r>
                    </a:p>
                  </a:txBody>
                  <a:tcPr/>
                </a:tc>
                <a:tc>
                  <a:txBody>
                    <a:bodyPr/>
                    <a:lstStyle/>
                    <a:p>
                      <a:pPr lvl="0" indent="0" marL="0">
                        <a:buNone/>
                      </a:pPr>
                      <a:r>
                        <a:rPr/>
                        <a:t>One row is</a:t>
                      </a:r>
                    </a:p>
                  </a:txBody>
                  <a:tcPr/>
                </a:tc>
                <a:tc>
                  <a:txBody>
                    <a:bodyPr/>
                    <a:lstStyle/>
                    <a:p>
                      <a:pPr lvl="0" indent="0" marL="0">
                        <a:buNone/>
                      </a:pPr>
                      <a:r>
                        <a:rPr/>
                        <a:t>The trap</a:t>
                      </a:r>
                    </a:p>
                  </a:txBody>
                  <a:tcPr/>
                </a:tc>
              </a:tr>
              <a:tr h="0">
                <a:tc>
                  <a:txBody>
                    <a:bodyPr/>
                    <a:lstStyle/>
                    <a:p>
                      <a:pPr lvl="0" indent="0" marL="0">
                        <a:buNone/>
                      </a:pPr>
                      <a:r>
                        <a:rPr/>
                        <a:t>CommCare form dump</a:t>
                      </a:r>
                    </a:p>
                  </a:txBody>
                </a:tc>
                <a:tc>
                  <a:txBody>
                    <a:bodyPr/>
                    <a:lstStyle/>
                    <a:p>
                      <a:pPr lvl="0" indent="0" marL="0">
                        <a:buNone/>
                      </a:pPr>
                      <a:r>
                        <a:rPr/>
                        <a:t>One form submission</a:t>
                      </a:r>
                    </a:p>
                  </a:txBody>
                </a:tc>
                <a:tc>
                  <a:txBody>
                    <a:bodyPr/>
                    <a:lstStyle/>
                    <a:p>
                      <a:pPr lvl="0" indent="0" marL="0">
                        <a:buNone/>
                      </a:pPr>
                      <a:r>
                        <a:rPr/>
                        <a:t>A form may cover several children</a:t>
                      </a:r>
                    </a:p>
                  </a:txBody>
                </a:tc>
              </a:tr>
              <a:tr h="0">
                <a:tc>
                  <a:txBody>
                    <a:bodyPr/>
                    <a:lstStyle/>
                    <a:p>
                      <a:pPr lvl="0" indent="0" marL="0">
                        <a:buNone/>
                      </a:pPr>
                      <a:r>
                        <a:rPr/>
                        <a:t>KoboToolbox main sheet</a:t>
                      </a:r>
                    </a:p>
                  </a:txBody>
                </a:tc>
                <a:tc>
                  <a:txBody>
                    <a:bodyPr/>
                    <a:lstStyle/>
                    <a:p>
                      <a:pPr lvl="0" indent="0" marL="0">
                        <a:buNone/>
                      </a:pPr>
                      <a:r>
                        <a:rPr/>
                        <a:t>One interview</a:t>
                      </a:r>
                    </a:p>
                  </a:txBody>
                </a:tc>
                <a:tc>
                  <a:txBody>
                    <a:bodyPr/>
                    <a:lstStyle/>
                    <a:p>
                      <a:pPr lvl="0" indent="0" marL="0">
                        <a:buNone/>
                      </a:pPr>
                      <a:r>
                        <a:rPr/>
                        <a:t>Members live in the repeat sheet</a:t>
                      </a:r>
                    </a:p>
                  </a:txBody>
                </a:tc>
              </a:tr>
              <a:tr h="0">
                <a:tc>
                  <a:txBody>
                    <a:bodyPr/>
                    <a:lstStyle/>
                    <a:p>
                      <a:pPr lvl="0" indent="0" marL="0">
                        <a:buNone/>
                      </a:pPr>
                      <a:r>
                        <a:rPr/>
                        <a:t>KoboToolbox repeat sheet</a:t>
                      </a:r>
                    </a:p>
                  </a:txBody>
                </a:tc>
                <a:tc>
                  <a:txBody>
                    <a:bodyPr/>
                    <a:lstStyle/>
                    <a:p>
                      <a:pPr lvl="0" indent="0" marL="0">
                        <a:buNone/>
                      </a:pPr>
                      <a:r>
                        <a:rPr/>
                        <a:t>One member</a:t>
                      </a:r>
                    </a:p>
                  </a:txBody>
                </a:tc>
                <a:tc>
                  <a:txBody>
                    <a:bodyPr/>
                    <a:lstStyle/>
                    <a:p>
                      <a:pPr lvl="0" indent="0" marL="0">
                        <a:buNone/>
                      </a:pPr>
                      <a:r>
                        <a:rPr/>
                        <a:t>No household context until you join</a:t>
                      </a:r>
                    </a:p>
                  </a:txBody>
                </a:tc>
              </a:tr>
              <a:tr h="0">
                <a:tc>
                  <a:txBody>
                    <a:bodyPr/>
                    <a:lstStyle/>
                    <a:p>
                      <a:pPr lvl="0" indent="0" marL="0">
                        <a:buNone/>
                      </a:pPr>
                      <a:r>
                        <a:rPr/>
                        <a:t>DHIS2 pivot</a:t>
                      </a:r>
                    </a:p>
                  </a:txBody>
                </a:tc>
                <a:tc>
                  <a:txBody>
                    <a:bodyPr/>
                    <a:lstStyle/>
                    <a:p>
                      <a:pPr lvl="0" indent="0" marL="0">
                        <a:buNone/>
                      </a:pPr>
                      <a:r>
                        <a:rPr/>
                        <a:t>One org unit × period × data element</a:t>
                      </a:r>
                    </a:p>
                  </a:txBody>
                </a:tc>
                <a:tc>
                  <a:txBody>
                    <a:bodyPr/>
                    <a:lstStyle/>
                    <a:p>
                      <a:pPr lvl="0" indent="0" marL="0">
                        <a:buNone/>
                      </a:pPr>
                      <a:r>
                        <a:rPr/>
                        <a:t>Individuals are gone for good</a:t>
                      </a:r>
                    </a:p>
                  </a:txBody>
                </a:tc>
              </a:tr>
            </a:tbl>
          </a:graphicData>
        </a:graphic>
      </p:graphicFrame>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unit of observation decides everything</a:t>
            </a:r>
          </a:p>
        </p:txBody>
      </p:sp>
      <p:sp>
        <p:nvSpPr>
          <p:cNvPr id="3" name="Content Placeholder 2"/>
          <p:cNvSpPr>
            <a:spLocks noGrp="1"/>
          </p:cNvSpPr>
          <p:nvPr>
            <p:ph idx="1"/>
          </p:nvPr>
        </p:nvSpPr>
        <p:spPr/>
        <p:txBody>
          <a:bodyPr/>
          <a:lstStyle/>
          <a:p>
            <a:pPr lvl="0" indent="0" marL="1270000">
              <a:buNone/>
            </a:pPr>
            <a:r>
              <a:rPr sz="2000"/>
              <a:t>Ask the question out loud before you open the file, and write the answer at the top of your script as a comment. Most of the disputes later in this course trace back to two people holding different answers to it.</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a real export looks like — Example</a:t>
            </a:r>
          </a:p>
        </p:txBody>
      </p:sp>
      <p:sp>
        <p:nvSpPr>
          <p:cNvPr id="3" name="Content Placeholder 2"/>
          <p:cNvSpPr>
            <a:spLocks noGrp="1"/>
          </p:cNvSpPr>
          <p:nvPr>
            <p:ph idx="1"/>
          </p:nvPr>
        </p:nvSpPr>
        <p:spPr/>
        <p:txBody>
          <a:bodyPr/>
          <a:lstStyle/>
          <a:p>
            <a:pPr lvl="0" indent="0">
              <a:buNone/>
            </a:pPr>
            <a:r>
              <a:rPr>
                <a:latin typeface="Courier"/>
              </a:rPr>
              <a:t>child_id,commune,screening_date,age_months,sex,muac_mm,oedema,outcome
CH00854,Terre-Neuve,2024-01-15,22,m,133,false,no-action
CH01439,Verrettes,2024-01-15,16,f,143,false,no-action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Mid-upper arm circumference, in one paragraph</a:t>
            </a:r>
          </a:p>
        </p:txBody>
      </p:sp>
      <p:sp>
        <p:nvSpPr>
          <p:cNvPr id="3" name="Content Placeholder 2"/>
          <p:cNvSpPr>
            <a:spLocks noGrp="1"/>
          </p:cNvSpPr>
          <p:nvPr>
            <p:ph idx="1"/>
          </p:nvPr>
        </p:nvSpPr>
        <p:spPr/>
        <p:txBody>
          <a:bodyPr/>
          <a:lstStyle/>
          <a:p>
            <a:pPr lvl="0"/>
            <a:r>
              <a:rPr/>
              <a:t>Below 115 mm — severe acute malnutrition (SAM)</a:t>
            </a:r>
          </a:p>
          <a:p>
            <a:pPr lvl="0"/>
            <a:r>
              <a:rPr/>
              <a:t>115 mm to under 125 mm — moderate acute malnutrition (MAM)</a:t>
            </a:r>
          </a:p>
          <a:p>
            <a:pPr lvl="0"/>
            <a:r>
              <a:rPr/>
              <a:t>125 mm and above — no acute malnutrition by this measure</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three questions to ask the person who sent you the file</a:t>
            </a:r>
          </a:p>
        </p:txBody>
      </p:sp>
      <p:sp>
        <p:nvSpPr>
          <p:cNvPr id="3" name="Content Placeholder 2"/>
          <p:cNvSpPr>
            <a:spLocks noGrp="1"/>
          </p:cNvSpPr>
          <p:nvPr>
            <p:ph idx="1"/>
          </p:nvPr>
        </p:nvSpPr>
        <p:spPr/>
        <p:txBody>
          <a:bodyPr/>
          <a:lstStyle/>
          <a:p>
            <a:pPr lvl="0"/>
            <a:r>
              <a:rPr b="1"/>
              <a:t>What does a blank mean here?</a:t>
            </a:r>
            <a:r>
              <a:rPr/>
              <a:t> Not measured, measured as zero, refused, or the tablet crashed? These are four…</a:t>
            </a:r>
          </a:p>
          <a:p>
            <a:pPr lvl="0"/>
            <a:r>
              <a:rPr b="1"/>
              <a:t>Has anything already been cleaned or dropped?</a:t>
            </a:r>
            <a:r>
              <a:rPr/>
              <a:t> If someone removed the rows they thought were wrong, your row count…</a:t>
            </a:r>
          </a:p>
          <a:p>
            <a:pPr lvl="0"/>
            <a:r>
              <a:rPr b="1"/>
              <a:t>What period does this cover, and by which date?</a:t>
            </a:r>
            <a:r>
              <a:rPr/>
              <a:t> Date of screening, date of form submission and date of sync can…</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comes next</a:t>
            </a:r>
          </a:p>
        </p:txBody>
      </p:sp>
      <p:sp>
        <p:nvSpPr>
          <p:cNvPr id="3" name="Content Placeholder 2"/>
          <p:cNvSpPr>
            <a:spLocks noGrp="1"/>
          </p:cNvSpPr>
          <p:nvPr>
            <p:ph idx="1"/>
          </p:nvPr>
        </p:nvSpPr>
        <p:spPr/>
        <p:txBody>
          <a:bodyPr/>
          <a:lstStyle/>
          <a:p>
            <a:pPr lvl="0"/>
            <a:r>
              <a:rPr/>
              <a:t>The next lesson sets up a working environment in Python and in R — deliberately one that works offline, because much of this audience is on a connection that cannot be relied on to install a package at the moment it is needed.</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programme data comes from</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Lesson 1 of 8</vt:lpwstr>
  </property>
  <property fmtid="{D5CDD505-2E9C-101B-9397-08002B2CF9AE}" pid="3" name="subtitle">
    <vt:lpwstr>The shape of exports from CommCare, KoboToolbox and DHIS2, why each one fights you in a different way, and the questions to ask before you write a line of code.</vt:lpwstr>
  </property>
</Properties>
</file>