
<file path=[Content_Types].xml><?xml version="1.0" encoding="utf-8"?>
<Types xmlns="http://schemas.openxmlformats.org/package/2006/content-types">
  <Default Extension="xml" ContentType="application/xml"/>
  <Default Extension="rels" ContentType="application/vnd.openxmlformats-package.relationships+xml"/>
  <Override PartName="/docProps/app.xml" ContentType="application/vnd.openxmlformats-officedocument.extended-propertie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notesMasters/notesMaster1.xml" ContentType="application/vnd.openxmlformats-officedocument.presentationml.notesMaster+xml"/>
  <Override PartName="/docProps/core.xml" ContentType="application/vnd.openxmlformats-package.core-properties+xml"/>
  <Override PartName="/docProps/custom.xml" ContentType="application/vnd.openxmlformats-officedocument.custom-properties+xml"/>
  <Override PartName="/ppt/presentation.xml" ContentType="application/vnd.openxmlformats-officedocument.presentationml.presentation.main+xml"/>
  <Override PartName="/ppt/viewProps.xml" ContentType="application/vnd.openxmlformats-officedocument.presentationml.viewPro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Types>
</file>

<file path=_rels/.rels><?xml version="1.0" encoding="UTF-8"?><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package/2006/relationships/metadata/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p="http://schemas.openxmlformats.org/presentationml/2006/main" xmlns:r="http://schemas.openxmlformats.org/officeDocument/2006/relationships" autoCompressPictures="0" saveSubsetFonts="1">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9144000" cy="5143500" type="screen16x9"/>
  <p:notesSz cx="6858000" cy="9144000"/>
  <p:defaultTextStyle>
    <a:defPPr>
      <a:defRPr lang="en-US"/>
    </a:defPPr>
    <a:lvl1pPr algn="l" defTabSz="457200" eaLnBrk="1" hangingPunct="1" latinLnBrk="0" marL="0" rtl="0">
      <a:defRPr kern="1200" sz="1800">
        <a:solidFill>
          <a:schemeClr val="tx1"/>
        </a:solidFill>
        <a:latin typeface="+mn-lt"/>
        <a:ea typeface="+mn-ea"/>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p="http://schemas.openxmlformats.org/presentationml/2006/main" xmlns:r="http://schemas.openxmlformats.org/officeDocument/2006/relationships">
  <p:normalViewPr>
    <p:restoredLeft autoAdjust="0" sz="15643"/>
    <p:restoredTop autoAdjust="0" sz="94694"/>
  </p:normalViewPr>
  <p:slideViewPr>
    <p:cSldViewPr snapToGrid="0" snapToObjects="1">
      <p:cViewPr varScale="1">
        <p:scale>
          <a:sx d="100" n="161"/>
          <a:sy d="100" n="161"/>
        </p:scale>
        <p:origin x="560" y="200"/>
      </p:cViewPr>
      <p:guideLst>
        <p:guide orient="horz" pos="1620"/>
        <p:guide pos="2880"/>
      </p:guideLst>
    </p:cSldViewPr>
  </p:slideViewPr>
  <p:outlineViewPr>
    <p:cViewPr>
      <p:scale>
        <a:sx d="100" n="33"/>
        <a:sy d="100" n="33"/>
      </p:scale>
      <p:origin x="0" y="0"/>
    </p:cViewPr>
  </p:outlineViewPr>
  <p:notesTextViewPr>
    <p:cViewPr>
      <p:scale>
        <a:sx d="100" n="100"/>
        <a:sy d="100" n="100"/>
      </p:scale>
      <p:origin x="0" y="0"/>
    </p:cViewPr>
  </p:notesTextViewPr>
  <p:gridSpacing cx="76200" cy="76200"/>
</p:viewPr>
</file>

<file path=ppt/_rels/presentation.xml.rels><?xml version="1.0" encoding="UTF-8"?><Relationships xmlns="http://schemas.openxmlformats.org/package/2006/relationships"><Relationship Id="rId2" Type="http://schemas.openxmlformats.org/officeDocument/2006/relationships/slide" Target="slides/slide1.xml" /><Relationship Id="rId3" Type="http://schemas.openxmlformats.org/officeDocument/2006/relationships/slide" Target="slides/slide2.xml" /><Relationship Id="rId4" Type="http://schemas.openxmlformats.org/officeDocument/2006/relationships/slide" Target="slides/slide3.xml" /><Relationship Id="rId5" Type="http://schemas.openxmlformats.org/officeDocument/2006/relationships/slide" Target="slides/slide4.xml" /><Relationship Id="rId6" Type="http://schemas.openxmlformats.org/officeDocument/2006/relationships/slide" Target="slides/slide5.xml" /><Relationship Id="rId7" Type="http://schemas.openxmlformats.org/officeDocument/2006/relationships/slide" Target="slides/slide6.xml" /><Relationship Id="rId8" Type="http://schemas.openxmlformats.org/officeDocument/2006/relationships/slide" Target="slides/slide7.xml" /><Relationship Id="rId9" Type="http://schemas.openxmlformats.org/officeDocument/2006/relationships/slide" Target="slides/slide8.xml" /><Relationship Id="rId10" Type="http://schemas.openxmlformats.org/officeDocument/2006/relationships/slide" Target="slides/slide9.xml" /><Relationship Id="rId11" Type="http://schemas.openxmlformats.org/officeDocument/2006/relationships/slide" Target="slides/slide10.xml" /><Relationship Id="rId12" Type="http://schemas.openxmlformats.org/officeDocument/2006/relationships/notesMaster" Target="notesMasters/notesMaster1.xml" /><Relationship Id="rId14" Type="http://schemas.openxmlformats.org/officeDocument/2006/relationships/viewProps" Target="viewProps.xml" /><Relationship Id="rId13" Type="http://schemas.openxmlformats.org/officeDocument/2006/relationships/presProps" Target="presProps.xml" /><Relationship Id="rId1" Type="http://schemas.openxmlformats.org/officeDocument/2006/relationships/slideMaster" Target="slideMasters/slideMaster1.xml" /><Relationship Id="rId16" Type="http://schemas.openxmlformats.org/officeDocument/2006/relationships/tableStyles" Target="tableStyles.xml" /><Relationship Id="rId15" Type="http://schemas.openxmlformats.org/officeDocument/2006/relationships/theme" Target="theme/theme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9C1CCF-B725-44A7-AA57-5E433BD85C9F}" type="datetimeFigureOut">
              <a:rPr lang="en-US" smtClean="0"/>
              <a:t>1/2/22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BDFEC3-8487-43E8-A154-7C12CBC1FFF2}" type="slidenum">
              <a:rPr lang="en-US" smtClean="0"/>
              <a:t>‹#›</a:t>
            </a:fld>
            <a:endParaRPr lang="en-US"/>
          </a:p>
        </p:txBody>
      </p:sp>
    </p:spTree>
    <p:extLst>
      <p:ext uri="{BB962C8B-B14F-4D97-AF65-F5344CB8AC3E}">
        <p14:creationId xmlns:p14="http://schemas.microsoft.com/office/powerpoint/2010/main" val="37827097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Relationships xmlns="http://schemas.openxmlformats.org/package/2006/relationships"><Relationship Id="rId2" Type="http://schemas.openxmlformats.org/officeDocument/2006/relationships/slide" Target="../slides/slide2.xml" /><Relationship Id="rId1" Type="http://schemas.openxmlformats.org/officeDocument/2006/relationships/notesMaster" Target="../notesMasters/notesMaster1.xml" /></Relationships>
</file>

<file path=ppt/notesSlides/_rels/notesSlide2.xml.rels><?xml version="1.0" encoding="UTF-8"?><Relationships xmlns="http://schemas.openxmlformats.org/package/2006/relationships"><Relationship Id="rId2" Type="http://schemas.openxmlformats.org/officeDocument/2006/relationships/slide" Target="../slides/slide3.xml" /><Relationship Id="rId1" Type="http://schemas.openxmlformats.org/officeDocument/2006/relationships/notesMaster" Target="../notesMasters/notesMaster1.xml" /></Relationships>
</file>

<file path=ppt/notesSlides/_rels/notesSlide3.xml.rels><?xml version="1.0" encoding="UTF-8"?><Relationships xmlns="http://schemas.openxmlformats.org/package/2006/relationships"><Relationship Id="rId2" Type="http://schemas.openxmlformats.org/officeDocument/2006/relationships/slide" Target="../slides/slide4.xml" /><Relationship Id="rId1" Type="http://schemas.openxmlformats.org/officeDocument/2006/relationships/notesMaster" Target="../notesMasters/notesMaster1.xml" /></Relationships>
</file>

<file path=ppt/notesSlides/_rels/notesSlide4.xml.rels><?xml version="1.0" encoding="UTF-8"?><Relationships xmlns="http://schemas.openxmlformats.org/package/2006/relationships"><Relationship Id="rId2" Type="http://schemas.openxmlformats.org/officeDocument/2006/relationships/slide" Target="../slides/slide5.xml" /><Relationship Id="rId1" Type="http://schemas.openxmlformats.org/officeDocument/2006/relationships/notesMaster" Target="../notesMasters/notesMaster1.xml" /></Relationships>
</file>

<file path=ppt/notesSlides/_rels/notesSlide5.xml.rels><?xml version="1.0" encoding="UTF-8"?><Relationships xmlns="http://schemas.openxmlformats.org/package/2006/relationships"><Relationship Id="rId2" Type="http://schemas.openxmlformats.org/officeDocument/2006/relationships/slide" Target="../slides/slide6.xml" /><Relationship Id="rId1" Type="http://schemas.openxmlformats.org/officeDocument/2006/relationships/notesMaster" Target="../notesMasters/notesMaster1.xml" /></Relationships>
</file>

<file path=ppt/notesSlides/_rels/notesSlide6.xml.rels><?xml version="1.0" encoding="UTF-8"?><Relationships xmlns="http://schemas.openxmlformats.org/package/2006/relationships"><Relationship Id="rId2" Type="http://schemas.openxmlformats.org/officeDocument/2006/relationships/slide" Target="../slides/slide7.xml" /><Relationship Id="rId1" Type="http://schemas.openxmlformats.org/officeDocument/2006/relationships/notesMaster" Target="../notesMasters/notesMaster1.xml" /></Relationships>
</file>

<file path=ppt/notesSlides/_rels/notesSlide7.xml.rels><?xml version="1.0" encoding="UTF-8"?><Relationships xmlns="http://schemas.openxmlformats.org/package/2006/relationships"><Relationship Id="rId2" Type="http://schemas.openxmlformats.org/officeDocument/2006/relationships/slide" Target="../slides/slide8.xml" /><Relationship Id="rId1" Type="http://schemas.openxmlformats.org/officeDocument/2006/relationships/notesMaster" Target="../notesMasters/notesMaster1.xml" /></Relationships>
</file>

<file path=ppt/notesSlides/_rels/notesSlide8.xml.rels><?xml version="1.0" encoding="UTF-8"?><Relationships xmlns="http://schemas.openxmlformats.org/package/2006/relationships"><Relationship Id="rId2" Type="http://schemas.openxmlformats.org/officeDocument/2006/relationships/slide" Target="../slides/slide9.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La structure des exports CommCare, KoboToolbox et DHIS2, la manière dont chacun vous résiste différemment, et les questions à poser avant d’écrire la moindre ligne de code.</a:t>
            </a:r>
          </a:p>
        </p:txBody>
      </p:sp>
      <p:sp>
        <p:nvSpPr>
          <p:cNvPr id="4" name="Slide Number Placeholder 3"/>
          <p:cNvSpPr>
            <a:spLocks noGrp="1"/>
          </p:cNvSpPr>
          <p:nvPr>
            <p:ph type="sldNum" sz="quarter" idx="10"/>
          </p:nvPr>
        </p:nvSpPr>
        <p:spPr/>
        <p:txBody>
          <a:bodyPr/>
          <a:lstStyle/>
          <a:p>
            <a:fld id="{18BDFEC3-8487-43E8-A154-7C12CBC1FFF2}" type="slidenum">
              <a:rPr lang="en-US"/>
              <a:t>2</a:t>
            </a:fld>
            <a:endParaRPr lang="en-US"/>
          </a:p>
        </p:txBody>
      </p:sp>
    </p:spTree>
  </p:cSld>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La plupart des chargés de suivi-évaluation héritent de données issues de l’un de ces trois systèmes. Chacun a ses habitudes, et les connaître fait gagner une demi-journée. CommCare exporte une ligne par soumission de formulaire, les groupes répétés étant aplatis en colonnes numérotées (</a:t>
            </a:r>
            <a:r>
              <a:rPr>
                <a:latin typeface="Courier"/>
              </a:rPr>
              <a:t>child_1_muac</a:t>
            </a:r>
            <a:r>
              <a:rPr/>
              <a:t>, </a:t>
            </a:r>
            <a:r>
              <a:rPr>
                <a:latin typeface="Courier"/>
              </a:rPr>
              <a:t>child_2_muac</a:t>
            </a:r>
            <a:r>
              <a:rPr/>
              <a:t>, et ainsi de suite jusqu’à la largeur du formulaire le plus fourni du fichier). Défaire cet aplatissement est la première opération à mener. Cela signifie aussi que le nombre de colonnes change d’un export à l’autre : un mois où un ménage comptait neuf enfants produit neuf jeux de colonnes, et le fichier du mois suivant en comporte sept. KoboToolbox exporte une structure proche du XLSForm, les répétitions se trouvant dans des feuilles distinctes reliées par </a:t>
            </a:r>
            <a:r>
              <a:rPr>
                <a:latin typeface="Courier"/>
              </a:rPr>
              <a:t>_index</a:t>
            </a:r>
            <a:r>
              <a:rPr/>
              <a:t> et </a:t>
            </a:r>
            <a:r>
              <a:rPr>
                <a:latin typeface="Courier"/>
              </a:rPr>
              <a:t>_parent_index</a:t>
            </a:r>
            <a:r>
              <a:rPr/>
              <a:t>. C’est plus honnête que la structure CommCare, mais cela veut dire qu’une analyse qui ignore la seconde feuille analyse en réalité des ménages et non des personnes. DHIS2 exporte des données agrégées — déjà sommées par période et par unité d’organisation. La question n’est donc que rarement « comment nettoyer ceci », mais presque toujours « qu’a-t-on exactement compté ». On ne récupère pas un individu à partir d’un tableau croisé DHIS2, et on ne recalcule pas un dénominateur figé en amont de soi.</a:t>
            </a:r>
          </a:p>
        </p:txBody>
      </p:sp>
      <p:sp>
        <p:nvSpPr>
          <p:cNvPr id="4" name="Slide Number Placeholder 3"/>
          <p:cNvSpPr>
            <a:spLocks noGrp="1"/>
          </p:cNvSpPr>
          <p:nvPr>
            <p:ph type="sldNum" sz="quarter" idx="10"/>
          </p:nvPr>
        </p:nvSpPr>
        <p:spPr/>
        <p:txBody>
          <a:bodyPr/>
          <a:lstStyle/>
          <a:p>
            <a:fld id="{18BDFEC3-8487-43E8-A154-7C12CBC1FFF2}" type="slidenum">
              <a:rPr lang="en-US"/>
              <a:t>3</a:t>
            </a:fld>
            <a:endParaRPr lang="en-US"/>
          </a:p>
        </p:txBody>
      </p:sp>
    </p:spTree>
  </p:cSld>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Avant toute chose, répondez à une question : qu’est-ce qu’une ligne ?</a:t>
            </a:r>
          </a:p>
        </p:txBody>
      </p:sp>
      <p:sp>
        <p:nvSpPr>
          <p:cNvPr id="4" name="Slide Number Placeholder 3"/>
          <p:cNvSpPr>
            <a:spLocks noGrp="1"/>
          </p:cNvSpPr>
          <p:nvPr>
            <p:ph type="sldNum" sz="quarter" idx="10"/>
          </p:nvPr>
        </p:nvSpPr>
        <p:spPr/>
        <p:txBody>
          <a:bodyPr/>
          <a:lstStyle/>
          <a:p>
            <a:fld id="{18BDFEC3-8487-43E8-A154-7C12CBC1FFF2}" type="slidenum">
              <a:rPr lang="en-US"/>
              <a:t>4</a:t>
            </a:fld>
            <a:endParaRPr lang="en-US"/>
          </a:p>
        </p:txBody>
      </p:sp>
    </p:spTree>
  </p:cSld>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Se tromper ici produit une analyse cohérente avec elle-même et entièrement fausse. Un registre de dépistage où une ligne est une </a:t>
            </a:r>
            <a:r>
              <a:rPr i="1"/>
              <a:t>soumission</a:t>
            </a:r>
            <a:r>
              <a:rPr/>
              <a:t> et non un </a:t>
            </a:r>
            <a:r>
              <a:rPr i="1"/>
              <a:t>enfant</a:t>
            </a:r>
            <a:r>
              <a:rPr/>
              <a:t> rapportera une charge de cas trop faible d’exactement le nombre de ménages à plusieurs enfants, et rien dans le résultat n’aura l’air anormal.</a:t>
            </a:r>
          </a:p>
        </p:txBody>
      </p:sp>
      <p:sp>
        <p:nvSpPr>
          <p:cNvPr id="4" name="Slide Number Placeholder 3"/>
          <p:cNvSpPr>
            <a:spLocks noGrp="1"/>
          </p:cNvSpPr>
          <p:nvPr>
            <p:ph type="sldNum" sz="quarter" idx="10"/>
          </p:nvPr>
        </p:nvSpPr>
        <p:spPr/>
        <p:txBody>
          <a:bodyPr/>
          <a:lstStyle/>
          <a:p>
            <a:fld id="{18BDFEC3-8487-43E8-A154-7C12CBC1FFF2}" type="slidenum">
              <a:rPr lang="en-US"/>
              <a:t>5</a:t>
            </a:fld>
            <a:endParaRPr lang="en-US"/>
          </a:p>
        </p:txBody>
      </p:sp>
    </p:spTree>
  </p:cSld>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Cette formation s’appuie sur un registre synthétique de dépistage du PB dans l’Artibonite, en Haïti. Une ligne correspond à un enfant dépisté. Voici sa structure : Huit colonnes, 4 218 lignes, une année de dépistage de masse communautaire sur douze communes. Le fichier est assez petit pour être lu et assez imparfait pour enseigner : il porte des valeurs manquantes codées </a:t>
            </a:r>
            <a:r>
              <a:rPr>
                <a:latin typeface="Courier"/>
              </a:rPr>
              <a:t>-99</a:t>
            </a:r>
            <a:r>
              <a:rPr/>
              <a:t>, des mesures restées en centimètres, des doubles enregistrements et des décisions de référencement qui contredisent la mesure inscrite juste à côté. Rien de tout cela n’est décoratif. Chacun de ces défauts se rencontre dans de vrais registres de campagne, et il a été introduit délibérément pour que vous le croisiez ici plutôt que la semaine précédant une échéance de rapport.</a:t>
            </a:r>
          </a:p>
        </p:txBody>
      </p:sp>
      <p:sp>
        <p:nvSpPr>
          <p:cNvPr id="4" name="Slide Number Placeholder 3"/>
          <p:cNvSpPr>
            <a:spLocks noGrp="1"/>
          </p:cNvSpPr>
          <p:nvPr>
            <p:ph type="sldNum" sz="quarter" idx="10"/>
          </p:nvPr>
        </p:nvSpPr>
        <p:spPr/>
        <p:txBody>
          <a:bodyPr/>
          <a:lstStyle/>
          <a:p>
            <a:fld id="{18BDFEC3-8487-43E8-A154-7C12CBC1FFF2}" type="slidenum">
              <a:rPr lang="en-US"/>
              <a:t>6</a:t>
            </a:fld>
            <a:endParaRPr lang="en-US"/>
          </a:p>
        </p:txBody>
      </p:sp>
    </p:spTree>
  </p:cSld>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Le périmètre brachial (PB) est une mesure de dépistage prise avec un ruban à code couleur autour du bras de l’enfant. On l’utilise parce qu’il ne demande ni balance, ni toise, ni plus d’une quarantaine de minutes de formation. Pour les enfants de 6 à 59 mois, les seuils de l’OMS sont les suivants : Les œdèmes bilatéraux prenant le godet signent une MAS quelle que soit la mesure. C’est la raison d’être de la colonne </a:t>
            </a:r>
            <a:r>
              <a:rPr>
                <a:latin typeface="Courier"/>
              </a:rPr>
              <a:t>oedema</a:t>
            </a:r>
            <a:r>
              <a:rPr/>
              <a:t>, et la raison pour laquelle une analyse filtrant sur le seul </a:t>
            </a:r>
            <a:r>
              <a:rPr>
                <a:latin typeface="Courier"/>
              </a:rPr>
              <a:t>muac_mm</a:t>
            </a:r>
            <a:r>
              <a:rPr/>
              <a:t> sous-estime la charge de cas. La malnutrition aiguë globale (MAG) est la somme de la MAS et de la MAM. Vous la calculerez en leçon 7, et le débat sur son dénominateur constitue la leçon 8.</a:t>
            </a:r>
          </a:p>
        </p:txBody>
      </p:sp>
      <p:sp>
        <p:nvSpPr>
          <p:cNvPr id="4" name="Slide Number Placeholder 3"/>
          <p:cNvSpPr>
            <a:spLocks noGrp="1"/>
          </p:cNvSpPr>
          <p:nvPr>
            <p:ph type="sldNum" sz="quarter" idx="10"/>
          </p:nvPr>
        </p:nvSpPr>
        <p:spPr/>
        <p:txBody>
          <a:bodyPr/>
          <a:lstStyle/>
          <a:p>
            <a:fld id="{18BDFEC3-8487-43E8-A154-7C12CBC1FFF2}" type="slidenum">
              <a:rPr lang="en-US"/>
              <a:t>7</a:t>
            </a:fld>
            <a:endParaRPr lang="en-US"/>
          </a:p>
        </p:txBody>
      </p:sp>
    </p:spTree>
  </p:cSld>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Les données de routine arrivent bien plus souvent sans dictionnaire des variables qu’avec. Ces trois questions récupèrent l’essentiel de ce qu’un dictionnaire vous aurait appris. Vous n’obtiendrez pas toujours de réponse. Consigner que vous avez posé la question, et ce que vous avez supposé faute de réponse, est ce qui distingue une analyse défendable d’une analyse qui ne l’est pas.</a:t>
            </a:r>
          </a:p>
        </p:txBody>
      </p:sp>
      <p:sp>
        <p:nvSpPr>
          <p:cNvPr id="4" name="Slide Number Placeholder 3"/>
          <p:cNvSpPr>
            <a:spLocks noGrp="1"/>
          </p:cNvSpPr>
          <p:nvPr>
            <p:ph type="sldNum" sz="quarter" idx="10"/>
          </p:nvPr>
        </p:nvSpPr>
        <p:spPr/>
        <p:txBody>
          <a:bodyPr/>
          <a:lstStyle/>
          <a:p>
            <a:fld id="{18BDFEC3-8487-43E8-A154-7C12CBC1FFF2}" type="slidenum">
              <a:rPr lang="en-US"/>
              <a:t>8</a:t>
            </a:fld>
            <a:endParaRPr lang="en-US"/>
          </a:p>
        </p:txBody>
      </p:sp>
    </p:spTree>
  </p:cSld>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La leçon suivante met en place un environnement de travail en Python et en R — délibérément un environnement qui fonctionne hors ligne, car une grande partie de ce public travaille sur une connexion dont on ne peut pas attendre qu’elle installe un paquet au moment précis où il devient nécessaire.</a:t>
            </a:r>
          </a:p>
        </p:txBody>
      </p:sp>
      <p:sp>
        <p:nvSpPr>
          <p:cNvPr id="4" name="Slide Number Placeholder 3"/>
          <p:cNvSpPr>
            <a:spLocks noGrp="1"/>
          </p:cNvSpPr>
          <p:nvPr>
            <p:ph type="sldNum" sz="quarter" idx="10"/>
          </p:nvPr>
        </p:nvSpPr>
        <p:spPr/>
        <p:txBody>
          <a:bodyPr/>
          <a:lstStyle/>
          <a:p>
            <a:fld id="{18BDFEC3-8487-43E8-A154-7C12CBC1FFF2}" type="slidenum">
              <a:rPr lang="en-US"/>
              <a:t>9</a:t>
            </a:fld>
            <a:endParaRPr lang="en-US"/>
          </a:p>
        </p:txBody>
      </p:sp>
    </p:spTree>
  </p:cSld>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4443575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13914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81529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38346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0730690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41EB5C9-1307-BA42-ABA2-0BC069CD8E7F}" type="datetimeFigureOut">
              <a:rPr lang="en-US" smtClean="0"/>
              <a:t>1/2/22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619886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41EB5C9-1307-BA42-ABA2-0BC069CD8E7F}" type="datetimeFigureOut">
              <a:rPr lang="en-US" smtClean="0"/>
              <a:t>1/2/22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357939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41EB5C9-1307-BA42-ABA2-0BC069CD8E7F}" type="datetimeFigureOut">
              <a:rPr lang="en-US" smtClean="0"/>
              <a:t>1/2/22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472721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1EB5C9-1307-BA42-ABA2-0BC069CD8E7F}" type="datetimeFigureOut">
              <a:rPr lang="en-US" smtClean="0"/>
              <a:t>1/2/22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130901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41EB5C9-1307-BA42-ABA2-0BC069CD8E7F}" type="datetimeFigureOut">
              <a:rPr lang="en-US" smtClean="0"/>
              <a:t>1/2/22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5408956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41EB5C9-1307-BA42-ABA2-0BC069CD8E7F}" type="datetimeFigureOut">
              <a:rPr lang="en-US" smtClean="0"/>
              <a:t>1/2/22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566899855"/>
      </p:ext>
    </p:extLst>
  </p:cSld>
  <p:clrMapOvr>
    <a:masterClrMapping/>
  </p:clrMapOvr>
</p:sldLayout>
</file>

<file path=ppt/slideMasters/_rels/slideMaster1.xml.rels><?xml version="1.0" encoding="UTF-8"?><Relationships xmlns="http://schemas.openxmlformats.org/package/2006/relationships"><Relationship Id="rId8" Target="../slideLayouts/slideLayout8.xml" Type="http://schemas.openxmlformats.org/officeDocument/2006/relationships/slideLayout" /><Relationship Id="rId3" Target="../slideLayouts/slideLayout3.xml" Type="http://schemas.openxmlformats.org/officeDocument/2006/relationships/slideLayout" /><Relationship Id="rId7" Target="../slideLayouts/slideLayout7.xml" Type="http://schemas.openxmlformats.org/officeDocument/2006/relationships/slideLayout" /><Relationship Id="rId12" Target="../theme/theme1.xml" Type="http://schemas.openxmlformats.org/officeDocument/2006/relationships/theme" /><Relationship Id="rId2" Target="../slideLayouts/slideLayout2.xml" Type="http://schemas.openxmlformats.org/officeDocument/2006/relationships/slideLayout" /><Relationship Id="rId1" Target="../slideLayouts/slideLayout1.xml" Type="http://schemas.openxmlformats.org/officeDocument/2006/relationships/slideLayout" /><Relationship Id="rId6" Target="../slideLayouts/slideLayout6.xml" Type="http://schemas.openxmlformats.org/officeDocument/2006/relationships/slideLayout" /><Relationship Id="rId11" Target="../slideLayouts/slideLayout11.xml" Type="http://schemas.openxmlformats.org/officeDocument/2006/relationships/slideLayout" /><Relationship Id="rId5" Target="../slideLayouts/slideLayout5.xml" Type="http://schemas.openxmlformats.org/officeDocument/2006/relationships/slideLayout" /><Relationship Id="rId10" Target="../slideLayouts/slideLayout10.xml" Type="http://schemas.openxmlformats.org/officeDocument/2006/relationships/slideLayout" /><Relationship Id="rId4" Target="../slideLayouts/slideLayout4.xml" Type="http://schemas.openxmlformats.org/officeDocument/2006/relationships/slideLayout" /><Relationship Id="rId9" Target="../slideLayouts/slideLayout9.xml" Type="http://schemas.openxmlformats.org/officeDocument/2006/relationships/slideLayout" /></Relationships>
</file>

<file path=ppt/slideMasters/slideMaster1.xml><?xml version="1.0" encoding="utf-8"?>
<p:sld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anchor="ctr" bIns="45720" lIns="91440" rIns="91440" rtlCol="0" tIns="45720" vert="horz">
            <a:normAutofit/>
          </a:bodyPr>
          <a:lstStyle/>
          <a:p>
            <a:r>
              <a:rPr lang="en-US"/>
              <a:t>Click to edit Master title style</a:t>
            </a:r>
          </a:p>
        </p:txBody>
      </p:sp>
      <p:sp>
        <p:nvSpPr>
          <p:cNvPr id="3" name="Text Placeholder 2"/>
          <p:cNvSpPr>
            <a:spLocks noGrp="1"/>
          </p:cNvSpPr>
          <p:nvPr>
            <p:ph idx="1" type="body"/>
          </p:nvPr>
        </p:nvSpPr>
        <p:spPr>
          <a:xfrm>
            <a:off x="457200" y="1200151"/>
            <a:ext cx="8229600" cy="3394472"/>
          </a:xfrm>
          <a:prstGeom prst="rect">
            <a:avLst/>
          </a:prstGeom>
        </p:spPr>
        <p:txBody>
          <a:bodyPr bIns="45720" lIns="91440" rIns="91440" rtlCol="0" tIns="45720" vert="horz">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idx="2" sz="half" type="dt"/>
          </p:nvPr>
        </p:nvSpPr>
        <p:spPr>
          <a:xfrm>
            <a:off x="457200" y="4767263"/>
            <a:ext cx="2133600" cy="273844"/>
          </a:xfrm>
          <a:prstGeom prst="rect">
            <a:avLst/>
          </a:prstGeom>
        </p:spPr>
        <p:txBody>
          <a:bodyPr anchor="ctr" bIns="45720" lIns="91440" rIns="91440" rtlCol="0" tIns="45720" vert="horz"/>
          <a:lstStyle>
            <a:lvl1pPr algn="l">
              <a:defRPr sz="900">
                <a:solidFill>
                  <a:schemeClr val="tx1">
                    <a:tint val="75000"/>
                  </a:schemeClr>
                </a:solidFill>
              </a:defRPr>
            </a:lvl1pPr>
          </a:lstStyle>
          <a:p>
            <a:fld id="{241EB5C9-1307-BA42-ABA2-0BC069CD8E7F}" type="datetimeFigureOut">
              <a:rPr lang="en-US" smtClean="0"/>
              <a:t>1/2/22</a:t>
            </a:fld>
            <a:endParaRPr lang="en-US"/>
          </a:p>
        </p:txBody>
      </p:sp>
      <p:sp>
        <p:nvSpPr>
          <p:cNvPr id="5" name="Footer Placeholder 4"/>
          <p:cNvSpPr>
            <a:spLocks noGrp="1"/>
          </p:cNvSpPr>
          <p:nvPr>
            <p:ph idx="3" sz="quarter" type="ftr"/>
          </p:nvPr>
        </p:nvSpPr>
        <p:spPr>
          <a:xfrm>
            <a:off x="3124200" y="4767263"/>
            <a:ext cx="2895600" cy="273844"/>
          </a:xfrm>
          <a:prstGeom prst="rect">
            <a:avLst/>
          </a:prstGeom>
        </p:spPr>
        <p:txBody>
          <a:bodyPr anchor="ctr" bIns="45720" lIns="91440" rIns="91440" rtlCol="0" tIns="45720" vert="horz"/>
          <a:lstStyle>
            <a:lvl1pPr algn="ctr">
              <a:defRPr sz="900">
                <a:solidFill>
                  <a:schemeClr val="tx1">
                    <a:tint val="75000"/>
                  </a:schemeClr>
                </a:solidFill>
              </a:defRPr>
            </a:lvl1pPr>
          </a:lstStyle>
          <a:p>
            <a:endParaRPr lang="en-US"/>
          </a:p>
        </p:txBody>
      </p:sp>
      <p:sp>
        <p:nvSpPr>
          <p:cNvPr id="6" name="Slide Number Placeholder 5"/>
          <p:cNvSpPr>
            <a:spLocks noGrp="1"/>
          </p:cNvSpPr>
          <p:nvPr>
            <p:ph idx="4" sz="quarter" type="sldNum"/>
          </p:nvPr>
        </p:nvSpPr>
        <p:spPr>
          <a:xfrm>
            <a:off x="6553200" y="4767263"/>
            <a:ext cx="2133600" cy="273844"/>
          </a:xfrm>
          <a:prstGeom prst="rect">
            <a:avLst/>
          </a:prstGeom>
        </p:spPr>
        <p:txBody>
          <a:bodyPr anchor="ctr" bIns="45720" lIns="91440" rIns="91440" rtlCol="0" tIns="45720" vert="horz"/>
          <a:lstStyle>
            <a:lvl1pPr algn="r">
              <a:defRPr sz="900">
                <a:solidFill>
                  <a:schemeClr val="tx1">
                    <a:tint val="75000"/>
                  </a:schemeClr>
                </a:solidFill>
              </a:defRPr>
            </a:lvl1pPr>
          </a:lstStyle>
          <a:p>
            <a:fld id="{C5EF2332-01BF-834F-8236-50238282D533}" type="slidenum">
              <a:rPr lang="en-US" smtClean="0"/>
              <a:t>‹#›</a:t>
            </a:fld>
            <a:endParaRPr lang="en-US"/>
          </a:p>
        </p:txBody>
      </p:sp>
    </p:spTree>
    <p:extLst>
      <p:ext uri="{BB962C8B-B14F-4D97-AF65-F5344CB8AC3E}">
        <p14:creationId xmlns:p14="http://schemas.microsoft.com/office/powerpoint/2010/main" val="3676200875"/>
      </p:ext>
    </p:extLst>
  </p:cSld>
  <p:clrMap accent1="accent1" accent2="accent2" accent3="accent3" accent4="accent4" accent5="accent5" accent6="accent6" bg1="lt1" bg2="lt2" folHlink="folHlink" hlink="hlink" tx1="dk1" tx2="dk2"/>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342900" eaLnBrk="1" hangingPunct="1" latinLnBrk="0" rtl="0">
        <a:spcBef>
          <a:spcPct val="0"/>
        </a:spcBef>
        <a:buNone/>
        <a:defRPr kern="1200" sz="3300">
          <a:solidFill>
            <a:schemeClr val="tx1"/>
          </a:solidFill>
          <a:latin typeface="+mj-lt"/>
          <a:ea typeface="+mj-ea"/>
          <a:cs typeface="+mj-cs"/>
        </a:defRPr>
      </a:lvl1pPr>
    </p:titleStyle>
    <p:bodyStyle>
      <a:lvl1pPr algn="l" defTabSz="342900" eaLnBrk="1" hangingPunct="1" indent="-342900" latinLnBrk="0" marL="342900" rtl="0">
        <a:spcBef>
          <a:spcPct val="20000"/>
        </a:spcBef>
        <a:buFont typeface="Arial"/>
        <a:buChar char="•"/>
        <a:defRPr kern="1200" sz="2400">
          <a:solidFill>
            <a:schemeClr val="tx1"/>
          </a:solidFill>
          <a:latin typeface="+mn-lt"/>
          <a:ea typeface="+mn-ea"/>
          <a:cs typeface="+mn-cs"/>
        </a:defRPr>
      </a:lvl1pPr>
      <a:lvl2pPr algn="l" defTabSz="342900" eaLnBrk="1" hangingPunct="1" indent="-342900" latinLnBrk="0" marL="685800" rtl="0">
        <a:spcBef>
          <a:spcPct val="20000"/>
        </a:spcBef>
        <a:buFont typeface="Arial"/>
        <a:buChar char="–"/>
        <a:defRPr kern="1200" sz="2100">
          <a:solidFill>
            <a:schemeClr val="tx1"/>
          </a:solidFill>
          <a:latin typeface="+mn-lt"/>
          <a:ea typeface="+mn-ea"/>
          <a:cs typeface="+mn-cs"/>
        </a:defRPr>
      </a:lvl2pPr>
      <a:lvl3pPr algn="l" defTabSz="342900" eaLnBrk="1" hangingPunct="1" indent="-342900" latinLnBrk="0" marL="1028700" rtl="0">
        <a:spcBef>
          <a:spcPct val="20000"/>
        </a:spcBef>
        <a:buFont typeface="Arial"/>
        <a:buChar char="•"/>
        <a:defRPr kern="1200" sz="1800">
          <a:solidFill>
            <a:schemeClr val="tx1"/>
          </a:solidFill>
          <a:latin typeface="+mn-lt"/>
          <a:ea typeface="+mn-ea"/>
          <a:cs typeface="+mn-cs"/>
        </a:defRPr>
      </a:lvl3pPr>
      <a:lvl4pPr algn="l" defTabSz="342900" eaLnBrk="1" hangingPunct="1" indent="-342900" latinLnBrk="0" marL="1371600" rtl="0">
        <a:spcBef>
          <a:spcPct val="20000"/>
        </a:spcBef>
        <a:buFont typeface="Arial"/>
        <a:buChar char="–"/>
        <a:defRPr kern="1200" sz="1500">
          <a:solidFill>
            <a:schemeClr val="tx1"/>
          </a:solidFill>
          <a:latin typeface="+mn-lt"/>
          <a:ea typeface="+mn-ea"/>
          <a:cs typeface="+mn-cs"/>
        </a:defRPr>
      </a:lvl4pPr>
      <a:lvl5pPr algn="l" defTabSz="342900" eaLnBrk="1" hangingPunct="1" indent="-342900" latinLnBrk="0" marL="1714500" rtl="0">
        <a:spcBef>
          <a:spcPct val="20000"/>
        </a:spcBef>
        <a:buFont typeface="Arial"/>
        <a:buChar char="»"/>
        <a:defRPr kern="1200" sz="1500">
          <a:solidFill>
            <a:schemeClr val="tx1"/>
          </a:solidFill>
          <a:latin typeface="+mn-lt"/>
          <a:ea typeface="+mn-ea"/>
          <a:cs typeface="+mn-cs"/>
        </a:defRPr>
      </a:lvl5pPr>
      <a:lvl6pPr algn="l" defTabSz="342900" eaLnBrk="1" hangingPunct="1" indent="-342900" latinLnBrk="0" marL="2057400" rtl="0">
        <a:spcBef>
          <a:spcPct val="20000"/>
        </a:spcBef>
        <a:buFont typeface="Arial"/>
        <a:buChar char="•"/>
        <a:defRPr kern="1200" sz="1500">
          <a:solidFill>
            <a:schemeClr val="tx1"/>
          </a:solidFill>
          <a:latin typeface="+mn-lt"/>
          <a:ea typeface="+mn-ea"/>
          <a:cs typeface="+mn-cs"/>
        </a:defRPr>
      </a:lvl6pPr>
      <a:lvl7pPr algn="l" defTabSz="342900" eaLnBrk="1" hangingPunct="1" indent="-342900" latinLnBrk="0" marL="2400300" rtl="0">
        <a:spcBef>
          <a:spcPct val="20000"/>
        </a:spcBef>
        <a:buFont typeface="Arial"/>
        <a:buChar char="•"/>
        <a:defRPr kern="1200" sz="1500">
          <a:solidFill>
            <a:schemeClr val="tx1"/>
          </a:solidFill>
          <a:latin typeface="+mn-lt"/>
          <a:ea typeface="+mn-ea"/>
          <a:cs typeface="+mn-cs"/>
        </a:defRPr>
      </a:lvl7pPr>
      <a:lvl8pPr algn="l" defTabSz="342900" eaLnBrk="1" hangingPunct="1" indent="-342900" latinLnBrk="0" marL="2743200" rtl="0">
        <a:spcBef>
          <a:spcPct val="20000"/>
        </a:spcBef>
        <a:buFont typeface="Arial"/>
        <a:buChar char="•"/>
        <a:defRPr kern="1200" sz="1500">
          <a:solidFill>
            <a:schemeClr val="tx1"/>
          </a:solidFill>
          <a:latin typeface="+mn-lt"/>
          <a:ea typeface="+mn-ea"/>
          <a:cs typeface="+mn-cs"/>
        </a:defRPr>
      </a:lvl8pPr>
      <a:lvl9pPr algn="l" defTabSz="342900" eaLnBrk="1" hangingPunct="1" indent="-342900" latinLnBrk="0" marL="3086100" rtl="0">
        <a:spcBef>
          <a:spcPct val="20000"/>
        </a:spcBef>
        <a:buFont typeface="Arial"/>
        <a:buChar char="•"/>
        <a:defRPr kern="1200" sz="1500">
          <a:solidFill>
            <a:schemeClr val="tx1"/>
          </a:solidFill>
          <a:latin typeface="+mn-lt"/>
          <a:ea typeface="+mn-ea"/>
          <a:cs typeface="+mn-cs"/>
        </a:defRPr>
      </a:lvl9pPr>
    </p:bodyStyle>
    <p:otherStyle>
      <a:defPPr>
        <a:defRPr lang="en-US"/>
      </a:defPPr>
      <a:lvl1pPr algn="l" defTabSz="342900" eaLnBrk="1" hangingPunct="1" latinLnBrk="0" marL="0" rtl="0">
        <a:defRPr kern="1200" sz="1350">
          <a:solidFill>
            <a:schemeClr val="tx1"/>
          </a:solidFill>
          <a:latin typeface="+mn-lt"/>
          <a:ea typeface="+mn-ea"/>
          <a:cs typeface="+mn-cs"/>
        </a:defRPr>
      </a:lvl1pPr>
      <a:lvl2pPr algn="l" defTabSz="342900" eaLnBrk="1" hangingPunct="1" latinLnBrk="0" marL="342900" rtl="0">
        <a:defRPr kern="1200" sz="1350">
          <a:solidFill>
            <a:schemeClr val="tx1"/>
          </a:solidFill>
          <a:latin typeface="+mn-lt"/>
          <a:ea typeface="+mn-ea"/>
          <a:cs typeface="+mn-cs"/>
        </a:defRPr>
      </a:lvl2pPr>
      <a:lvl3pPr algn="l" defTabSz="342900" eaLnBrk="1" hangingPunct="1" latinLnBrk="0" marL="685800" rtl="0">
        <a:defRPr kern="1200" sz="1350">
          <a:solidFill>
            <a:schemeClr val="tx1"/>
          </a:solidFill>
          <a:latin typeface="+mn-lt"/>
          <a:ea typeface="+mn-ea"/>
          <a:cs typeface="+mn-cs"/>
        </a:defRPr>
      </a:lvl3pPr>
      <a:lvl4pPr algn="l" defTabSz="342900" eaLnBrk="1" hangingPunct="1" latinLnBrk="0" marL="1028700" rtl="0">
        <a:defRPr kern="1200" sz="1350">
          <a:solidFill>
            <a:schemeClr val="tx1"/>
          </a:solidFill>
          <a:latin typeface="+mn-lt"/>
          <a:ea typeface="+mn-ea"/>
          <a:cs typeface="+mn-cs"/>
        </a:defRPr>
      </a:lvl4pPr>
      <a:lvl5pPr algn="l" defTabSz="342900" eaLnBrk="1" hangingPunct="1" latinLnBrk="0" marL="1371600" rtl="0">
        <a:defRPr kern="1200" sz="1350">
          <a:solidFill>
            <a:schemeClr val="tx1"/>
          </a:solidFill>
          <a:latin typeface="+mn-lt"/>
          <a:ea typeface="+mn-ea"/>
          <a:cs typeface="+mn-cs"/>
        </a:defRPr>
      </a:lvl5pPr>
      <a:lvl6pPr algn="l" defTabSz="342900" eaLnBrk="1" hangingPunct="1" latinLnBrk="0" marL="1714500" rtl="0">
        <a:defRPr kern="1200" sz="1350">
          <a:solidFill>
            <a:schemeClr val="tx1"/>
          </a:solidFill>
          <a:latin typeface="+mn-lt"/>
          <a:ea typeface="+mn-ea"/>
          <a:cs typeface="+mn-cs"/>
        </a:defRPr>
      </a:lvl6pPr>
      <a:lvl7pPr algn="l" defTabSz="342900" eaLnBrk="1" hangingPunct="1" latinLnBrk="0" marL="2057400" rtl="0">
        <a:defRPr kern="1200" sz="1350">
          <a:solidFill>
            <a:schemeClr val="tx1"/>
          </a:solidFill>
          <a:latin typeface="+mn-lt"/>
          <a:ea typeface="+mn-ea"/>
          <a:cs typeface="+mn-cs"/>
        </a:defRPr>
      </a:lvl7pPr>
      <a:lvl8pPr algn="l" defTabSz="342900" eaLnBrk="1" hangingPunct="1" latinLnBrk="0" marL="2400300" rtl="0">
        <a:defRPr kern="1200" sz="1350">
          <a:solidFill>
            <a:schemeClr val="tx1"/>
          </a:solidFill>
          <a:latin typeface="+mn-lt"/>
          <a:ea typeface="+mn-ea"/>
          <a:cs typeface="+mn-cs"/>
        </a:defRPr>
      </a:lvl8pPr>
      <a:lvl9pPr algn="l" defTabSz="342900" eaLnBrk="1" hangingPunct="1" latinLnBrk="0" marL="2743200" rtl="0">
        <a:defRPr kern="1200" sz="1350">
          <a:solidFill>
            <a:schemeClr val="tx1"/>
          </a:solidFill>
          <a:latin typeface="+mn-lt"/>
          <a:ea typeface="+mn-ea"/>
          <a:cs typeface="+mn-cs"/>
        </a:defRPr>
      </a:lvl9pPr>
    </p:otherStyle>
  </p:txStyles>
</p:sldMaster>
</file>

<file path=ppt/slides/_rels/slide1.xml.rels><?xml version="1.0" encoding="UTF-8"?><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hyperlink" Target="https://data-analysis.cassion.dev/fr/cours/data-analysis-foundations/foundations-01-programme-data" TargetMode="External" /></Relationships>
</file>

<file path=ppt/slides/_rels/slide2.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xml" /></Relationships>
</file>

<file path=ppt/slides/_rels/slide3.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2.xml" /></Relationships>
</file>

<file path=ppt/slides/_rels/slide4.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3.xml" /></Relationships>
</file>

<file path=ppt/slides/_rels/slide5.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4.xml" /></Relationships>
</file>

<file path=ppt/slides/_rels/slide6.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5.xml" /></Relationships>
</file>

<file path=ppt/slides/_rels/slide7.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6.xml" /></Relationships>
</file>

<file path=ppt/slides/_rels/slide8.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7.xml" /></Relationships>
</file>

<file path=ppt/slides/_rels/slide9.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8.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pPr lvl="0" indent="0" marL="0">
              <a:buNone/>
            </a:pPr>
            <a:r>
              <a:rPr/>
              <a:t>D’où viennent les données de programme</a:t>
            </a:r>
          </a:p>
        </p:txBody>
      </p:sp>
      <p:sp>
        <p:nvSpPr>
          <p:cNvPr id="3" name="Subtitle 2"/>
          <p:cNvSpPr>
            <a:spLocks noGrp="1"/>
          </p:cNvSpPr>
          <p:nvPr>
            <p:ph idx="1" type="subTitle"/>
          </p:nvPr>
        </p:nvSpPr>
        <p:spPr>
          <a:xfrm>
            <a:off x="1371600" y="2914650"/>
            <a:ext cx="6400800" cy="1314450"/>
          </a:xfrm>
        </p:spPr>
        <p:txBody>
          <a:bodyPr/>
          <a:lstStyle/>
          <a:p>
            <a:pPr lvl="0" indent="0" marL="0">
              <a:buNone/>
            </a:pPr>
            <a:r>
              <a:rPr/>
              <a:t>La structure des exports CommCare, KoboToolbox et DHIS2, la manière dont chacun vous résiste différemment, et les questions à poser avant d’écrire la moindre ligne de code.</a:t>
            </a:r>
            <a:br/>
            <a:br/>
            <a:r>
              <a:rPr/>
              <a:t>Pierre Robentz Cassion</a:t>
            </a:r>
          </a:p>
        </p:txBody>
      </p:sp>
      <p:sp>
        <p:nvSpPr>
          <p:cNvPr id="4" name="Date Placeholder 3"/>
          <p:cNvSpPr>
            <a:spLocks noGrp="1"/>
          </p:cNvSpPr>
          <p:nvPr>
            <p:ph idx="10" sz="half" type="dt"/>
          </p:nvPr>
        </p:nvSpPr>
        <p:spPr/>
        <p:txBody>
          <a:bodyPr/>
          <a:lstStyle/>
          <a:p>
            <a:pPr lvl="0" indent="0" marL="0">
              <a:buNone/>
            </a:pPr>
            <a:r>
              <a:rPr/>
              <a:t>Leçon 1 sur 8</a:t>
            </a:r>
          </a:p>
        </p:txBody>
      </p:sp>
    </p:spTree>
  </p:cSl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La suite</a:t>
            </a:r>
          </a:p>
        </p:txBody>
      </p:sp>
      <p:sp>
        <p:nvSpPr>
          <p:cNvPr id="3" name="Content Placeholder 2"/>
          <p:cNvSpPr>
            <a:spLocks noGrp="1"/>
          </p:cNvSpPr>
          <p:nvPr>
            <p:ph idx="1"/>
          </p:nvPr>
        </p:nvSpPr>
        <p:spPr/>
        <p:txBody>
          <a:bodyPr/>
          <a:lstStyle/>
          <a:p>
            <a:pPr lvl="0" indent="0" marL="0">
              <a:buNone/>
            </a:pPr>
            <a:r>
              <a:rPr/>
              <a:t>Lire la leçon complète, avec le code exécutable</a:t>
            </a:r>
          </a:p>
          <a:p>
            <a:pPr lvl="0" indent="0" marL="0">
              <a:buNone/>
            </a:pPr>
            <a:r>
              <a:rPr>
                <a:hlinkClick r:id="rId2"/>
              </a:rPr>
              <a:t>https://data-analysis.cassion.dev/fr/cours/data-analysis-foundations/foundations-01-programme-data</a:t>
            </a:r>
          </a:p>
        </p:txBody>
      </p:sp>
    </p:spTree>
  </p:cSl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Ce que couvre cette leçon</a:t>
            </a:r>
          </a:p>
        </p:txBody>
      </p:sp>
      <p:sp>
        <p:nvSpPr>
          <p:cNvPr id="3" name="Content Placeholder 2"/>
          <p:cNvSpPr>
            <a:spLocks noGrp="1"/>
          </p:cNvSpPr>
          <p:nvPr>
            <p:ph idx="1"/>
          </p:nvPr>
        </p:nvSpPr>
        <p:spPr/>
        <p:txBody>
          <a:bodyPr/>
          <a:lstStyle/>
          <a:p>
            <a:pPr lvl="0"/>
            <a:r>
              <a:rPr/>
              <a:t>Les trois exports que vous rencontrerez</a:t>
            </a:r>
          </a:p>
          <a:p>
            <a:pPr lvl="0"/>
            <a:r>
              <a:rPr/>
              <a:t>L’unité d’observation décide de tout</a:t>
            </a:r>
          </a:p>
          <a:p>
            <a:pPr lvl="0"/>
            <a:r>
              <a:rPr/>
              <a:t>À quoi ressemble un vrai export</a:t>
            </a:r>
          </a:p>
          <a:p>
            <a:pPr lvl="0"/>
            <a:r>
              <a:rPr/>
              <a:t>Le périmètre brachial, en un paragraphe</a:t>
            </a:r>
          </a:p>
          <a:p>
            <a:pPr lvl="0"/>
            <a:r>
              <a:rPr/>
              <a:t>Les trois questions à poser à la personne qui vous envoie le fichier</a:t>
            </a:r>
          </a:p>
          <a:p>
            <a:pPr lvl="0"/>
            <a:r>
              <a:rPr/>
              <a:t>La suite</a:t>
            </a:r>
          </a:p>
        </p:txBody>
      </p:sp>
    </p:spTree>
  </p:cSl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Les trois exports que vous rencontrerez</a:t>
            </a:r>
          </a:p>
        </p:txBody>
      </p:sp>
      <p:sp>
        <p:nvSpPr>
          <p:cNvPr id="3" name="Content Placeholder 2"/>
          <p:cNvSpPr>
            <a:spLocks noGrp="1"/>
          </p:cNvSpPr>
          <p:nvPr>
            <p:ph idx="1"/>
          </p:nvPr>
        </p:nvSpPr>
        <p:spPr/>
        <p:txBody>
          <a:bodyPr/>
          <a:lstStyle/>
          <a:p>
            <a:pPr lvl="0"/>
            <a:r>
              <a:rPr/>
              <a:t>CommCare — exporte une ligne par soumission de formulaire, les groupes répétés étant aplatis en colonnes numérotées…</a:t>
            </a:r>
          </a:p>
          <a:p>
            <a:pPr lvl="0"/>
            <a:r>
              <a:rPr/>
              <a:t>KoboToolbox — exporte une structure proche du XLSForm, les répétitions se trouvant dans des feuilles distinctes reliées…</a:t>
            </a:r>
          </a:p>
          <a:p>
            <a:pPr lvl="0"/>
            <a:r>
              <a:rPr/>
              <a:t>DHIS2 — exporte des données agrégées — déjà sommées par période et par unité d’organisation</a:t>
            </a:r>
          </a:p>
        </p:txBody>
      </p:sp>
    </p:spTree>
  </p:cSl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L’unité d’observation décide de tout</a:t>
            </a:r>
          </a:p>
        </p:txBody>
      </p:sp>
      <p:graphicFrame>
        <p:nvGraphicFramePr>
          <p:cNvPr id="6" name="Content Placeholder 5"/>
          <p:cNvGraphicFramePr>
            <a:graphicFrameLocks noGrp="1"/>
          </p:cNvGraphicFramePr>
          <p:nvPr>
            <p:ph idx="1"/>
          </p:nvPr>
        </p:nvGraphicFramePr>
        <p:xfrm>
          <a:off x="457200" y="1193800"/>
          <a:ext cx="8229600" cy="3390900"/>
        </p:xfrm>
        <a:graphic>
          <a:graphicData uri="http://schemas.openxmlformats.org/drawingml/2006/table">
            <a:tbl>
              <a:tblPr firstRow="1" bandRow="1">
                <a:tableStyleId>{5C22544A-7EE6-4342-B048-85BDC9FD1C3A}</a:tableStyleId>
              </a:tblPr>
              <a:tblGrid>
                <a:gridCol w="2743200"/>
                <a:gridCol w="2743200"/>
                <a:gridCol w="2743200"/>
              </a:tblGrid>
              <a:tr h="0">
                <a:tc>
                  <a:txBody>
                    <a:bodyPr/>
                    <a:lstStyle/>
                    <a:p>
                      <a:pPr lvl="0" indent="0" marL="0">
                        <a:buNone/>
                      </a:pPr>
                      <a:r>
                        <a:rPr/>
                        <a:t>Export</a:t>
                      </a:r>
                    </a:p>
                  </a:txBody>
                  <a:tcPr/>
                </a:tc>
                <a:tc>
                  <a:txBody>
                    <a:bodyPr/>
                    <a:lstStyle/>
                    <a:p>
                      <a:pPr lvl="0" indent="0" marL="0">
                        <a:buNone/>
                      </a:pPr>
                      <a:r>
                        <a:rPr/>
                        <a:t>Une ligne représente</a:t>
                      </a:r>
                    </a:p>
                  </a:txBody>
                  <a:tcPr/>
                </a:tc>
                <a:tc>
                  <a:txBody>
                    <a:bodyPr/>
                    <a:lstStyle/>
                    <a:p>
                      <a:pPr lvl="0" indent="0" marL="0">
                        <a:buNone/>
                      </a:pPr>
                      <a:r>
                        <a:rPr/>
                        <a:t>Le piège</a:t>
                      </a:r>
                    </a:p>
                  </a:txBody>
                  <a:tcPr/>
                </a:tc>
              </a:tr>
              <a:tr h="0">
                <a:tc>
                  <a:txBody>
                    <a:bodyPr/>
                    <a:lstStyle/>
                    <a:p>
                      <a:pPr lvl="0" indent="0" marL="0">
                        <a:buNone/>
                      </a:pPr>
                      <a:r>
                        <a:rPr/>
                        <a:t>Extraction CommCare</a:t>
                      </a:r>
                    </a:p>
                  </a:txBody>
                </a:tc>
                <a:tc>
                  <a:txBody>
                    <a:bodyPr/>
                    <a:lstStyle/>
                    <a:p>
                      <a:pPr lvl="0" indent="0" marL="0">
                        <a:buNone/>
                      </a:pPr>
                      <a:r>
                        <a:rPr/>
                        <a:t>Une soumission de formulaire</a:t>
                      </a:r>
                    </a:p>
                  </a:txBody>
                </a:tc>
                <a:tc>
                  <a:txBody>
                    <a:bodyPr/>
                    <a:lstStyle/>
                    <a:p>
                      <a:pPr lvl="0" indent="0" marL="0">
                        <a:buNone/>
                      </a:pPr>
                      <a:r>
                        <a:rPr/>
                        <a:t>Un formulaire peut couvrir plusieurs enfants</a:t>
                      </a:r>
                    </a:p>
                  </a:txBody>
                </a:tc>
              </a:tr>
              <a:tr h="0">
                <a:tc>
                  <a:txBody>
                    <a:bodyPr/>
                    <a:lstStyle/>
                    <a:p>
                      <a:pPr lvl="0" indent="0" marL="0">
                        <a:buNone/>
                      </a:pPr>
                      <a:r>
                        <a:rPr/>
                        <a:t>Feuille principale Kobo</a:t>
                      </a:r>
                    </a:p>
                  </a:txBody>
                </a:tc>
                <a:tc>
                  <a:txBody>
                    <a:bodyPr/>
                    <a:lstStyle/>
                    <a:p>
                      <a:pPr lvl="0" indent="0" marL="0">
                        <a:buNone/>
                      </a:pPr>
                      <a:r>
                        <a:rPr/>
                        <a:t>Un entretien</a:t>
                      </a:r>
                    </a:p>
                  </a:txBody>
                </a:tc>
                <a:tc>
                  <a:txBody>
                    <a:bodyPr/>
                    <a:lstStyle/>
                    <a:p>
                      <a:pPr lvl="0" indent="0" marL="0">
                        <a:buNone/>
                      </a:pPr>
                      <a:r>
                        <a:rPr/>
                        <a:t>Les membres sont dans la feuille de répétition</a:t>
                      </a:r>
                    </a:p>
                  </a:txBody>
                </a:tc>
              </a:tr>
              <a:tr h="0">
                <a:tc>
                  <a:txBody>
                    <a:bodyPr/>
                    <a:lstStyle/>
                    <a:p>
                      <a:pPr lvl="0" indent="0" marL="0">
                        <a:buNone/>
                      </a:pPr>
                      <a:r>
                        <a:rPr/>
                        <a:t>Feuille de répétition Kobo</a:t>
                      </a:r>
                    </a:p>
                  </a:txBody>
                </a:tc>
                <a:tc>
                  <a:txBody>
                    <a:bodyPr/>
                    <a:lstStyle/>
                    <a:p>
                      <a:pPr lvl="0" indent="0" marL="0">
                        <a:buNone/>
                      </a:pPr>
                      <a:r>
                        <a:rPr/>
                        <a:t>Un membre</a:t>
                      </a:r>
                    </a:p>
                  </a:txBody>
                </a:tc>
                <a:tc>
                  <a:txBody>
                    <a:bodyPr/>
                    <a:lstStyle/>
                    <a:p>
                      <a:pPr lvl="0" indent="0" marL="0">
                        <a:buNone/>
                      </a:pPr>
                      <a:r>
                        <a:rPr/>
                        <a:t>Aucun contexte ménage avant la jointure</a:t>
                      </a:r>
                    </a:p>
                  </a:txBody>
                </a:tc>
              </a:tr>
              <a:tr h="0">
                <a:tc>
                  <a:txBody>
                    <a:bodyPr/>
                    <a:lstStyle/>
                    <a:p>
                      <a:pPr lvl="0" indent="0" marL="0">
                        <a:buNone/>
                      </a:pPr>
                      <a:r>
                        <a:rPr/>
                        <a:t>Tableau croisé DHIS2</a:t>
                      </a:r>
                    </a:p>
                  </a:txBody>
                </a:tc>
                <a:tc>
                  <a:txBody>
                    <a:bodyPr/>
                    <a:lstStyle/>
                    <a:p>
                      <a:pPr lvl="0" indent="0" marL="0">
                        <a:buNone/>
                      </a:pPr>
                      <a:r>
                        <a:rPr/>
                        <a:t>Une unité d’organisation, une période, un élément</a:t>
                      </a:r>
                    </a:p>
                  </a:txBody>
                </a:tc>
                <a:tc>
                  <a:txBody>
                    <a:bodyPr/>
                    <a:lstStyle/>
                    <a:p>
                      <a:pPr lvl="0" indent="0" marL="0">
                        <a:buNone/>
                      </a:pPr>
                      <a:r>
                        <a:rPr/>
                        <a:t>Les individus ont définitivement disparu</a:t>
                      </a:r>
                    </a:p>
                  </a:txBody>
                </a:tc>
              </a:tr>
            </a:tbl>
          </a:graphicData>
        </a:graphic>
      </p:graphicFrame>
    </p:spTree>
  </p:cSl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L’unité d’observation décide de tout</a:t>
            </a:r>
          </a:p>
        </p:txBody>
      </p:sp>
      <p:sp>
        <p:nvSpPr>
          <p:cNvPr id="3" name="Content Placeholder 2"/>
          <p:cNvSpPr>
            <a:spLocks noGrp="1"/>
          </p:cNvSpPr>
          <p:nvPr>
            <p:ph idx="1"/>
          </p:nvPr>
        </p:nvSpPr>
        <p:spPr/>
        <p:txBody>
          <a:bodyPr/>
          <a:lstStyle/>
          <a:p>
            <a:pPr lvl="0" indent="0" marL="1270000">
              <a:buNone/>
            </a:pPr>
            <a:r>
              <a:rPr sz="2000"/>
              <a:t>Posez la question à voix haute avant d’ouvrir le fichier, et inscrivez la réponse en commentaire en tête de votre script. La plupart des désaccords abordés plus loin dans cette formation viennent de deux personnes qui n’y répondaient pas de la même manière.</a:t>
            </a:r>
          </a:p>
        </p:txBody>
      </p:sp>
    </p:spTree>
  </p:cSl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À quoi ressemble un vrai export — Exemple</a:t>
            </a:r>
          </a:p>
        </p:txBody>
      </p:sp>
      <p:sp>
        <p:nvSpPr>
          <p:cNvPr id="3" name="Content Placeholder 2"/>
          <p:cNvSpPr>
            <a:spLocks noGrp="1"/>
          </p:cNvSpPr>
          <p:nvPr>
            <p:ph idx="1"/>
          </p:nvPr>
        </p:nvSpPr>
        <p:spPr/>
        <p:txBody>
          <a:bodyPr/>
          <a:lstStyle/>
          <a:p>
            <a:pPr lvl="0" indent="0">
              <a:buNone/>
            </a:pPr>
            <a:r>
              <a:rPr>
                <a:latin typeface="Courier"/>
              </a:rPr>
              <a:t>child_id,commune,screening_date,age_months,sex,muac_mm,oedema,outcome
CH00854,Terre-Neuve,2024-01-15,22,m,133,false,no-action
CH01439,Verrettes,2024-01-15,16,f,143,false,no-action</a:t>
            </a:r>
          </a:p>
        </p:txBody>
      </p:sp>
    </p:spTree>
  </p:cSl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Le périmètre brachial, en un paragraphe</a:t>
            </a:r>
          </a:p>
        </p:txBody>
      </p:sp>
      <p:sp>
        <p:nvSpPr>
          <p:cNvPr id="3" name="Content Placeholder 2"/>
          <p:cNvSpPr>
            <a:spLocks noGrp="1"/>
          </p:cNvSpPr>
          <p:nvPr>
            <p:ph idx="1"/>
          </p:nvPr>
        </p:nvSpPr>
        <p:spPr/>
        <p:txBody>
          <a:bodyPr/>
          <a:lstStyle/>
          <a:p>
            <a:pPr lvl="0"/>
            <a:r>
              <a:rPr/>
              <a:t>En dessous de 115 mm — malnutrition aiguë sévère (MAS)</a:t>
            </a:r>
          </a:p>
          <a:p>
            <a:pPr lvl="0"/>
            <a:r>
              <a:rPr/>
              <a:t>De 115 mm à moins de 125 mm — malnutrition aiguë modérée (MAM)</a:t>
            </a:r>
          </a:p>
          <a:p>
            <a:pPr lvl="0"/>
            <a:r>
              <a:rPr/>
              <a:t>125 mm et au-delà — pas de malnutrition aiguë selon cette mesure</a:t>
            </a:r>
          </a:p>
        </p:txBody>
      </p:sp>
    </p:spTree>
  </p:cSl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Les trois questions à poser à la personne qui vous envoie le fichier</a:t>
            </a:r>
          </a:p>
        </p:txBody>
      </p:sp>
      <p:sp>
        <p:nvSpPr>
          <p:cNvPr id="3" name="Content Placeholder 2"/>
          <p:cNvSpPr>
            <a:spLocks noGrp="1"/>
          </p:cNvSpPr>
          <p:nvPr>
            <p:ph idx="1"/>
          </p:nvPr>
        </p:nvSpPr>
        <p:spPr/>
        <p:txBody>
          <a:bodyPr/>
          <a:lstStyle/>
          <a:p>
            <a:pPr lvl="0"/>
            <a:r>
              <a:rPr b="1"/>
              <a:t>Que signifie une case vide ici ?</a:t>
            </a:r>
            <a:r>
              <a:rPr/>
              <a:t> Non mesuré, mesuré à zéro, refus, ou la tablette a planté ? Ce sont quatre choses…</a:t>
            </a:r>
          </a:p>
          <a:p>
            <a:pPr lvl="0"/>
            <a:r>
              <a:rPr b="1"/>
              <a:t>Quelque chose a-t-il déjà été nettoyé ou supprimé ?</a:t>
            </a:r>
            <a:r>
              <a:rPr/>
              <a:t> Si quelqu’un a retiré les lignes qu’il jugeait erronées, votre…</a:t>
            </a:r>
          </a:p>
          <a:p>
            <a:pPr lvl="0"/>
            <a:r>
              <a:rPr b="1"/>
              <a:t>Quelle période couvre ce fichier, et selon quelle date ?</a:t>
            </a:r>
            <a:r>
              <a:rPr/>
              <a:t> Date de dépistage, date de soumission et date de…</a:t>
            </a:r>
          </a:p>
        </p:txBody>
      </p:sp>
    </p:spTree>
  </p:cSl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La suite</a:t>
            </a:r>
          </a:p>
        </p:txBody>
      </p:sp>
      <p:sp>
        <p:nvSpPr>
          <p:cNvPr id="3" name="Content Placeholder 2"/>
          <p:cNvSpPr>
            <a:spLocks noGrp="1"/>
          </p:cNvSpPr>
          <p:nvPr>
            <p:ph idx="1"/>
          </p:nvPr>
        </p:nvSpPr>
        <p:spPr/>
        <p:txBody>
          <a:bodyPr/>
          <a:lstStyle/>
          <a:p>
            <a:pPr lvl="0"/>
            <a:r>
              <a:rPr/>
              <a:t>La leçon suivante met en place un environnement de travail en Python et en R — délibérément un environnement qui fonctionne hors ligne, car une grande partie de ce public travaille sur une connexion dont on ne peut pas attendre qu’elle installe un paquet au moment précis où il devient nécessaire.</a:t>
            </a:r>
          </a:p>
        </p:txBody>
      </p:sp>
    </p:spTree>
  </p:cSl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49</Words>
  <Application>Microsoft Macintosh PowerPoint</Application>
  <PresentationFormat>On-screen Show (16:9)</PresentationFormat>
  <Paragraphs>15</Paragraphs>
  <Slides>4</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vt:i4>
      </vt:variant>
    </vt:vector>
  </HeadingPairs>
  <TitlesOfParts>
    <vt:vector size="7" baseType="lpstr">
      <vt:lpstr>Arial</vt:lpstr>
      <vt:lpstr>Calibri</vt:lpstr>
      <vt:lpstr>Office Theme</vt:lpstr>
      <vt:lpstr>Presentation Title</vt:lpstr>
      <vt:lpstr>Slide Title</vt:lpstr>
      <vt:lpstr>Section header</vt:lpstr>
      <vt:lpstr>Slide Title for Two-Content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D’où viennent les données de programme</dc:title>
  <dc:creator>Pierre Robentz Cassion</dc:creator>
  <cp:keywords/>
  <dcterms:created xsi:type="dcterms:W3CDTF">2026-07-26T00:00:00Z</dcterms:created>
  <dcterms:modified xsi:type="dcterms:W3CDTF">2026-07-26T00:00:00Z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ate">
    <vt:lpwstr>Leçon 1 sur 8</vt:lpwstr>
  </property>
  <property fmtid="{D5CDD505-2E9C-101B-9397-08002B2CF9AE}" pid="3" name="subtitle">
    <vt:lpwstr>La structure des exports CommCare, KoboToolbox et DHIS2, la manière dont chacun vous résiste différemment, et les questions à poser avant d’écrire la moindre ligne de code.</vt:lpwstr>
  </property>
</Properties>
</file>