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notesMaster" Target="notesMasters/notesMaster1.xml" /><Relationship Id="rId18" Type="http://schemas.openxmlformats.org/officeDocument/2006/relationships/viewProps" Target="viewProps.xml" /><Relationship Id="rId17" Type="http://schemas.openxmlformats.org/officeDocument/2006/relationships/presProps" Target="presProps.xml" /><Relationship Id="rId1" Type="http://schemas.openxmlformats.org/officeDocument/2006/relationships/slideMaster" Target="slideMasters/slideMaster1.xml" /><Relationship Id="rId20" Type="http://schemas.openxmlformats.org/officeDocument/2006/relationships/tableStyles" Target="tableStyles.xml" /><Relationship Id="rId19"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Install Python and R so they still work on a bad connection, lay out a project directory that survives a handover, and run the same first script in both languages.</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Both should report 4,218 rows and 8 columns. If they do not, stop here — a row count that disagrees with the source is the cheapest error you will ever catch, and it gets much more expensive three scripts later.</a:t>
            </a:r>
          </a:p>
        </p:txBody>
      </p:sp>
      <p:sp>
        <p:nvSpPr>
          <p:cNvPr id="4" name="Slide Number Placeholder 3"/>
          <p:cNvSpPr>
            <a:spLocks noGrp="1"/>
          </p:cNvSpPr>
          <p:nvPr>
            <p:ph type="sldNum" sz="quarter" idx="10"/>
          </p:nvPr>
        </p:nvSpPr>
        <p:spPr/>
        <p:txBody>
          <a:bodyPr/>
          <a:lstStyle/>
          <a:p>
            <a:fld id="{18BDFEC3-8487-43E8-A154-7C12CBC1FFF2}" type="slidenum">
              <a:rPr lang="en-US"/>
              <a:t>11</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You will use both, so it helps to know where they differ in ways that matter. Neither is better. The one that matters is the one your team already runs, and the reason this course teaches both is that you will change teams.</a:t>
            </a:r>
          </a:p>
        </p:txBody>
      </p:sp>
      <p:sp>
        <p:nvSpPr>
          <p:cNvPr id="4" name="Slide Number Placeholder 3"/>
          <p:cNvSpPr>
            <a:spLocks noGrp="1"/>
          </p:cNvSpPr>
          <p:nvPr>
            <p:ph type="sldNum" sz="quarter" idx="10"/>
          </p:nvPr>
        </p:nvSpPr>
        <p:spPr/>
        <p:txBody>
          <a:bodyPr/>
          <a:lstStyle/>
          <a:p>
            <a:fld id="{18BDFEC3-8487-43E8-A154-7C12CBC1FFF2}" type="slidenum">
              <a:rPr lang="en-US"/>
              <a:t>12</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next lesson reads the export properly — which is harder than </a:t>
            </a:r>
            <a:r>
              <a:rPr>
                <a:latin typeface="Courier"/>
              </a:rPr>
              <a:t>read_csv(path)</a:t>
            </a:r>
            <a:r>
              <a:rPr/>
              <a:t>, because the defaults will quietly damage identifiers, dates and the missing-value code before you have looked at anything.</a:t>
            </a:r>
          </a:p>
        </p:txBody>
      </p:sp>
      <p:sp>
        <p:nvSpPr>
          <p:cNvPr id="4" name="Slide Number Placeholder 3"/>
          <p:cNvSpPr>
            <a:spLocks noGrp="1"/>
          </p:cNvSpPr>
          <p:nvPr>
            <p:ph type="sldNum" sz="quarter" idx="10"/>
          </p:nvPr>
        </p:nvSpPr>
        <p:spPr/>
        <p:txBody>
          <a:bodyPr/>
          <a:lstStyle/>
          <a:p>
            <a:fld id="{18BDFEC3-8487-43E8-A154-7C12CBC1FFF2}" type="slidenum">
              <a:rPr lang="en-US"/>
              <a:t>13</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most common reason an M&amp;E analysis stops being reproducible is not a statistical error. It is that the person who wrote it installed a package one afternoon, never recorded which one, and left. Six months later the script raises an import error on a laptop in a field office with a satellite link, and the quarterly report goes back to being made by hand in a spreadsheet. Ten minutes of setup now is what prevents that.</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Your operating system ships a Python. Do not analyse data with it — it is there to run the operating system, and changing it can break things you did not know depended on it. </a:t>
            </a:r>
            <a:r>
              <a:rPr>
                <a:latin typeface="Courier"/>
              </a:rPr>
              <a:t>uv</a:t>
            </a:r>
            <a:r>
              <a:rPr/>
              <a:t> installs an isolated Python and resolves packages fast enough to be usable on a slow connection. It also writes a lock file, which is what makes the environment reproducible on someone else’s machine.</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uv add</a:t>
            </a:r>
            <a:r>
              <a:rPr/>
              <a:t> writes both </a:t>
            </a:r>
            <a:r>
              <a:rPr>
                <a:latin typeface="Courier"/>
              </a:rPr>
              <a:t>pyproject.toml</a:t>
            </a:r>
            <a:r>
              <a:rPr/>
              <a:t> (what you asked for) and </a:t>
            </a:r>
            <a:r>
              <a:rPr>
                <a:latin typeface="Courier"/>
              </a:rPr>
              <a:t>uv.lock</a:t>
            </a:r>
            <a:r>
              <a:rPr/>
              <a:t> (exactly what was installed, down to the hash). Commit both. A colleague then reproduces your environment with one command: If you are behind a proxy or working offline, </a:t>
            </a:r>
            <a:r>
              <a:rPr>
                <a:latin typeface="Courier"/>
              </a:rPr>
              <a:t>uv</a:t>
            </a:r>
            <a:r>
              <a:rPr/>
              <a:t> can install from a local wheel directory. Downloading the wheels once, onto a USB stick, and installing from it is a normal workflow in this sector and is worth setting up before you need it.</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R’s equivalent problem is the global library — packages installed into one shared location, invisibly shared across every analysis, and silently upgraded under you.</a:t>
            </a:r>
          </a:p>
        </p:txBody>
      </p:sp>
      <p:sp>
        <p:nvSpPr>
          <p:cNvPr id="4" name="Slide Number Placeholder 3"/>
          <p:cNvSpPr>
            <a:spLocks noGrp="1"/>
          </p:cNvSpPr>
          <p:nvPr>
            <p:ph type="sldNum" sz="quarter" idx="10"/>
          </p:nvPr>
        </p:nvSpPr>
        <p:spPr/>
        <p:txBody>
          <a:bodyPr/>
          <a:lstStyle/>
          <a:p>
            <a:fld id="{18BDFEC3-8487-43E8-A154-7C12CBC1FFF2}" type="slidenum">
              <a:rPr lang="en-US"/>
              <a:t>6</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renv.lock</a:t>
            </a:r>
            <a:r>
              <a:rPr/>
              <a:t> is the equivalent of </a:t>
            </a:r>
            <a:r>
              <a:rPr>
                <a:latin typeface="Courier"/>
              </a:rPr>
              <a:t>uv.lock</a:t>
            </a:r>
            <a:r>
              <a:rPr/>
              <a:t>. Commit it. A colleague runs </a:t>
            </a:r>
            <a:r>
              <a:rPr>
                <a:latin typeface="Courier"/>
              </a:rPr>
              <a:t>renv::restore()</a:t>
            </a:r>
            <a:r>
              <a:rPr/>
              <a:t> and gets your library, not theirs. Two habits matter as much as the tooling:</a:t>
            </a:r>
          </a:p>
        </p:txBody>
      </p:sp>
      <p:sp>
        <p:nvSpPr>
          <p:cNvPr id="4" name="Slide Number Placeholder 3"/>
          <p:cNvSpPr>
            <a:spLocks noGrp="1"/>
          </p:cNvSpPr>
          <p:nvPr>
            <p:ph type="sldNum" sz="quarter" idx="10"/>
          </p:nvPr>
        </p:nvSpPr>
        <p:spPr/>
        <p:txBody>
          <a:bodyPr/>
          <a:lstStyle/>
          <a:p>
            <a:fld id="{18BDFEC3-8487-43E8-A154-7C12CBC1FFF2}" type="slidenum">
              <a:rPr lang="en-US"/>
              <a:t>7</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same structure works in both languages. It is worth adopting exactly, because the value is in it being predictable rather than in it being clever.</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One rule carries most of the weight: </a:t>
            </a:r>
            <a:r>
              <a:rPr>
                <a:latin typeface="Courier"/>
              </a:rPr>
              <a:t>data/raw/</a:t>
            </a:r>
            <a:r>
              <a:rPr/>
              <a:t> is read-only. If you open the export in Excel, fix three cells and save it, you have destroyed the only record of what actually arrived, and nobody — including you — can ever again tell what was original and what was a correction. Everything downstream of </a:t>
            </a:r>
            <a:r>
              <a:rPr>
                <a:latin typeface="Courier"/>
              </a:rPr>
              <a:t>data/raw/</a:t>
            </a:r>
            <a:r>
              <a:rPr/>
              <a:t> should be reproducible by deleting it and rerunning the scripts. If it is not, something is being done by hand, and that something is the part that will break.</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Read the register, look at its shape, and print the first few rows. Nothing more — the point is to confirm the environment works before you depend on it.</a:t>
            </a:r>
          </a:p>
        </p:txBody>
      </p:sp>
      <p:sp>
        <p:nvSpPr>
          <p:cNvPr id="4" name="Slide Number Placeholder 3"/>
          <p:cNvSpPr>
            <a:spLocks noGrp="1"/>
          </p:cNvSpPr>
          <p:nvPr>
            <p:ph type="sldNum" sz="quarter" idx="10"/>
          </p:nvPr>
        </p:nvSpPr>
        <p:spPr/>
        <p:txBody>
          <a:bodyPr/>
          <a:lstStyle/>
          <a:p>
            <a:fld id="{18BDFEC3-8487-43E8-A154-7C12CBC1FFF2}" type="slidenum">
              <a:rPr lang="en-US"/>
              <a:t>10</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courses/data-analysis-foundations/foundations-02-environment" TargetMode="Externa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A working environment in Python and R</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Install Python and R so they still work on a bad connection, lay out a project directory that survives a handover, and run the same first script in both languages.</a:t>
            </a:r>
            <a:br/>
            <a:br/>
            <a:r>
              <a:rPr/>
              <a:t>Pierre Robentz Cassion</a:t>
            </a:r>
          </a:p>
        </p:txBody>
      </p:sp>
      <p:sp>
        <p:nvSpPr>
          <p:cNvPr id="4" name="Date Placeholder 3"/>
          <p:cNvSpPr>
            <a:spLocks noGrp="1"/>
          </p:cNvSpPr>
          <p:nvPr>
            <p:ph idx="10" sz="half" type="dt"/>
          </p:nvPr>
        </p:nvSpPr>
        <p:spPr/>
        <p:txBody>
          <a:bodyPr/>
          <a:lstStyle/>
          <a:p>
            <a:pPr lvl="0" indent="0" marL="0">
              <a:buNone/>
            </a:pPr>
            <a:r>
              <a:rPr/>
              <a:t>Lesson 2 of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same first script, in both languages — In Python</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pandas </a:t>
            </a:r>
            <a:r>
              <a:rPr b="1">
                <a:solidFill>
                  <a:srgbClr val="008000"/>
                </a:solidFill>
                <a:latin typeface="Courier"/>
              </a:rPr>
              <a:t>as</a:t>
            </a:r>
            <a:r>
              <a:rPr>
                <a:latin typeface="Courier"/>
              </a:rPr>
              <a:t> pd</a:t>
            </a:r>
            <a:br/>
            <a:br/>
            <a:r>
              <a:rPr>
                <a:latin typeface="Courier"/>
              </a:rPr>
              <a:t>muac </a:t>
            </a:r>
            <a:r>
              <a:rPr>
                <a:solidFill>
                  <a:srgbClr val="666666"/>
                </a:solidFill>
                <a:latin typeface="Courier"/>
              </a:rPr>
              <a:t>=</a:t>
            </a:r>
            <a:r>
              <a:rPr>
                <a:latin typeface="Courier"/>
              </a:rPr>
              <a:t> pd.read_csv(</a:t>
            </a:r>
            <a:r>
              <a:rPr>
                <a:solidFill>
                  <a:srgbClr val="4070A0"/>
                </a:solidFill>
                <a:latin typeface="Courier"/>
              </a:rPr>
              <a:t>"data/raw/muac-screening-artibonite-2024.v1.csv"</a:t>
            </a:r>
            <a:r>
              <a:rPr>
                <a:latin typeface="Courier"/>
              </a:rPr>
              <a:t>)</a:t>
            </a:r>
            <a:br/>
            <a:br/>
            <a:r>
              <a:rPr>
                <a:solidFill>
                  <a:srgbClr val="008000"/>
                </a:solidFill>
                <a:latin typeface="Courier"/>
              </a:rPr>
              <a:t>print</a:t>
            </a:r>
            <a:r>
              <a:rPr>
                <a:latin typeface="Courier"/>
              </a:rPr>
              <a:t>(muac.shape)</a:t>
            </a:r>
            <a:br/>
            <a:r>
              <a:rPr>
                <a:solidFill>
                  <a:srgbClr val="008000"/>
                </a:solidFill>
                <a:latin typeface="Courier"/>
              </a:rPr>
              <a:t>print</a:t>
            </a:r>
            <a:r>
              <a:rPr>
                <a:latin typeface="Courier"/>
              </a:rPr>
              <a:t>(muac.head())</a:t>
            </a:r>
            <a:br/>
            <a:r>
              <a:rPr>
                <a:solidFill>
                  <a:srgbClr val="008000"/>
                </a:solidFill>
                <a:latin typeface="Courier"/>
              </a:rPr>
              <a:t>print</a:t>
            </a:r>
            <a:r>
              <a:rPr>
                <a:latin typeface="Courier"/>
              </a:rPr>
              <a:t>(muac.dtypes)</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same first script, in both languages — In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library</a:t>
            </a:r>
            <a:r>
              <a:rPr>
                <a:latin typeface="Courier"/>
              </a:rPr>
              <a:t>(readr)</a:t>
            </a:r>
            <a:br/>
            <a:r>
              <a:rPr>
                <a:solidFill>
                  <a:srgbClr val="06287E"/>
                </a:solidFill>
                <a:latin typeface="Courier"/>
              </a:rPr>
              <a:t>library</a:t>
            </a:r>
            <a:r>
              <a:rPr>
                <a:latin typeface="Courier"/>
              </a:rPr>
              <a:t>(dplyr)</a:t>
            </a:r>
            <a:br/>
            <a:br/>
            <a:r>
              <a:rPr>
                <a:latin typeface="Courier"/>
              </a:rPr>
              <a:t>muac </a:t>
            </a:r>
            <a:r>
              <a:rPr>
                <a:solidFill>
                  <a:srgbClr val="007020"/>
                </a:solidFill>
                <a:latin typeface="Courier"/>
              </a:rPr>
              <a:t>&lt;-</a:t>
            </a:r>
            <a:r>
              <a:rPr>
                <a:latin typeface="Courier"/>
              </a:rPr>
              <a:t> </a:t>
            </a:r>
            <a:r>
              <a:rPr>
                <a:solidFill>
                  <a:srgbClr val="06287E"/>
                </a:solidFill>
                <a:latin typeface="Courier"/>
              </a:rPr>
              <a:t>read_csv</a:t>
            </a:r>
            <a:r>
              <a:rPr>
                <a:latin typeface="Courier"/>
              </a:rPr>
              <a:t>(</a:t>
            </a:r>
            <a:r>
              <a:rPr>
                <a:solidFill>
                  <a:srgbClr val="4070A0"/>
                </a:solidFill>
                <a:latin typeface="Courier"/>
              </a:rPr>
              <a:t>"data/raw/muac-screening-artibonite-2024.v1.csv"</a:t>
            </a:r>
            <a:r>
              <a:rPr>
                <a:latin typeface="Courier"/>
              </a:rPr>
              <a:t>)</a:t>
            </a:r>
            <a:br/>
            <a:br/>
            <a:r>
              <a:rPr>
                <a:solidFill>
                  <a:srgbClr val="06287E"/>
                </a:solidFill>
                <a:latin typeface="Courier"/>
              </a:rPr>
              <a:t>dim</a:t>
            </a:r>
            <a:r>
              <a:rPr>
                <a:latin typeface="Courier"/>
              </a:rPr>
              <a:t>(muac)</a:t>
            </a:r>
            <a:br/>
            <a:r>
              <a:rPr>
                <a:solidFill>
                  <a:srgbClr val="06287E"/>
                </a:solidFill>
                <a:latin typeface="Courier"/>
              </a:rPr>
              <a:t>head</a:t>
            </a:r>
            <a:r>
              <a:rPr>
                <a:latin typeface="Courier"/>
              </a:rPr>
              <a:t>(muac)</a:t>
            </a:r>
            <a:br/>
            <a:r>
              <a:rPr>
                <a:solidFill>
                  <a:srgbClr val="06287E"/>
                </a:solidFill>
                <a:latin typeface="Courier"/>
              </a:rPr>
              <a:t>glimpse</a:t>
            </a:r>
            <a:r>
              <a:rPr>
                <a:latin typeface="Courier"/>
              </a:rPr>
              <a:t>(muac)</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the two languages disagree about</a:t>
            </a:r>
          </a:p>
        </p:txBody>
      </p:sp>
      <p:graphicFrame>
        <p:nvGraphicFramePr>
          <p:cNvPr id="6" name="Content Placeholder 5"/>
          <p:cNvGraphicFramePr>
            <a:graphicFrameLocks noGrp="1"/>
          </p:cNvGraphicFramePr>
          <p:nvPr>
            <p:ph idx="1"/>
          </p:nvPr>
        </p:nvGraphicFramePr>
        <p:xfrm>
          <a:off x="457200" y="1193800"/>
          <a:ext cx="8229600" cy="3390900"/>
        </p:xfrm>
        <a:graphic>
          <a:graphicData uri="http://schemas.openxmlformats.org/drawingml/2006/table">
            <a:tbl>
              <a:tblPr firstRow="1" bandRow="1">
                <a:tableStyleId>{5C22544A-7EE6-4342-B048-85BDC9FD1C3A}</a:tableStyleId>
              </a:tblPr>
              <a:tblGrid>
                <a:gridCol w="2743200"/>
                <a:gridCol w="2743200"/>
                <a:gridCol w="2743200"/>
              </a:tblGrid>
              <a:tr h="0">
                <a:tc>
                  <a:txBody>
                    <a:bodyPr/>
                    <a:lstStyle/>
                    <a:p>
                      <a:pPr lvl="0" indent="0" marL="0">
                        <a:buNone/>
                      </a:pPr>
                      <a:r>
                        <a:rPr/>
                        <a:t>Concern</a:t>
                      </a:r>
                    </a:p>
                  </a:txBody>
                  <a:tcPr/>
                </a:tc>
                <a:tc>
                  <a:txBody>
                    <a:bodyPr/>
                    <a:lstStyle/>
                    <a:p>
                      <a:pPr lvl="0" indent="0" marL="0">
                        <a:buNone/>
                      </a:pPr>
                      <a:r>
                        <a:rPr/>
                        <a:t>pandas</a:t>
                      </a:r>
                    </a:p>
                  </a:txBody>
                  <a:tcPr/>
                </a:tc>
                <a:tc>
                  <a:txBody>
                    <a:bodyPr/>
                    <a:lstStyle/>
                    <a:p>
                      <a:pPr lvl="0" indent="0" marL="0">
                        <a:buNone/>
                      </a:pPr>
                      <a:r>
                        <a:rPr/>
                        <a:t>dplyr / readr</a:t>
                      </a:r>
                    </a:p>
                  </a:txBody>
                  <a:tcPr/>
                </a:tc>
              </a:tr>
              <a:tr h="0">
                <a:tc>
                  <a:txBody>
                    <a:bodyPr/>
                    <a:lstStyle/>
                    <a:p>
                      <a:pPr lvl="0" indent="0" marL="0">
                        <a:buNone/>
                      </a:pPr>
                      <a:r>
                        <a:rPr/>
                        <a:t>Missing value</a:t>
                      </a:r>
                    </a:p>
                  </a:txBody>
                </a:tc>
                <a:tc>
                  <a:txBody>
                    <a:bodyPr/>
                    <a:lstStyle/>
                    <a:p>
                      <a:pPr lvl="0" indent="0" marL="0">
                        <a:buNone/>
                      </a:pPr>
                      <a:r>
                        <a:rPr>
                          <a:latin typeface="Courier"/>
                        </a:rPr>
                        <a:t>NaN</a:t>
                      </a:r>
                      <a:r>
                        <a:rPr/>
                        <a:t>, and </a:t>
                      </a:r>
                      <a:r>
                        <a:rPr>
                          <a:latin typeface="Courier"/>
                        </a:rPr>
                        <a:t>None</a:t>
                      </a:r>
                      <a:r>
                        <a:rPr/>
                        <a:t> for objects</a:t>
                      </a:r>
                    </a:p>
                  </a:txBody>
                </a:tc>
                <a:tc>
                  <a:txBody>
                    <a:bodyPr/>
                    <a:lstStyle/>
                    <a:p>
                      <a:pPr lvl="0" indent="0" marL="0">
                        <a:buNone/>
                      </a:pPr>
                      <a:r>
                        <a:rPr>
                          <a:latin typeface="Courier"/>
                        </a:rPr>
                        <a:t>NA</a:t>
                      </a:r>
                      <a:r>
                        <a:rPr/>
                        <a:t>, typed per column</a:t>
                      </a:r>
                    </a:p>
                  </a:txBody>
                </a:tc>
              </a:tr>
              <a:tr h="0">
                <a:tc>
                  <a:txBody>
                    <a:bodyPr/>
                    <a:lstStyle/>
                    <a:p>
                      <a:pPr lvl="0" indent="0" marL="0">
                        <a:buNone/>
                      </a:pPr>
                      <a:r>
                        <a:rPr/>
                        <a:t>Reading a CSV</a:t>
                      </a:r>
                    </a:p>
                  </a:txBody>
                </a:tc>
                <a:tc>
                  <a:txBody>
                    <a:bodyPr/>
                    <a:lstStyle/>
                    <a:p>
                      <a:pPr lvl="0" indent="0" marL="0">
                        <a:buNone/>
                      </a:pPr>
                      <a:r>
                        <a:rPr>
                          <a:latin typeface="Courier"/>
                        </a:rPr>
                        <a:t>pd.read_csv</a:t>
                      </a:r>
                      <a:r>
                        <a:rPr/>
                        <a:t> guesses types</a:t>
                      </a:r>
                    </a:p>
                  </a:txBody>
                </a:tc>
                <a:tc>
                  <a:txBody>
                    <a:bodyPr/>
                    <a:lstStyle/>
                    <a:p>
                      <a:pPr lvl="0" indent="0" marL="0">
                        <a:buNone/>
                      </a:pPr>
                      <a:r>
                        <a:rPr>
                          <a:latin typeface="Courier"/>
                        </a:rPr>
                        <a:t>read_csv</a:t>
                      </a:r>
                      <a:r>
                        <a:rPr/>
                        <a:t> guesses and reports</a:t>
                      </a:r>
                    </a:p>
                  </a:txBody>
                </a:tc>
              </a:tr>
              <a:tr h="0">
                <a:tc>
                  <a:txBody>
                    <a:bodyPr/>
                    <a:lstStyle/>
                    <a:p>
                      <a:pPr lvl="0" indent="0" marL="0">
                        <a:buNone/>
                      </a:pPr>
                      <a:r>
                        <a:rPr/>
                        <a:t>Chaining steps</a:t>
                      </a:r>
                    </a:p>
                  </a:txBody>
                </a:tc>
                <a:tc>
                  <a:txBody>
                    <a:bodyPr/>
                    <a:lstStyle/>
                    <a:p>
                      <a:pPr lvl="0" indent="0" marL="0">
                        <a:buNone/>
                      </a:pPr>
                      <a:r>
                        <a:rPr/>
                        <a:t>Method chaining or reassignment</a:t>
                      </a:r>
                    </a:p>
                  </a:txBody>
                </a:tc>
                <a:tc>
                  <a:txBody>
                    <a:bodyPr/>
                    <a:lstStyle/>
                    <a:p>
                      <a:pPr lvl="0" indent="0" marL="0">
                        <a:buNone/>
                      </a:pPr>
                      <a:r>
                        <a:rPr/>
                        <a:t>The pipe, </a:t>
                      </a:r>
                      <a:r>
                        <a:rPr>
                          <a:latin typeface="Courier"/>
                        </a:rPr>
                        <a:t>\|\&gt;</a:t>
                      </a:r>
                    </a:p>
                  </a:txBody>
                </a:tc>
              </a:tr>
              <a:tr h="0">
                <a:tc>
                  <a:txBody>
                    <a:bodyPr/>
                    <a:lstStyle/>
                    <a:p>
                      <a:pPr lvl="0" indent="0" marL="0">
                        <a:buNone/>
                      </a:pPr>
                      <a:r>
                        <a:rPr/>
                        <a:t>Grouped summary</a:t>
                      </a:r>
                    </a:p>
                  </a:txBody>
                </a:tc>
                <a:tc>
                  <a:txBody>
                    <a:bodyPr/>
                    <a:lstStyle/>
                    <a:p>
                      <a:pPr lvl="0" indent="0" marL="0">
                        <a:buNone/>
                      </a:pPr>
                      <a:r>
                        <a:rPr>
                          <a:latin typeface="Courier"/>
                        </a:rPr>
                        <a:t>groupby().agg()</a:t>
                      </a:r>
                    </a:p>
                  </a:txBody>
                </a:tc>
                <a:tc>
                  <a:txBody>
                    <a:bodyPr/>
                    <a:lstStyle/>
                    <a:p>
                      <a:pPr lvl="0" indent="0" marL="0">
                        <a:buNone/>
                      </a:pPr>
                      <a:r>
                        <a:rPr>
                          <a:latin typeface="Courier"/>
                        </a:rPr>
                        <a:t>group_by() \|\&gt; summarise()</a:t>
                      </a:r>
                    </a:p>
                  </a:txBody>
                </a:tc>
              </a:tr>
              <a:tr h="0">
                <a:tc>
                  <a:txBody>
                    <a:bodyPr/>
                    <a:lstStyle/>
                    <a:p>
                      <a:pPr lvl="0" indent="0" marL="0">
                        <a:buNone/>
                      </a:pPr>
                      <a:r>
                        <a:rPr/>
                        <a:t>Categories</a:t>
                      </a:r>
                    </a:p>
                  </a:txBody>
                </a:tc>
                <a:tc>
                  <a:txBody>
                    <a:bodyPr/>
                    <a:lstStyle/>
                    <a:p>
                      <a:pPr lvl="0" indent="0" marL="0">
                        <a:buNone/>
                      </a:pPr>
                      <a:r>
                        <a:rPr>
                          <a:latin typeface="Courier"/>
                        </a:rPr>
                        <a:t>category</a:t>
                      </a:r>
                      <a:r>
                        <a:rPr/>
                        <a:t> dtype, opt-in</a:t>
                      </a:r>
                    </a:p>
                  </a:txBody>
                </a:tc>
                <a:tc>
                  <a:txBody>
                    <a:bodyPr/>
                    <a:lstStyle/>
                    <a:p>
                      <a:pPr lvl="0" indent="0" marL="0">
                        <a:buNone/>
                      </a:pPr>
                      <a:r>
                        <a:rPr/>
                        <a:t>Factors, and they bite</a:t>
                      </a:r>
                    </a:p>
                  </a:txBody>
                </a:tc>
              </a:tr>
            </a:tbl>
          </a:graphicData>
        </a:graphic>
      </p:graphicFrame>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comes next</a:t>
            </a:r>
          </a:p>
        </p:txBody>
      </p:sp>
      <p:sp>
        <p:nvSpPr>
          <p:cNvPr id="3" name="Content Placeholder 2"/>
          <p:cNvSpPr>
            <a:spLocks noGrp="1"/>
          </p:cNvSpPr>
          <p:nvPr>
            <p:ph idx="1"/>
          </p:nvPr>
        </p:nvSpPr>
        <p:spPr/>
        <p:txBody>
          <a:bodyPr/>
          <a:lstStyle/>
          <a:p>
            <a:pPr lvl="0"/>
            <a:r>
              <a:rPr/>
              <a:t>The next lesson reads the export properly — which is harder than </a:t>
            </a:r>
            <a:r>
              <a:rPr>
                <a:latin typeface="Courier"/>
              </a:rPr>
              <a:t>read_csv(path)</a:t>
            </a:r>
            <a:r>
              <a:rPr/>
              <a:t>, because the defaults will quietly damage identifiers, dates and the missing-value code before you have looked at anything.</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Where this goes next</a:t>
            </a:r>
          </a:p>
        </p:txBody>
      </p:sp>
      <p:sp>
        <p:nvSpPr>
          <p:cNvPr id="3" name="Content Placeholder 2"/>
          <p:cNvSpPr>
            <a:spLocks noGrp="1"/>
          </p:cNvSpPr>
          <p:nvPr>
            <p:ph idx="1"/>
          </p:nvPr>
        </p:nvSpPr>
        <p:spPr/>
        <p:txBody>
          <a:bodyPr/>
          <a:lstStyle/>
          <a:p>
            <a:pPr lvl="0" indent="0" marL="0">
              <a:buNone/>
            </a:pPr>
            <a:r>
              <a:rPr/>
              <a:t>Read the full lesson, with runnable code</a:t>
            </a:r>
          </a:p>
          <a:p>
            <a:pPr lvl="0" indent="0" marL="0">
              <a:buNone/>
            </a:pPr>
            <a:r>
              <a:rPr>
                <a:hlinkClick r:id="rId2"/>
              </a:rPr>
              <a:t>https://data-analysis.cassion.dev/courses/data-analysis-foundations/foundations-02-environment</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this lesson covers</a:t>
            </a:r>
          </a:p>
        </p:txBody>
      </p:sp>
      <p:sp>
        <p:nvSpPr>
          <p:cNvPr id="3" name="Content Placeholder 2"/>
          <p:cNvSpPr>
            <a:spLocks noGrp="1"/>
          </p:cNvSpPr>
          <p:nvPr>
            <p:ph idx="1"/>
          </p:nvPr>
        </p:nvSpPr>
        <p:spPr/>
        <p:txBody>
          <a:bodyPr/>
          <a:lstStyle/>
          <a:p>
            <a:pPr lvl="0"/>
            <a:r>
              <a:rPr/>
              <a:t>Why this lesson is not optional</a:t>
            </a:r>
          </a:p>
          <a:p>
            <a:pPr lvl="0"/>
            <a:r>
              <a:rPr/>
              <a:t>Python: use uv, not the system interpreter</a:t>
            </a:r>
          </a:p>
          <a:p>
            <a:pPr lvl="0"/>
            <a:r>
              <a:rPr/>
              <a:t>R: use Projects and renv</a:t>
            </a:r>
          </a:p>
          <a:p>
            <a:pPr lvl="0"/>
            <a:r>
              <a:rPr/>
              <a:t>A project layout that survives a handover</a:t>
            </a:r>
          </a:p>
          <a:p>
            <a:pPr lvl="0"/>
            <a:r>
              <a:rPr/>
              <a:t>The same first script, in both languages</a:t>
            </a:r>
          </a:p>
          <a:p>
            <a:pPr lvl="0"/>
            <a:r>
              <a:rPr/>
              <a:t>What the two languages disagree about</a:t>
            </a:r>
          </a:p>
          <a:p>
            <a:pPr lvl="0"/>
            <a:r>
              <a:rPr/>
              <a:t>What comes next</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Why this lesson is not optional</a:t>
            </a:r>
          </a:p>
        </p:txBody>
      </p:sp>
      <p:sp>
        <p:nvSpPr>
          <p:cNvPr id="3" name="Content Placeholder 2"/>
          <p:cNvSpPr>
            <a:spLocks noGrp="1"/>
          </p:cNvSpPr>
          <p:nvPr>
            <p:ph idx="1"/>
          </p:nvPr>
        </p:nvSpPr>
        <p:spPr/>
        <p:txBody>
          <a:bodyPr/>
          <a:lstStyle/>
          <a:p>
            <a:pPr lvl="0"/>
            <a:r>
              <a:rPr/>
              <a:t>The most common reason an M&amp;E analysis stops being reproducible is not a statistical error.</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Python: use uv, not the system interpreter — Shell</a:t>
            </a:r>
          </a:p>
        </p:txBody>
      </p:sp>
      <p:sp>
        <p:nvSpPr>
          <p:cNvPr id="3" name="Content Placeholder 2"/>
          <p:cNvSpPr>
            <a:spLocks noGrp="1"/>
          </p:cNvSpPr>
          <p:nvPr>
            <p:ph idx="1"/>
          </p:nvPr>
        </p:nvSpPr>
        <p:spPr/>
        <p:txBody>
          <a:bodyPr/>
          <a:lstStyle/>
          <a:p>
            <a:pPr lvl="0" indent="0">
              <a:buNone/>
            </a:pPr>
            <a:r>
              <a:rPr i="1">
                <a:solidFill>
                  <a:srgbClr val="60A0B0"/>
                </a:solidFill>
                <a:latin typeface="Courier"/>
              </a:rPr>
              <a:t># Install uv (macOS and Linux)</a:t>
            </a:r>
            <a:br/>
            <a:r>
              <a:rPr>
                <a:latin typeface="Courier"/>
              </a:rPr>
              <a:t>curl </a:t>
            </a:r>
            <a:r>
              <a:rPr>
                <a:solidFill>
                  <a:srgbClr val="7D9029"/>
                </a:solidFill>
                <a:latin typeface="Courier"/>
              </a:rPr>
              <a:t>-LsSf</a:t>
            </a:r>
            <a:r>
              <a:rPr>
                <a:latin typeface="Courier"/>
              </a:rPr>
              <a:t> https://astral.sh/uv/install.sh </a:t>
            </a:r>
            <a:r>
              <a:rPr b="1">
                <a:solidFill>
                  <a:srgbClr val="007020"/>
                </a:solidFill>
                <a:latin typeface="Courier"/>
              </a:rPr>
              <a:t>|</a:t>
            </a:r>
            <a:r>
              <a:rPr>
                <a:latin typeface="Courier"/>
              </a:rPr>
              <a:t> </a:t>
            </a:r>
            <a:r>
              <a:rPr>
                <a:solidFill>
                  <a:srgbClr val="06287E"/>
                </a:solidFill>
                <a:latin typeface="Courier"/>
              </a:rPr>
              <a:t>sh</a:t>
            </a:r>
            <a:br/>
            <a:br/>
            <a:r>
              <a:rPr i="1">
                <a:solidFill>
                  <a:srgbClr val="60A0B0"/>
                </a:solidFill>
                <a:latin typeface="Courier"/>
              </a:rPr>
              <a:t># Create a project and pin an interpreter</a:t>
            </a:r>
            <a:br/>
            <a:r>
              <a:rPr>
                <a:latin typeface="Courier"/>
              </a:rPr>
              <a:t>uv init muac-analysis</a:t>
            </a:r>
            <a:br/>
            <a:r>
              <a:rPr>
                <a:solidFill>
                  <a:srgbClr val="008000"/>
                </a:solidFill>
                <a:latin typeface="Courier"/>
              </a:rPr>
              <a:t>cd</a:t>
            </a:r>
            <a:r>
              <a:rPr>
                <a:latin typeface="Courier"/>
              </a:rPr>
              <a:t> muac-analysis</a:t>
            </a:r>
            <a:br/>
            <a:r>
              <a:rPr>
                <a:latin typeface="Courier"/>
              </a:rPr>
              <a:t>uv python install 3.13</a:t>
            </a:r>
            <a:br/>
            <a:br/>
            <a:r>
              <a:rPr i="1">
                <a:solidFill>
                  <a:srgbClr val="60A0B0"/>
                </a:solidFill>
                <a:latin typeface="Courier"/>
              </a:rPr>
              <a:t># Add what this course uses</a:t>
            </a:r>
            <a:br/>
            <a:r>
              <a:rPr>
                <a:latin typeface="Courier"/>
              </a:rPr>
              <a:t>uv add pandas pyarrow matplotlib</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Python: use uv, not the system interpreter — Shell</a:t>
            </a:r>
          </a:p>
        </p:txBody>
      </p:sp>
      <p:sp>
        <p:nvSpPr>
          <p:cNvPr id="3" name="Content Placeholder 2"/>
          <p:cNvSpPr>
            <a:spLocks noGrp="1"/>
          </p:cNvSpPr>
          <p:nvPr>
            <p:ph idx="1"/>
          </p:nvPr>
        </p:nvSpPr>
        <p:spPr/>
        <p:txBody>
          <a:bodyPr/>
          <a:lstStyle/>
          <a:p>
            <a:pPr lvl="0" indent="0">
              <a:buNone/>
            </a:pPr>
            <a:r>
              <a:rPr>
                <a:latin typeface="Courier"/>
              </a:rPr>
              <a:t>uv sync</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R: use Projects and renv — In R</a:t>
            </a:r>
          </a:p>
        </p:txBody>
      </p:sp>
      <p:sp>
        <p:nvSpPr>
          <p:cNvPr id="3" name="Content Placeholder 2"/>
          <p:cNvSpPr>
            <a:spLocks noGrp="1"/>
          </p:cNvSpPr>
          <p:nvPr>
            <p:ph idx="1"/>
          </p:nvPr>
        </p:nvSpPr>
        <p:spPr/>
        <p:txBody>
          <a:bodyPr/>
          <a:lstStyle/>
          <a:p>
            <a:pPr lvl="0" indent="0">
              <a:buNone/>
            </a:pPr>
            <a:r>
              <a:rPr i="1">
                <a:solidFill>
                  <a:srgbClr val="60A0B0"/>
                </a:solidFill>
                <a:latin typeface="Courier"/>
              </a:rPr>
              <a:t># Once per machine</a:t>
            </a:r>
            <a:br/>
            <a:r>
              <a:rPr>
                <a:solidFill>
                  <a:srgbClr val="06287E"/>
                </a:solidFill>
                <a:latin typeface="Courier"/>
              </a:rPr>
              <a:t>install.packages</a:t>
            </a:r>
            <a:r>
              <a:rPr>
                <a:latin typeface="Courier"/>
              </a:rPr>
              <a:t>(</a:t>
            </a:r>
            <a:r>
              <a:rPr>
                <a:solidFill>
                  <a:srgbClr val="4070A0"/>
                </a:solidFill>
                <a:latin typeface="Courier"/>
              </a:rPr>
              <a:t>"renv"</a:t>
            </a:r>
            <a:r>
              <a:rPr>
                <a:latin typeface="Courier"/>
              </a:rPr>
              <a:t>)</a:t>
            </a:r>
            <a:br/>
            <a:br/>
            <a:r>
              <a:rPr i="1">
                <a:solidFill>
                  <a:srgbClr val="60A0B0"/>
                </a:solidFill>
                <a:latin typeface="Courier"/>
              </a:rPr>
              <a:t># Once per analysis, from inside an RStudio Project</a:t>
            </a:r>
            <a:br/>
            <a:r>
              <a:rPr>
                <a:latin typeface="Courier"/>
              </a:rPr>
              <a:t>renv</a:t>
            </a:r>
            <a:r>
              <a:rPr>
                <a:solidFill>
                  <a:srgbClr val="4070A0"/>
                </a:solidFill>
                <a:latin typeface="Courier"/>
              </a:rPr>
              <a:t>::</a:t>
            </a:r>
            <a:r>
              <a:rPr>
                <a:solidFill>
                  <a:srgbClr val="06287E"/>
                </a:solidFill>
                <a:latin typeface="Courier"/>
              </a:rPr>
              <a:t>init</a:t>
            </a:r>
            <a:r>
              <a:rPr>
                <a:latin typeface="Courier"/>
              </a:rPr>
              <a:t>()</a:t>
            </a:r>
            <a:br/>
            <a:br/>
            <a:r>
              <a:rPr i="1">
                <a:solidFill>
                  <a:srgbClr val="60A0B0"/>
                </a:solidFill>
                <a:latin typeface="Courier"/>
              </a:rPr>
              <a:t># Add what this course uses</a:t>
            </a:r>
            <a:br/>
            <a:r>
              <a:rPr>
                <a:solidFill>
                  <a:srgbClr val="06287E"/>
                </a:solidFill>
                <a:latin typeface="Courier"/>
              </a:rPr>
              <a:t>install.packages</a:t>
            </a:r>
            <a:r>
              <a:rPr>
                <a:latin typeface="Courier"/>
              </a:rPr>
              <a:t>(</a:t>
            </a:r>
            <a:r>
              <a:rPr>
                <a:solidFill>
                  <a:srgbClr val="06287E"/>
                </a:solidFill>
                <a:latin typeface="Courier"/>
              </a:rPr>
              <a:t>c</a:t>
            </a:r>
            <a:r>
              <a:rPr>
                <a:latin typeface="Courier"/>
              </a:rPr>
              <a:t>(</a:t>
            </a:r>
            <a:r>
              <a:rPr>
                <a:solidFill>
                  <a:srgbClr val="4070A0"/>
                </a:solidFill>
                <a:latin typeface="Courier"/>
              </a:rPr>
              <a:t>"readr"</a:t>
            </a:r>
            <a:r>
              <a:rPr>
                <a:latin typeface="Courier"/>
              </a:rPr>
              <a:t>, </a:t>
            </a:r>
            <a:r>
              <a:rPr>
                <a:solidFill>
                  <a:srgbClr val="4070A0"/>
                </a:solidFill>
                <a:latin typeface="Courier"/>
              </a:rPr>
              <a:t>"dplyr"</a:t>
            </a:r>
            <a:r>
              <a:rPr>
                <a:latin typeface="Courier"/>
              </a:rPr>
              <a:t>, </a:t>
            </a:r>
            <a:r>
              <a:rPr>
                <a:solidFill>
                  <a:srgbClr val="4070A0"/>
                </a:solidFill>
                <a:latin typeface="Courier"/>
              </a:rPr>
              <a:t>"tidyr"</a:t>
            </a:r>
            <a:r>
              <a:rPr>
                <a:latin typeface="Courier"/>
              </a:rPr>
              <a:t>, </a:t>
            </a:r>
            <a:r>
              <a:rPr>
                <a:solidFill>
                  <a:srgbClr val="4070A0"/>
                </a:solidFill>
                <a:latin typeface="Courier"/>
              </a:rPr>
              <a:t>"ggplot2"</a:t>
            </a:r>
            <a:r>
              <a:rPr>
                <a:latin typeface="Courier"/>
              </a:rPr>
              <a:t>, </a:t>
            </a:r>
            <a:r>
              <a:rPr>
                <a:solidFill>
                  <a:srgbClr val="4070A0"/>
                </a:solidFill>
                <a:latin typeface="Courier"/>
              </a:rPr>
              <a:t>"janitor"</a:t>
            </a:r>
            <a:r>
              <a:rPr>
                <a:latin typeface="Courier"/>
              </a:rPr>
              <a:t>))</a:t>
            </a:r>
            <a:br/>
            <a:br/>
            <a:r>
              <a:rPr i="1">
                <a:solidFill>
                  <a:srgbClr val="60A0B0"/>
                </a:solidFill>
                <a:latin typeface="Courier"/>
              </a:rPr>
              <a:t># Record exactly what is installed</a:t>
            </a:r>
            <a:br/>
            <a:r>
              <a:rPr>
                <a:latin typeface="Courier"/>
              </a:rPr>
              <a:t>renv</a:t>
            </a:r>
            <a:r>
              <a:rPr>
                <a:solidFill>
                  <a:srgbClr val="4070A0"/>
                </a:solidFill>
                <a:latin typeface="Courier"/>
              </a:rPr>
              <a:t>::</a:t>
            </a:r>
            <a:r>
              <a:rPr>
                <a:solidFill>
                  <a:srgbClr val="06287E"/>
                </a:solidFill>
                <a:latin typeface="Courier"/>
              </a:rPr>
              <a:t>snapshot</a:t>
            </a:r>
            <a:r>
              <a:rPr>
                <a:latin typeface="Courier"/>
              </a:rPr>
              <a:t>()</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R: use Projects and renv</a:t>
            </a:r>
          </a:p>
        </p:txBody>
      </p:sp>
      <p:sp>
        <p:nvSpPr>
          <p:cNvPr id="3" name="Content Placeholder 2"/>
          <p:cNvSpPr>
            <a:spLocks noGrp="1"/>
          </p:cNvSpPr>
          <p:nvPr>
            <p:ph idx="1"/>
          </p:nvPr>
        </p:nvSpPr>
        <p:spPr/>
        <p:txBody>
          <a:bodyPr/>
          <a:lstStyle/>
          <a:p>
            <a:pPr lvl="0"/>
            <a:r>
              <a:rPr b="1"/>
              <a:t>Work inside a Project.</a:t>
            </a:r>
            <a:r>
              <a:rPr/>
              <a:t> The working directory is then the project root, for everyone, always. Paths like…</a:t>
            </a:r>
          </a:p>
          <a:p>
            <a:pPr lvl="0"/>
            <a:r>
              <a:rPr b="1"/>
              <a:t>Never write </a:t>
            </a:r>
            <a:r>
              <a:rPr b="1">
                <a:latin typeface="Courier"/>
              </a:rPr>
              <a:t>setwd()</a:t>
            </a:r>
            <a:r>
              <a:rPr b="1"/>
              <a:t>.</a:t>
            </a:r>
            <a:r>
              <a:rPr/>
              <a:t> It encodes your username into the analysis and guarantees it fails for the next person.</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A project layout that survives a handover — Example</a:t>
            </a:r>
          </a:p>
        </p:txBody>
      </p:sp>
      <p:sp>
        <p:nvSpPr>
          <p:cNvPr id="3" name="Content Placeholder 2"/>
          <p:cNvSpPr>
            <a:spLocks noGrp="1"/>
          </p:cNvSpPr>
          <p:nvPr>
            <p:ph idx="1"/>
          </p:nvPr>
        </p:nvSpPr>
        <p:spPr/>
        <p:txBody>
          <a:bodyPr/>
          <a:lstStyle/>
          <a:p>
            <a:pPr lvl="0" indent="0">
              <a:buNone/>
            </a:pPr>
            <a:r>
              <a:rPr>
                <a:latin typeface="Courier"/>
              </a:rPr>
              <a:t>muac-analysis/
  data/
    raw/          # exactly as it arrived. Read-only. Never edited.
    interim/      # intermediate output. Disposable.
    processed/    # analysis-ready. Regenerable from raw + code.
  scripts/
    01-read.py
    02-clean.py
    03-indicators.py
  output/
    figures/
    tables/
  README.md</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A project layout that survives a handover</a:t>
            </a:r>
          </a:p>
        </p:txBody>
      </p:sp>
      <p:sp>
        <p:nvSpPr>
          <p:cNvPr id="3" name="Content Placeholder 2"/>
          <p:cNvSpPr>
            <a:spLocks noGrp="1"/>
          </p:cNvSpPr>
          <p:nvPr>
            <p:ph idx="1"/>
          </p:nvPr>
        </p:nvSpPr>
        <p:spPr/>
        <p:txBody>
          <a:bodyPr/>
          <a:lstStyle/>
          <a:p>
            <a:pPr lvl="0" indent="0" marL="1270000">
              <a:buNone/>
            </a:pPr>
            <a:r>
              <a:rPr sz="2000"/>
              <a:t>A useful test: delete </a:t>
            </a:r>
            <a:r>
              <a:rPr sz="2000">
                <a:latin typeface="Courier"/>
              </a:rPr>
              <a:t>data/processed/</a:t>
            </a:r>
            <a:r>
              <a:rPr sz="2000"/>
              <a:t> and </a:t>
            </a:r>
            <a:r>
              <a:rPr sz="2000">
                <a:latin typeface="Courier"/>
              </a:rPr>
              <a:t>output/</a:t>
            </a:r>
            <a:r>
              <a:rPr sz="2000"/>
              <a:t> entirely, rerun your scripts, and see whether you get the same results. If you cannot bring yourself to try it, you already know the answer.</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working environment in Python and R</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Lesson 2 of 8</vt:lpwstr>
  </property>
  <property fmtid="{D5CDD505-2E9C-101B-9397-08002B2CF9AE}" pid="3" name="subtitle">
    <vt:lpwstr>Install Python and R so they still work on a bad connection, lay out a project directory that survives a handover, and run the same first script in both languages.</vt:lpwstr>
  </property>
</Properties>
</file>