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notesMaster" Target="notesMasters/notesMaster1.xml" /><Relationship Id="rId18" Type="http://schemas.openxmlformats.org/officeDocument/2006/relationships/viewProps" Target="viewProps.xml" /><Relationship Id="rId17" Type="http://schemas.openxmlformats.org/officeDocument/2006/relationships/presProps" Target="presProps.xml" /><Relationship Id="rId1" Type="http://schemas.openxmlformats.org/officeDocument/2006/relationships/slideMaster" Target="slideMasters/slideMaster1.xml" /><Relationship Id="rId20" Type="http://schemas.openxmlformats.org/officeDocument/2006/relationships/tableStyles" Target="tableStyles.xml" /><Relationship Id="rId19"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Installer Python et R de façon à ce qu’ils fonctionnent encore sur une mauvaise connexion, organiser un dossier de projet qui survit à une passation, et exécuter le même premier script dans les deux langages.</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Les deux doivent annoncer 4 218 lignes et 8 colonnes. Si ce n’est pas le cas, arrêtez-vous ici : un nombre de lignes en désaccord avec la source est l’erreur la moins coûteuse que vous détecterez jamais, et elle devient bien plus chère trois scripts plus loin.</a:t>
            </a:r>
          </a:p>
        </p:txBody>
      </p:sp>
      <p:sp>
        <p:nvSpPr>
          <p:cNvPr id="4" name="Slide Number Placeholder 3"/>
          <p:cNvSpPr>
            <a:spLocks noGrp="1"/>
          </p:cNvSpPr>
          <p:nvPr>
            <p:ph type="sldNum" sz="quarter" idx="10"/>
          </p:nvPr>
        </p:nvSpPr>
        <p:spPr/>
        <p:txBody>
          <a:bodyPr/>
          <a:lstStyle/>
          <a:p>
            <a:fld id="{18BDFEC3-8487-43E8-A154-7C12CBC1FFF2}" type="slidenum">
              <a:rPr lang="en-US"/>
              <a:t>11</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Vous utiliserez les deux ; autant savoir où ils diffèrent de manière conséquente. Aucun n’est meilleur. Celui qui compte est celui que votre équipe utilise déjà, et si cette formation enseigne les deux, c’est parce que vous changerez d’équipe.</a:t>
            </a:r>
          </a:p>
        </p:txBody>
      </p:sp>
      <p:sp>
        <p:nvSpPr>
          <p:cNvPr id="4" name="Slide Number Placeholder 3"/>
          <p:cNvSpPr>
            <a:spLocks noGrp="1"/>
          </p:cNvSpPr>
          <p:nvPr>
            <p:ph type="sldNum" sz="quarter" idx="10"/>
          </p:nvPr>
        </p:nvSpPr>
        <p:spPr/>
        <p:txBody>
          <a:bodyPr/>
          <a:lstStyle/>
          <a:p>
            <a:fld id="{18BDFEC3-8487-43E8-A154-7C12CBC1FFF2}" type="slidenum">
              <a:rPr lang="en-US"/>
              <a:t>12</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leçon suivante lit l’export correctement — ce qui est plus difficile que </a:t>
            </a:r>
            <a:r>
              <a:rPr>
                <a:latin typeface="Courier"/>
              </a:rPr>
              <a:t>read_csv(chemin)</a:t>
            </a:r>
            <a:r>
              <a:rPr/>
              <a:t>, car les valeurs par défaut abîmeront discrètement les identifiants, les dates et le code de valeur manquante avant que vous n’ayez regardé quoi que ce soit.</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raison la plus fréquente pour laquelle une analyse de suivi-évaluation cesse d’être reproductible n’est pas une erreur statistique. C’est que la personne qui l’a écrite a installé un paquet un après-midi, n’a jamais noté lequel, puis est partie. Six mois plus tard, le script échoue à l’import sur un portable de bureau terrain relié par satellite, et le rapport trimestriel redevient un travail manuel sur tableur. Dix minutes de mise en place aujourd’hui, c’est ce qui évite cela.</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Votre système d’exploitation est livré avec un Python. N’analysez pas de données avec celui-là : il est là pour faire fonctionner le système, et le modifier peut casser des choses dont vous ignoriez qu’elles en dépendaient. </a:t>
            </a:r>
            <a:r>
              <a:rPr>
                <a:latin typeface="Courier"/>
              </a:rPr>
              <a:t>uv</a:t>
            </a:r>
            <a:r>
              <a:rPr/>
              <a:t> installe un Python isolé et résout les paquets assez vite pour rester utilisable sur une connexion lente. Il écrit aussi un fichier de verrouillage, ce qui rend l’environnement reproductible sur la machine de quelqu’un d’autre.</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uv add</a:t>
            </a:r>
            <a:r>
              <a:rPr/>
              <a:t> écrit à la fois </a:t>
            </a:r>
            <a:r>
              <a:rPr>
                <a:latin typeface="Courier"/>
              </a:rPr>
              <a:t>pyproject.toml</a:t>
            </a:r>
            <a:r>
              <a:rPr/>
              <a:t> (ce que vous avez demandé) et </a:t>
            </a:r>
            <a:r>
              <a:rPr>
                <a:latin typeface="Courier"/>
              </a:rPr>
              <a:t>uv.lock</a:t>
            </a:r>
            <a:r>
              <a:rPr/>
              <a:t> (ce qui a exactement été installé, empreinte comprise). Versionnez les deux. Un collègue reproduit alors votre environnement en une commande : Derrière un proxy ou hors ligne, </a:t>
            </a:r>
            <a:r>
              <a:rPr>
                <a:latin typeface="Courier"/>
              </a:rPr>
              <a:t>uv</a:t>
            </a:r>
            <a:r>
              <a:rPr/>
              <a:t> sait installer depuis un dossier local de paquets. Télécharger ces paquets une fois, sur une clé USB, et installer depuis celle-ci est un mode de travail courant dans le secteur : il vaut la peine de le préparer avant d’en avoir besoin.</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problème équivalent en R, c’est la bibliothèque globale — des paquets installés dans un emplacement partagé, utilisés sans le savoir par toutes vos analyses, et mis à jour silencieusement sous vos pieds.</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renv.lock</a:t>
            </a:r>
            <a:r>
              <a:rPr/>
              <a:t> est l’équivalent de </a:t>
            </a:r>
            <a:r>
              <a:rPr>
                <a:latin typeface="Courier"/>
              </a:rPr>
              <a:t>uv.lock</a:t>
            </a:r>
            <a:r>
              <a:rPr/>
              <a:t>. Versionnez-le. Un collègue exécute </a:t>
            </a:r>
            <a:r>
              <a:rPr>
                <a:latin typeface="Courier"/>
              </a:rPr>
              <a:t>renv::restore()</a:t>
            </a:r>
            <a:r>
              <a:rPr/>
              <a:t> et obtient votre bibliothèque, pas la sienne. Deux habitudes comptent autant que l’outillage :</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même structure convient aux deux langages. Elle vaut la peine d’être adoptée telle quelle, car sa valeur tient à sa prévisibilité et non à son ingéniosité.</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Une règle porte l’essentiel : </a:t>
            </a:r>
            <a:r>
              <a:rPr>
                <a:latin typeface="Courier"/>
              </a:rPr>
              <a:t>data/raw/</a:t>
            </a:r>
            <a:r>
              <a:rPr/>
              <a:t> est en lecture seule. Si vous ouvrez l’export dans Excel, corrigez trois cellules et enregistrez, vous avez détruit la seule trace de ce qui est réellement arrivé, et plus personne — vous compris — ne pourra jamais distinguer l’original de la correction. Tout ce qui se trouve en aval de </a:t>
            </a:r>
            <a:r>
              <a:rPr>
                <a:latin typeface="Courier"/>
              </a:rPr>
              <a:t>data/raw/</a:t>
            </a:r>
            <a:r>
              <a:rPr/>
              <a:t> doit pouvoir être reproduit en le supprimant puis en relançant les scripts. Si ce n’est pas le cas, une opération est faite à la main, et c’est précisément cette opération-là qui cassera.</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Lire le registre, examiner sa forme, afficher les premières lignes. Rien de plus — il s’agit seulement de confirmer que l’environnement fonctionne avant d’en dépendre.</a:t>
            </a:r>
          </a:p>
        </p:txBody>
      </p:sp>
      <p:sp>
        <p:nvSpPr>
          <p:cNvPr id="4" name="Slide Number Placeholder 3"/>
          <p:cNvSpPr>
            <a:spLocks noGrp="1"/>
          </p:cNvSpPr>
          <p:nvPr>
            <p:ph type="sldNum" sz="quarter" idx="10"/>
          </p:nvPr>
        </p:nvSpPr>
        <p:spPr/>
        <p:txBody>
          <a:bodyPr/>
          <a:lstStyle/>
          <a:p>
            <a:fld id="{18BDFEC3-8487-43E8-A154-7C12CBC1FFF2}" type="slidenum">
              <a:rPr lang="en-US"/>
              <a:t>10</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2-environment" TargetMode="Externa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Un environnement de travail en Python et en R</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Installer Python et R de façon à ce qu’ils fonctionnent encore sur une mauvaise connexion, organiser un dossier de projet qui survit à une passation, et exécuter le même premier script dans les deux langages.</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2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même premier script, dans les deux langages — En Python</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muac </a:t>
            </a:r>
            <a:r>
              <a:rPr>
                <a:solidFill>
                  <a:srgbClr val="666666"/>
                </a:solidFill>
                <a:latin typeface="Courier"/>
              </a:rPr>
              <a:t>=</a:t>
            </a:r>
            <a:r>
              <a:rPr>
                <a:latin typeface="Courier"/>
              </a:rPr>
              <a:t> pd.read_csv(</a:t>
            </a:r>
            <a:r>
              <a:rPr>
                <a:solidFill>
                  <a:srgbClr val="4070A0"/>
                </a:solidFill>
                <a:latin typeface="Courier"/>
              </a:rPr>
              <a:t>"data/raw/muac-screening-artibonite-2024.v1.csv"</a:t>
            </a:r>
            <a:r>
              <a:rPr>
                <a:latin typeface="Courier"/>
              </a:rPr>
              <a:t>)</a:t>
            </a:r>
            <a:br/>
            <a:br/>
            <a:r>
              <a:rPr>
                <a:solidFill>
                  <a:srgbClr val="008000"/>
                </a:solidFill>
                <a:latin typeface="Courier"/>
              </a:rPr>
              <a:t>print</a:t>
            </a:r>
            <a:r>
              <a:rPr>
                <a:latin typeface="Courier"/>
              </a:rPr>
              <a:t>(muac.shape)</a:t>
            </a:r>
            <a:br/>
            <a:r>
              <a:rPr>
                <a:solidFill>
                  <a:srgbClr val="008000"/>
                </a:solidFill>
                <a:latin typeface="Courier"/>
              </a:rPr>
              <a:t>print</a:t>
            </a:r>
            <a:r>
              <a:rPr>
                <a:latin typeface="Courier"/>
              </a:rPr>
              <a:t>(muac.head())</a:t>
            </a:r>
            <a:br/>
            <a:r>
              <a:rPr>
                <a:solidFill>
                  <a:srgbClr val="008000"/>
                </a:solidFill>
                <a:latin typeface="Courier"/>
              </a:rPr>
              <a:t>print</a:t>
            </a:r>
            <a:r>
              <a:rPr>
                <a:latin typeface="Courier"/>
              </a:rPr>
              <a:t>(muac.dtypes)</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même premier script, dans les deux langages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(readr)</a:t>
            </a:r>
            <a:br/>
            <a:r>
              <a:rPr>
                <a:solidFill>
                  <a:srgbClr val="06287E"/>
                </a:solidFill>
                <a:latin typeface="Courier"/>
              </a:rPr>
              <a:t>library</a:t>
            </a:r>
            <a:r>
              <a:rPr>
                <a:latin typeface="Courier"/>
              </a:rPr>
              <a:t>(dplyr)</a:t>
            </a:r>
            <a:br/>
            <a:b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r>
              <a:rPr>
                <a:solidFill>
                  <a:srgbClr val="4070A0"/>
                </a:solidFill>
                <a:latin typeface="Courier"/>
              </a:rPr>
              <a:t>"data/raw/muac-screening-artibonite-2024.v1.csv"</a:t>
            </a:r>
            <a:r>
              <a:rPr>
                <a:latin typeface="Courier"/>
              </a:rPr>
              <a:t>)</a:t>
            </a:r>
            <a:br/>
            <a:br/>
            <a:r>
              <a:rPr>
                <a:solidFill>
                  <a:srgbClr val="06287E"/>
                </a:solidFill>
                <a:latin typeface="Courier"/>
              </a:rPr>
              <a:t>dim</a:t>
            </a:r>
            <a:r>
              <a:rPr>
                <a:latin typeface="Courier"/>
              </a:rPr>
              <a:t>(muac)</a:t>
            </a:r>
            <a:br/>
            <a:r>
              <a:rPr>
                <a:solidFill>
                  <a:srgbClr val="06287E"/>
                </a:solidFill>
                <a:latin typeface="Courier"/>
              </a:rPr>
              <a:t>head</a:t>
            </a:r>
            <a:r>
              <a:rPr>
                <a:latin typeface="Courier"/>
              </a:rPr>
              <a:t>(muac)</a:t>
            </a:r>
            <a:br/>
            <a:r>
              <a:rPr>
                <a:solidFill>
                  <a:srgbClr val="06287E"/>
                </a:solidFill>
                <a:latin typeface="Courier"/>
              </a:rPr>
              <a:t>glimpse</a:t>
            </a:r>
            <a:r>
              <a:rPr>
                <a:latin typeface="Courier"/>
              </a:rPr>
              <a:t>(muac)</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sur quoi les deux langages divergent</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Aspect</a:t>
                      </a:r>
                    </a:p>
                  </a:txBody>
                  <a:tcPr/>
                </a:tc>
                <a:tc>
                  <a:txBody>
                    <a:bodyPr/>
                    <a:lstStyle/>
                    <a:p>
                      <a:pPr lvl="0" indent="0" marL="0">
                        <a:buNone/>
                      </a:pPr>
                      <a:r>
                        <a:rPr/>
                        <a:t>pandas</a:t>
                      </a:r>
                    </a:p>
                  </a:txBody>
                  <a:tcPr/>
                </a:tc>
                <a:tc>
                  <a:txBody>
                    <a:bodyPr/>
                    <a:lstStyle/>
                    <a:p>
                      <a:pPr lvl="0" indent="0" marL="0">
                        <a:buNone/>
                      </a:pPr>
                      <a:r>
                        <a:rPr/>
                        <a:t>dplyr / readr</a:t>
                      </a:r>
                    </a:p>
                  </a:txBody>
                  <a:tcPr/>
                </a:tc>
              </a:tr>
              <a:tr h="0">
                <a:tc>
                  <a:txBody>
                    <a:bodyPr/>
                    <a:lstStyle/>
                    <a:p>
                      <a:pPr lvl="0" indent="0" marL="0">
                        <a:buNone/>
                      </a:pPr>
                      <a:r>
                        <a:rPr/>
                        <a:t>Valeur manquante</a:t>
                      </a:r>
                    </a:p>
                  </a:txBody>
                </a:tc>
                <a:tc>
                  <a:txBody>
                    <a:bodyPr/>
                    <a:lstStyle/>
                    <a:p>
                      <a:pPr lvl="0" indent="0" marL="0">
                        <a:buNone/>
                      </a:pPr>
                      <a:r>
                        <a:rPr>
                          <a:latin typeface="Courier"/>
                        </a:rPr>
                        <a:t>NaN</a:t>
                      </a:r>
                      <a:r>
                        <a:rPr/>
                        <a:t>, et </a:t>
                      </a:r>
                      <a:r>
                        <a:rPr>
                          <a:latin typeface="Courier"/>
                        </a:rPr>
                        <a:t>None</a:t>
                      </a:r>
                      <a:r>
                        <a:rPr/>
                        <a:t> pour les objets</a:t>
                      </a:r>
                    </a:p>
                  </a:txBody>
                </a:tc>
                <a:tc>
                  <a:txBody>
                    <a:bodyPr/>
                    <a:lstStyle/>
                    <a:p>
                      <a:pPr lvl="0" indent="0" marL="0">
                        <a:buNone/>
                      </a:pPr>
                      <a:r>
                        <a:rPr>
                          <a:latin typeface="Courier"/>
                        </a:rPr>
                        <a:t>NA</a:t>
                      </a:r>
                      <a:r>
                        <a:rPr/>
                        <a:t>, typé par colonne</a:t>
                      </a:r>
                    </a:p>
                  </a:txBody>
                </a:tc>
              </a:tr>
              <a:tr h="0">
                <a:tc>
                  <a:txBody>
                    <a:bodyPr/>
                    <a:lstStyle/>
                    <a:p>
                      <a:pPr lvl="0" indent="0" marL="0">
                        <a:buNone/>
                      </a:pPr>
                      <a:r>
                        <a:rPr/>
                        <a:t>Lecture d’un CSV</a:t>
                      </a:r>
                    </a:p>
                  </a:txBody>
                </a:tc>
                <a:tc>
                  <a:txBody>
                    <a:bodyPr/>
                    <a:lstStyle/>
                    <a:p>
                      <a:pPr lvl="0" indent="0" marL="0">
                        <a:buNone/>
                      </a:pPr>
                      <a:r>
                        <a:rPr>
                          <a:latin typeface="Courier"/>
                        </a:rPr>
                        <a:t>pd.read_csv</a:t>
                      </a:r>
                      <a:r>
                        <a:rPr/>
                        <a:t> devine les types</a:t>
                      </a:r>
                    </a:p>
                  </a:txBody>
                </a:tc>
                <a:tc>
                  <a:txBody>
                    <a:bodyPr/>
                    <a:lstStyle/>
                    <a:p>
                      <a:pPr lvl="0" indent="0" marL="0">
                        <a:buNone/>
                      </a:pPr>
                      <a:r>
                        <a:rPr>
                          <a:latin typeface="Courier"/>
                        </a:rPr>
                        <a:t>read_csv</a:t>
                      </a:r>
                      <a:r>
                        <a:rPr/>
                        <a:t> devine et le signale</a:t>
                      </a:r>
                    </a:p>
                  </a:txBody>
                </a:tc>
              </a:tr>
              <a:tr h="0">
                <a:tc>
                  <a:txBody>
                    <a:bodyPr/>
                    <a:lstStyle/>
                    <a:p>
                      <a:pPr lvl="0" indent="0" marL="0">
                        <a:buNone/>
                      </a:pPr>
                      <a:r>
                        <a:rPr/>
                        <a:t>Enchaînement d’étapes</a:t>
                      </a:r>
                    </a:p>
                  </a:txBody>
                </a:tc>
                <a:tc>
                  <a:txBody>
                    <a:bodyPr/>
                    <a:lstStyle/>
                    <a:p>
                      <a:pPr lvl="0" indent="0" marL="0">
                        <a:buNone/>
                      </a:pPr>
                      <a:r>
                        <a:rPr/>
                        <a:t>Chaînage de méthodes ou réaffectation</a:t>
                      </a:r>
                    </a:p>
                  </a:txBody>
                </a:tc>
                <a:tc>
                  <a:txBody>
                    <a:bodyPr/>
                    <a:lstStyle/>
                    <a:p>
                      <a:pPr lvl="0" indent="0" marL="0">
                        <a:buNone/>
                      </a:pPr>
                      <a:r>
                        <a:rPr/>
                        <a:t>Le tube, </a:t>
                      </a:r>
                      <a:r>
                        <a:rPr>
                          <a:latin typeface="Courier"/>
                        </a:rPr>
                        <a:t>\|\&gt;</a:t>
                      </a:r>
                    </a:p>
                  </a:txBody>
                </a:tc>
              </a:tr>
              <a:tr h="0">
                <a:tc>
                  <a:txBody>
                    <a:bodyPr/>
                    <a:lstStyle/>
                    <a:p>
                      <a:pPr lvl="0" indent="0" marL="0">
                        <a:buNone/>
                      </a:pPr>
                      <a:r>
                        <a:rPr/>
                        <a:t>Synthèse par groupe</a:t>
                      </a:r>
                    </a:p>
                  </a:txBody>
                </a:tc>
                <a:tc>
                  <a:txBody>
                    <a:bodyPr/>
                    <a:lstStyle/>
                    <a:p>
                      <a:pPr lvl="0" indent="0" marL="0">
                        <a:buNone/>
                      </a:pPr>
                      <a:r>
                        <a:rPr>
                          <a:latin typeface="Courier"/>
                        </a:rPr>
                        <a:t>groupby().agg()</a:t>
                      </a:r>
                    </a:p>
                  </a:txBody>
                </a:tc>
                <a:tc>
                  <a:txBody>
                    <a:bodyPr/>
                    <a:lstStyle/>
                    <a:p>
                      <a:pPr lvl="0" indent="0" marL="0">
                        <a:buNone/>
                      </a:pPr>
                      <a:r>
                        <a:rPr>
                          <a:latin typeface="Courier"/>
                        </a:rPr>
                        <a:t>group_by() \|\&gt; summarise()</a:t>
                      </a:r>
                    </a:p>
                  </a:txBody>
                </a:tc>
              </a:tr>
              <a:tr h="0">
                <a:tc>
                  <a:txBody>
                    <a:bodyPr/>
                    <a:lstStyle/>
                    <a:p>
                      <a:pPr lvl="0" indent="0" marL="0">
                        <a:buNone/>
                      </a:pPr>
                      <a:r>
                        <a:rPr/>
                        <a:t>Catégories</a:t>
                      </a:r>
                    </a:p>
                  </a:txBody>
                </a:tc>
                <a:tc>
                  <a:txBody>
                    <a:bodyPr/>
                    <a:lstStyle/>
                    <a:p>
                      <a:pPr lvl="0" indent="0" marL="0">
                        <a:buNone/>
                      </a:pPr>
                      <a:r>
                        <a:rPr/>
                        <a:t>Type </a:t>
                      </a:r>
                      <a:r>
                        <a:rPr>
                          <a:latin typeface="Courier"/>
                        </a:rPr>
                        <a:t>category</a:t>
                      </a:r>
                      <a:r>
                        <a:rPr/>
                        <a:t>, sur demande</a:t>
                      </a:r>
                    </a:p>
                  </a:txBody>
                </a:tc>
                <a:tc>
                  <a:txBody>
                    <a:bodyPr/>
                    <a:lstStyle/>
                    <a:p>
                      <a:pPr lvl="0" indent="0" marL="0">
                        <a:buNone/>
                      </a:pPr>
                      <a:r>
                        <a:rPr/>
                        <a:t>Les facteurs, et ils mordent</a:t>
                      </a:r>
                    </a:p>
                  </a:txBody>
                </a:tc>
              </a:tr>
            </a:tbl>
          </a:graphicData>
        </a:graphic>
      </p:graphicFrame>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La leçon suivante lit l’export correctement — ce qui est plus difficile que </a:t>
            </a:r>
            <a:r>
              <a:rPr>
                <a:latin typeface="Courier"/>
              </a:rPr>
              <a:t>read_csv(chemin)</a:t>
            </a:r>
            <a:r>
              <a:rPr/>
              <a:t>, car les valeurs par défaut abîmeront discrètement les identifiants, les dates et le code de valeur manquante avant que vous n’ayez regardé quoi que ce soit.</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https://data-analysis.cassion.dev/fr/cours/data-analysis-foundations/foundations-02-environment</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Pourquoi cette leçon n’est pas facultative</a:t>
            </a:r>
          </a:p>
          <a:p>
            <a:pPr lvl="0"/>
            <a:r>
              <a:rPr/>
              <a:t>Python : utilisez uv, pas l’interpréteur du système</a:t>
            </a:r>
          </a:p>
          <a:p>
            <a:pPr lvl="0"/>
            <a:r>
              <a:rPr/>
              <a:t>R : utilisez les Projets et renv</a:t>
            </a:r>
          </a:p>
          <a:p>
            <a:pPr lvl="0"/>
            <a:r>
              <a:rPr/>
              <a:t>Une organisation de projet qui survit à une passation</a:t>
            </a:r>
          </a:p>
          <a:p>
            <a:pPr lvl="0"/>
            <a:r>
              <a:rPr/>
              <a:t>Le même premier script, dans les deux langages</a:t>
            </a:r>
          </a:p>
          <a:p>
            <a:pPr lvl="0"/>
            <a:r>
              <a:rPr/>
              <a:t>Ce sur quoi les deux langages divergent</a:t>
            </a:r>
          </a:p>
          <a:p>
            <a:pPr lvl="0"/>
            <a:r>
              <a:rPr/>
              <a:t>La suite</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Pourquoi cette leçon n’est pas facultative</a:t>
            </a:r>
          </a:p>
        </p:txBody>
      </p:sp>
      <p:sp>
        <p:nvSpPr>
          <p:cNvPr id="3" name="Content Placeholder 2"/>
          <p:cNvSpPr>
            <a:spLocks noGrp="1"/>
          </p:cNvSpPr>
          <p:nvPr>
            <p:ph idx="1"/>
          </p:nvPr>
        </p:nvSpPr>
        <p:spPr/>
        <p:txBody>
          <a:bodyPr/>
          <a:lstStyle/>
          <a:p>
            <a:pPr lvl="0"/>
            <a:r>
              <a:rPr/>
              <a:t>La raison la plus fréquente pour laquelle une analyse de suivi-évaluation cesse d’être reproductible n’est pas une erreur statistique.</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Python : utilisez uv, pas l’interpréteur du système — Shell</a:t>
            </a:r>
          </a:p>
        </p:txBody>
      </p:sp>
      <p:sp>
        <p:nvSpPr>
          <p:cNvPr id="3" name="Content Placeholder 2"/>
          <p:cNvSpPr>
            <a:spLocks noGrp="1"/>
          </p:cNvSpPr>
          <p:nvPr>
            <p:ph idx="1"/>
          </p:nvPr>
        </p:nvSpPr>
        <p:spPr/>
        <p:txBody>
          <a:bodyPr/>
          <a:lstStyle/>
          <a:p>
            <a:pPr lvl="0" indent="0">
              <a:buNone/>
            </a:pPr>
            <a:r>
              <a:rPr i="1">
                <a:solidFill>
                  <a:srgbClr val="60A0B0"/>
                </a:solidFill>
                <a:latin typeface="Courier"/>
              </a:rPr>
              <a:t># Installer uv (macOS et Linux)</a:t>
            </a:r>
            <a:br/>
            <a:r>
              <a:rPr>
                <a:latin typeface="Courier"/>
              </a:rPr>
              <a:t>curl </a:t>
            </a:r>
            <a:r>
              <a:rPr>
                <a:solidFill>
                  <a:srgbClr val="7D9029"/>
                </a:solidFill>
                <a:latin typeface="Courier"/>
              </a:rPr>
              <a:t>-LsSf</a:t>
            </a:r>
            <a:r>
              <a:rPr>
                <a:latin typeface="Courier"/>
              </a:rPr>
              <a:t> https://astral.sh/uv/install.sh </a:t>
            </a:r>
            <a:r>
              <a:rPr b="1">
                <a:solidFill>
                  <a:srgbClr val="007020"/>
                </a:solidFill>
                <a:latin typeface="Courier"/>
              </a:rPr>
              <a:t>|</a:t>
            </a:r>
            <a:r>
              <a:rPr>
                <a:latin typeface="Courier"/>
              </a:rPr>
              <a:t> </a:t>
            </a:r>
            <a:r>
              <a:rPr>
                <a:solidFill>
                  <a:srgbClr val="06287E"/>
                </a:solidFill>
                <a:latin typeface="Courier"/>
              </a:rPr>
              <a:t>sh</a:t>
            </a:r>
            <a:br/>
            <a:br/>
            <a:r>
              <a:rPr i="1">
                <a:solidFill>
                  <a:srgbClr val="60A0B0"/>
                </a:solidFill>
                <a:latin typeface="Courier"/>
              </a:rPr>
              <a:t># Créer un projet et fixer un interpréteur</a:t>
            </a:r>
            <a:br/>
            <a:r>
              <a:rPr>
                <a:latin typeface="Courier"/>
              </a:rPr>
              <a:t>uv init muac-analysis</a:t>
            </a:r>
            <a:br/>
            <a:r>
              <a:rPr>
                <a:solidFill>
                  <a:srgbClr val="008000"/>
                </a:solidFill>
                <a:latin typeface="Courier"/>
              </a:rPr>
              <a:t>cd</a:t>
            </a:r>
            <a:r>
              <a:rPr>
                <a:latin typeface="Courier"/>
              </a:rPr>
              <a:t> muac-analysis</a:t>
            </a:r>
            <a:br/>
            <a:r>
              <a:rPr>
                <a:latin typeface="Courier"/>
              </a:rPr>
              <a:t>uv python install 3.13</a:t>
            </a:r>
            <a:br/>
            <a:br/>
            <a:r>
              <a:rPr i="1">
                <a:solidFill>
                  <a:srgbClr val="60A0B0"/>
                </a:solidFill>
                <a:latin typeface="Courier"/>
              </a:rPr>
              <a:t># Ajouter ce que cette formation utilise</a:t>
            </a:r>
            <a:br/>
            <a:r>
              <a:rPr>
                <a:latin typeface="Courier"/>
              </a:rPr>
              <a:t>uv add pandas pyarrow matplotlib</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Python : utilisez uv, pas l’interpréteur du système — Shell</a:t>
            </a:r>
          </a:p>
        </p:txBody>
      </p:sp>
      <p:sp>
        <p:nvSpPr>
          <p:cNvPr id="3" name="Content Placeholder 2"/>
          <p:cNvSpPr>
            <a:spLocks noGrp="1"/>
          </p:cNvSpPr>
          <p:nvPr>
            <p:ph idx="1"/>
          </p:nvPr>
        </p:nvSpPr>
        <p:spPr/>
        <p:txBody>
          <a:bodyPr/>
          <a:lstStyle/>
          <a:p>
            <a:pPr lvl="0" indent="0">
              <a:buNone/>
            </a:pPr>
            <a:r>
              <a:rPr>
                <a:latin typeface="Courier"/>
              </a:rPr>
              <a:t>uv sync</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 : utilisez les Projets et renv — En R</a:t>
            </a:r>
          </a:p>
        </p:txBody>
      </p:sp>
      <p:sp>
        <p:nvSpPr>
          <p:cNvPr id="3" name="Content Placeholder 2"/>
          <p:cNvSpPr>
            <a:spLocks noGrp="1"/>
          </p:cNvSpPr>
          <p:nvPr>
            <p:ph idx="1"/>
          </p:nvPr>
        </p:nvSpPr>
        <p:spPr/>
        <p:txBody>
          <a:bodyPr/>
          <a:lstStyle/>
          <a:p>
            <a:pPr lvl="0" indent="0">
              <a:buNone/>
            </a:pPr>
            <a:r>
              <a:rPr i="1">
                <a:solidFill>
                  <a:srgbClr val="60A0B0"/>
                </a:solidFill>
                <a:latin typeface="Courier"/>
              </a:rPr>
              <a:t># Une fois par machine</a:t>
            </a:r>
            <a:br/>
            <a:r>
              <a:rPr>
                <a:solidFill>
                  <a:srgbClr val="06287E"/>
                </a:solidFill>
                <a:latin typeface="Courier"/>
              </a:rPr>
              <a:t>install.packages</a:t>
            </a:r>
            <a:r>
              <a:rPr>
                <a:latin typeface="Courier"/>
              </a:rPr>
              <a:t>(</a:t>
            </a:r>
            <a:r>
              <a:rPr>
                <a:solidFill>
                  <a:srgbClr val="4070A0"/>
                </a:solidFill>
                <a:latin typeface="Courier"/>
              </a:rPr>
              <a:t>"renv"</a:t>
            </a:r>
            <a:r>
              <a:rPr>
                <a:latin typeface="Courier"/>
              </a:rPr>
              <a:t>)</a:t>
            </a:r>
            <a:br/>
            <a:br/>
            <a:r>
              <a:rPr i="1">
                <a:solidFill>
                  <a:srgbClr val="60A0B0"/>
                </a:solidFill>
                <a:latin typeface="Courier"/>
              </a:rPr>
              <a:t># Une fois par analyse, depuis un Projet RStudio</a:t>
            </a:r>
            <a:br/>
            <a:r>
              <a:rPr>
                <a:latin typeface="Courier"/>
              </a:rPr>
              <a:t>renv</a:t>
            </a:r>
            <a:r>
              <a:rPr>
                <a:solidFill>
                  <a:srgbClr val="4070A0"/>
                </a:solidFill>
                <a:latin typeface="Courier"/>
              </a:rPr>
              <a:t>::</a:t>
            </a:r>
            <a:r>
              <a:rPr>
                <a:solidFill>
                  <a:srgbClr val="06287E"/>
                </a:solidFill>
                <a:latin typeface="Courier"/>
              </a:rPr>
              <a:t>init</a:t>
            </a:r>
            <a:r>
              <a:rPr>
                <a:latin typeface="Courier"/>
              </a:rPr>
              <a:t>()</a:t>
            </a:r>
            <a:br/>
            <a:br/>
            <a:r>
              <a:rPr i="1">
                <a:solidFill>
                  <a:srgbClr val="60A0B0"/>
                </a:solidFill>
                <a:latin typeface="Courier"/>
              </a:rPr>
              <a:t># Ajouter ce que cette formation utilise</a:t>
            </a:r>
            <a:br/>
            <a:r>
              <a:rPr>
                <a:solidFill>
                  <a:srgbClr val="06287E"/>
                </a:solidFill>
                <a:latin typeface="Courier"/>
              </a:rPr>
              <a:t>install.packages</a:t>
            </a:r>
            <a:r>
              <a:rPr>
                <a:latin typeface="Courier"/>
              </a:rPr>
              <a:t>(</a:t>
            </a:r>
            <a:r>
              <a:rPr>
                <a:solidFill>
                  <a:srgbClr val="06287E"/>
                </a:solidFill>
                <a:latin typeface="Courier"/>
              </a:rPr>
              <a:t>c</a:t>
            </a:r>
            <a:r>
              <a:rPr>
                <a:latin typeface="Courier"/>
              </a:rPr>
              <a:t>(</a:t>
            </a:r>
            <a:r>
              <a:rPr>
                <a:solidFill>
                  <a:srgbClr val="4070A0"/>
                </a:solidFill>
                <a:latin typeface="Courier"/>
              </a:rPr>
              <a:t>"readr"</a:t>
            </a:r>
            <a:r>
              <a:rPr>
                <a:latin typeface="Courier"/>
              </a:rPr>
              <a:t>, </a:t>
            </a:r>
            <a:r>
              <a:rPr>
                <a:solidFill>
                  <a:srgbClr val="4070A0"/>
                </a:solidFill>
                <a:latin typeface="Courier"/>
              </a:rPr>
              <a:t>"dplyr"</a:t>
            </a:r>
            <a:r>
              <a:rPr>
                <a:latin typeface="Courier"/>
              </a:rPr>
              <a:t>, </a:t>
            </a:r>
            <a:r>
              <a:rPr>
                <a:solidFill>
                  <a:srgbClr val="4070A0"/>
                </a:solidFill>
                <a:latin typeface="Courier"/>
              </a:rPr>
              <a:t>"tidyr"</a:t>
            </a:r>
            <a:r>
              <a:rPr>
                <a:latin typeface="Courier"/>
              </a:rPr>
              <a:t>, </a:t>
            </a:r>
            <a:r>
              <a:rPr>
                <a:solidFill>
                  <a:srgbClr val="4070A0"/>
                </a:solidFill>
                <a:latin typeface="Courier"/>
              </a:rPr>
              <a:t>"ggplot2"</a:t>
            </a:r>
            <a:r>
              <a:rPr>
                <a:latin typeface="Courier"/>
              </a:rPr>
              <a:t>, </a:t>
            </a:r>
            <a:r>
              <a:rPr>
                <a:solidFill>
                  <a:srgbClr val="4070A0"/>
                </a:solidFill>
                <a:latin typeface="Courier"/>
              </a:rPr>
              <a:t>"janitor"</a:t>
            </a:r>
            <a:r>
              <a:rPr>
                <a:latin typeface="Courier"/>
              </a:rPr>
              <a:t>))</a:t>
            </a:r>
            <a:br/>
            <a:br/>
            <a:r>
              <a:rPr i="1">
                <a:solidFill>
                  <a:srgbClr val="60A0B0"/>
                </a:solidFill>
                <a:latin typeface="Courier"/>
              </a:rPr>
              <a:t># Consigner exactement ce qui est installé</a:t>
            </a:r>
            <a:br/>
            <a:r>
              <a:rPr>
                <a:latin typeface="Courier"/>
              </a:rPr>
              <a:t>renv</a:t>
            </a:r>
            <a:r>
              <a:rPr>
                <a:solidFill>
                  <a:srgbClr val="4070A0"/>
                </a:solidFill>
                <a:latin typeface="Courier"/>
              </a:rPr>
              <a:t>::</a:t>
            </a:r>
            <a:r>
              <a:rPr>
                <a:solidFill>
                  <a:srgbClr val="06287E"/>
                </a:solidFill>
                <a:latin typeface="Courier"/>
              </a:rPr>
              <a:t>snapshot</a:t>
            </a:r>
            <a:r>
              <a:rPr>
                <a:latin typeface="Courier"/>
              </a:rPr>
              <a:t>()</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 : utilisez les Projets et renv</a:t>
            </a:r>
          </a:p>
        </p:txBody>
      </p:sp>
      <p:sp>
        <p:nvSpPr>
          <p:cNvPr id="3" name="Content Placeholder 2"/>
          <p:cNvSpPr>
            <a:spLocks noGrp="1"/>
          </p:cNvSpPr>
          <p:nvPr>
            <p:ph idx="1"/>
          </p:nvPr>
        </p:nvSpPr>
        <p:spPr/>
        <p:txBody>
          <a:bodyPr/>
          <a:lstStyle/>
          <a:p>
            <a:pPr lvl="0"/>
            <a:r>
              <a:rPr b="1"/>
              <a:t>Travaillez dans un Projet.</a:t>
            </a:r>
            <a:r>
              <a:rPr/>
              <a:t> Le répertoire de travail est alors la racine du projet, pour tout le monde, toujours.…</a:t>
            </a:r>
          </a:p>
          <a:p>
            <a:pPr lvl="0"/>
            <a:r>
              <a:rPr b="1"/>
              <a:t>N’écrivez jamais </a:t>
            </a:r>
            <a:r>
              <a:rPr b="1">
                <a:latin typeface="Courier"/>
              </a:rPr>
              <a:t>setwd()</a:t>
            </a:r>
            <a:r>
              <a:rPr b="1"/>
              <a:t>.</a:t>
            </a:r>
            <a:r>
              <a:rPr/>
              <a:t> Cela inscrit votre nom d’utilisateur dans l’analyse et garantit son échec chez la…</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organisation de projet qui survit à une passation — Exemple</a:t>
            </a:r>
          </a:p>
        </p:txBody>
      </p:sp>
      <p:sp>
        <p:nvSpPr>
          <p:cNvPr id="3" name="Content Placeholder 2"/>
          <p:cNvSpPr>
            <a:spLocks noGrp="1"/>
          </p:cNvSpPr>
          <p:nvPr>
            <p:ph idx="1"/>
          </p:nvPr>
        </p:nvSpPr>
        <p:spPr/>
        <p:txBody>
          <a:bodyPr/>
          <a:lstStyle/>
          <a:p>
            <a:pPr lvl="0" indent="0">
              <a:buNone/>
            </a:pPr>
            <a:r>
              <a:rPr>
                <a:latin typeface="Courier"/>
              </a:rPr>
              <a:t>muac-analysis/
  data/
    raw/          # exactement tel qu'arrivé. Lecture seule. Jamais modifié.
    interim/      # résultats intermédiaires. Jetables.
    processed/    # prêt à l'analyse. Régénérable depuis raw + code.
  scripts/
    01-lecture.py
    02-nettoyage.py
    03-indicateurs.py
  output/
    figures/
    tables/
  README.md</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Une organisation de projet qui survit à une passation</a:t>
            </a:r>
          </a:p>
        </p:txBody>
      </p:sp>
      <p:sp>
        <p:nvSpPr>
          <p:cNvPr id="3" name="Content Placeholder 2"/>
          <p:cNvSpPr>
            <a:spLocks noGrp="1"/>
          </p:cNvSpPr>
          <p:nvPr>
            <p:ph idx="1"/>
          </p:nvPr>
        </p:nvSpPr>
        <p:spPr/>
        <p:txBody>
          <a:bodyPr/>
          <a:lstStyle/>
          <a:p>
            <a:pPr lvl="0" indent="0" marL="1270000">
              <a:buNone/>
            </a:pPr>
            <a:r>
              <a:rPr sz="2000"/>
              <a:t>Un test utile : supprimez entièrement </a:t>
            </a:r>
            <a:r>
              <a:rPr sz="2000">
                <a:latin typeface="Courier"/>
              </a:rPr>
              <a:t>data/processed/</a:t>
            </a:r>
            <a:r>
              <a:rPr sz="2000"/>
              <a:t> et </a:t>
            </a:r>
            <a:r>
              <a:rPr sz="2000">
                <a:latin typeface="Courier"/>
              </a:rPr>
              <a:t>output/</a:t>
            </a:r>
            <a:r>
              <a:rPr sz="2000"/>
              <a:t>, relancez vos scripts, et vérifiez que vous retrouvez les mêmes résultats. Si vous ne vous résolvez pas à essayer, vous connaissez déjà la réponse.</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environnement de travail en Python et en R</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2 sur 8</vt:lpwstr>
  </property>
  <property fmtid="{D5CDD505-2E9C-101B-9397-08002B2CF9AE}" pid="3" name="subtitle">
    <vt:lpwstr>Installer Python et R de façon à ce qu’ils fonctionnent encore sur une mauvaise connexion, organiser un dossier de projet qui survit à une passation, et exécuter le même premier script dans les deux langages.</vt:lpwstr>
  </property>
</Properties>
</file>