
<file path=[Content_Types].xml><?xml version="1.0" encoding="utf-8"?>
<Types xmlns="http://schemas.openxmlformats.org/package/2006/content-types">
  <Default Extension="xml" ContentType="application/xml"/>
  <Default Extension="rels" ContentType="application/vnd.openxmlformats-package.relationships+xml"/>
  <Override PartName="/docProps/app.xml" ContentType="application/vnd.openxmlformats-officedocument.extended-propertie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notesMasters/notesMaster1.xml" ContentType="application/vnd.openxmlformats-officedocument.presentationml.notesMaster+xml"/>
  <Override PartName="/docProps/core.xml" ContentType="application/vnd.openxmlformats-package.core-properties+xml"/>
  <Override PartName="/docProps/custom.xml" ContentType="application/vnd.openxmlformats-officedocument.custom-properties+xml"/>
  <Override PartName="/ppt/presentation.xml" ContentType="application/vnd.openxmlformats-officedocument.presentationml.presentation.main+xml"/>
  <Override PartName="/ppt/viewProps.xml" ContentType="application/vnd.openxmlformats-officedocument.presentationml.viewPro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Types>
</file>

<file path=_rels/.rels><?xml version="1.0" encoding="UTF-8"?><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package/2006/relationships/metadata/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p="http://schemas.openxmlformats.org/presentationml/2006/main" xmlns:r="http://schemas.openxmlformats.org/officeDocument/2006/relationships" autoCompressPictures="0" saveSubsetFonts="1">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5143500" type="screen16x9"/>
  <p:notesSz cx="6858000" cy="9144000"/>
  <p:defaultTex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p="http://schemas.openxmlformats.org/presentationml/2006/main" xmlns:r="http://schemas.openxmlformats.org/officeDocument/2006/relationships">
  <p:normalViewPr>
    <p:restoredLeft autoAdjust="0" sz="15643"/>
    <p:restoredTop autoAdjust="0" sz="94694"/>
  </p:normalViewPr>
  <p:slideViewPr>
    <p:cSldViewPr snapToGrid="0" snapToObjects="1">
      <p:cViewPr varScale="1">
        <p:scale>
          <a:sx d="100" n="161"/>
          <a:sy d="100" n="161"/>
        </p:scale>
        <p:origin x="560" y="200"/>
      </p:cViewPr>
      <p:guideLst>
        <p:guide orient="horz" pos="1620"/>
        <p:guide pos="2880"/>
      </p:guideLst>
    </p:cSldViewPr>
  </p:slideViewPr>
  <p:outlineViewPr>
    <p:cViewPr>
      <p:scale>
        <a:sx d="100" n="33"/>
        <a:sy d="100" n="33"/>
      </p:scale>
      <p:origin x="0" y="0"/>
    </p:cViewPr>
  </p:outlineViewPr>
  <p:notesTextViewPr>
    <p:cViewPr>
      <p:scale>
        <a:sx d="100" n="100"/>
        <a:sy d="100" n="100"/>
      </p:scale>
      <p:origin x="0" y="0"/>
    </p:cViewPr>
  </p:notesTextViewPr>
  <p:gridSpacing cx="76200" cy="76200"/>
</p:viewPr>
</file>

<file path=ppt/_rels/presentation.xml.rels><?xml version="1.0" encoding="UTF-8"?><Relationships xmlns="http://schemas.openxmlformats.org/package/2006/relationships"><Relationship Id="rId2" Type="http://schemas.openxmlformats.org/officeDocument/2006/relationships/slide" Target="slides/slide1.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slide" Target="slides/slide13.xml" /><Relationship Id="rId15" Type="http://schemas.openxmlformats.org/officeDocument/2006/relationships/slide" Target="slides/slide14.xml" /><Relationship Id="rId16" Type="http://schemas.openxmlformats.org/officeDocument/2006/relationships/slide" Target="slides/slide15.xml" /><Relationship Id="rId17" Type="http://schemas.openxmlformats.org/officeDocument/2006/relationships/slide" Target="slides/slide16.xml" /><Relationship Id="rId18" Type="http://schemas.openxmlformats.org/officeDocument/2006/relationships/slide" Target="slides/slide17.xml" /><Relationship Id="rId19" Type="http://schemas.openxmlformats.org/officeDocument/2006/relationships/slide" Target="slides/slide18.xml" /><Relationship Id="rId20" Type="http://schemas.openxmlformats.org/officeDocument/2006/relationships/slide" Target="slides/slide19.xml" /><Relationship Id="rId21" Type="http://schemas.openxmlformats.org/officeDocument/2006/relationships/slide" Target="slides/slide20.xml" /><Relationship Id="rId22" Type="http://schemas.openxmlformats.org/officeDocument/2006/relationships/slide" Target="slides/slide21.xml" /><Relationship Id="rId23" Type="http://schemas.openxmlformats.org/officeDocument/2006/relationships/notesMaster" Target="notesMasters/notesMaster1.xml" /><Relationship Id="rId25" Type="http://schemas.openxmlformats.org/officeDocument/2006/relationships/viewProps" Target="viewProps.xml" /><Relationship Id="rId24" Type="http://schemas.openxmlformats.org/officeDocument/2006/relationships/presProps" Target="presProps.xml" /><Relationship Id="rId1" Type="http://schemas.openxmlformats.org/officeDocument/2006/relationships/slideMaster" Target="slideMasters/slideMaster1.xml" /><Relationship Id="rId27" Type="http://schemas.openxmlformats.org/officeDocument/2006/relationships/tableStyles" Target="tableStyles.xml" /><Relationship Id="rId26" Type="http://schemas.openxmlformats.org/officeDocument/2006/relationships/theme" Target="theme/theme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9C1CCF-B725-44A7-AA57-5E433BD85C9F}" type="datetimeFigureOut">
              <a:rPr lang="en-US" smtClean="0"/>
              <a:t>1/2/22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BDFEC3-8487-43E8-A154-7C12CBC1FFF2}" type="slidenum">
              <a:rPr lang="en-US" smtClean="0"/>
              <a:t>‹#›</a:t>
            </a:fld>
            <a:endParaRPr lang="en-US"/>
          </a:p>
        </p:txBody>
      </p:sp>
    </p:spTree>
    <p:extLst>
      <p:ext uri="{BB962C8B-B14F-4D97-AF65-F5344CB8AC3E}">
        <p14:creationId xmlns:p14="http://schemas.microsoft.com/office/powerpoint/2010/main" val="3782709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10.xml.rels><?xml version="1.0" encoding="UTF-8"?><Relationships xmlns="http://schemas.openxmlformats.org/package/2006/relationships"><Relationship Id="rId2" Type="http://schemas.openxmlformats.org/officeDocument/2006/relationships/slide" Target="../slides/slide13.xml" /><Relationship Id="rId1" Type="http://schemas.openxmlformats.org/officeDocument/2006/relationships/notesMaster" Target="../notesMasters/notesMaster1.xml" /></Relationships>
</file>

<file path=ppt/notesSlides/_rels/notesSlide11.xml.rels><?xml version="1.0" encoding="UTF-8"?><Relationships xmlns="http://schemas.openxmlformats.org/package/2006/relationships"><Relationship Id="rId2" Type="http://schemas.openxmlformats.org/officeDocument/2006/relationships/slide" Target="../slides/slide14.xml" /><Relationship Id="rId1" Type="http://schemas.openxmlformats.org/officeDocument/2006/relationships/notesMaster" Target="../notesMasters/notesMaster1.xml" /></Relationships>
</file>

<file path=ppt/notesSlides/_rels/notesSlide12.xml.rels><?xml version="1.0" encoding="UTF-8"?><Relationships xmlns="http://schemas.openxmlformats.org/package/2006/relationships"><Relationship Id="rId2" Type="http://schemas.openxmlformats.org/officeDocument/2006/relationships/slide" Target="../slides/slide15.xml" /><Relationship Id="rId1" Type="http://schemas.openxmlformats.org/officeDocument/2006/relationships/notesMaster" Target="../notesMasters/notesMaster1.xml" /></Relationships>
</file>

<file path=ppt/notesSlides/_rels/notesSlide13.xml.rels><?xml version="1.0" encoding="UTF-8"?><Relationships xmlns="http://schemas.openxmlformats.org/package/2006/relationships"><Relationship Id="rId2" Type="http://schemas.openxmlformats.org/officeDocument/2006/relationships/slide" Target="../slides/slide18.xml" /><Relationship Id="rId1" Type="http://schemas.openxmlformats.org/officeDocument/2006/relationships/notesMaster" Target="../notesMasters/notesMaster1.xml" /></Relationships>
</file>

<file path=ppt/notesSlides/_rels/notesSlide14.xml.rels><?xml version="1.0" encoding="UTF-8"?><Relationships xmlns="http://schemas.openxmlformats.org/package/2006/relationships"><Relationship Id="rId2" Type="http://schemas.openxmlformats.org/officeDocument/2006/relationships/slide" Target="../slides/slide19.xml" /><Relationship Id="rId1" Type="http://schemas.openxmlformats.org/officeDocument/2006/relationships/notesMaster" Target="../notesMasters/notesMaster1.xml" /></Relationships>
</file>

<file path=ppt/notesSlides/_rels/notesSlide15.xml.rels><?xml version="1.0" encoding="UTF-8"?><Relationships xmlns="http://schemas.openxmlformats.org/package/2006/relationships"><Relationship Id="rId2" Type="http://schemas.openxmlformats.org/officeDocument/2006/relationships/slide" Target="../slides/slide20.xml" /><Relationship Id="rId1" Type="http://schemas.openxmlformats.org/officeDocument/2006/relationships/notesMaster" Target="../notesMasters/notesMaster1.xml" /></Relationships>
</file>

<file path=ppt/notesSlides/_rels/notesSlide2.xml.rels><?xml version="1.0" encoding="UTF-8"?><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3.xml.rels><?xml version="1.0" encoding="UTF-8"?><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_rels/notesSlide4.xml.rels><?xml version="1.0" encoding="UTF-8"?><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5.xml.rels><?xml version="1.0" encoding="UTF-8"?><Relationships xmlns="http://schemas.openxmlformats.org/package/2006/relationships"><Relationship Id="rId2" Type="http://schemas.openxmlformats.org/officeDocument/2006/relationships/slide" Target="../slides/slide7.xml" /><Relationship Id="rId1" Type="http://schemas.openxmlformats.org/officeDocument/2006/relationships/notesMaster" Target="../notesMasters/notesMaster1.xml" /></Relationships>
</file>

<file path=ppt/notesSlides/_rels/notesSlide6.xml.rels><?xml version="1.0" encoding="UTF-8"?><Relationships xmlns="http://schemas.openxmlformats.org/package/2006/relationships"><Relationship Id="rId2" Type="http://schemas.openxmlformats.org/officeDocument/2006/relationships/slide" Target="../slides/slide8.xml" /><Relationship Id="rId1" Type="http://schemas.openxmlformats.org/officeDocument/2006/relationships/notesMaster" Target="../notesMasters/notesMaster1.xml" /></Relationships>
</file>

<file path=ppt/notesSlides/_rels/notesSlide7.xml.rels><?xml version="1.0" encoding="UTF-8"?><Relationships xmlns="http://schemas.openxmlformats.org/package/2006/relationships"><Relationship Id="rId2" Type="http://schemas.openxmlformats.org/officeDocument/2006/relationships/slide" Target="../slides/slide9.xml" /><Relationship Id="rId1" Type="http://schemas.openxmlformats.org/officeDocument/2006/relationships/notesMaster" Target="../notesMasters/notesMaster1.xml" /></Relationships>
</file>

<file path=ppt/notesSlides/_rels/notesSlide8.xml.rels><?xml version="1.0" encoding="UTF-8"?><Relationships xmlns="http://schemas.openxmlformats.org/package/2006/relationships"><Relationship Id="rId2" Type="http://schemas.openxmlformats.org/officeDocument/2006/relationships/slide" Target="../slides/slide10.xml" /><Relationship Id="rId1" Type="http://schemas.openxmlformats.org/officeDocument/2006/relationships/notesMaster" Target="../notesMasters/notesMaster1.xml" /></Relationships>
</file>

<file path=ppt/notesSlides/_rels/notesSlide9.xml.rels><?xml version="1.0" encoding="UTF-8"?><Relationships xmlns="http://schemas.openxmlformats.org/package/2006/relationships"><Relationship Id="rId2" Type="http://schemas.openxmlformats.org/officeDocument/2006/relationships/slide" Target="../slides/slide12.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Type inference, leading zeros, dates, and the missing-value code that becomes a number. The damage happens at import, before you have looked at anything.</a:t>
            </a:r>
          </a:p>
        </p:txBody>
      </p:sp>
      <p:sp>
        <p:nvSpPr>
          <p:cNvPr id="4" name="Slide Number Placeholder 3"/>
          <p:cNvSpPr>
            <a:spLocks noGrp="1"/>
          </p:cNvSpPr>
          <p:nvPr>
            <p:ph type="sldNum" sz="quarter" idx="10"/>
          </p:nvPr>
        </p:nvSpPr>
        <p:spPr/>
        <p:txBody>
          <a:bodyPr/>
          <a:lstStyle/>
          <a:p>
            <a:fld id="{18BDFEC3-8487-43E8-A154-7C12CBC1FFF2}" type="slidenum">
              <a:rPr lang="en-US"/>
              <a:t>2</a:t>
            </a:fld>
            <a:endParaRPr lang="en-US"/>
          </a:p>
        </p:txBody>
      </p:sp>
    </p:spTree>
  </p:cSld>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latin typeface="Courier"/>
              </a:rPr>
              <a:t>outcome</a:t>
            </a:r>
            <a:r>
              <a:rPr/>
              <a:t> takes four values and </a:t>
            </a:r>
            <a:r>
              <a:rPr>
                <a:latin typeface="Courier"/>
              </a:rPr>
              <a:t>sex</a:t>
            </a:r>
            <a:r>
              <a:rPr/>
              <a:t> takes two. Declaring them as categorical gives you two things: a smaller object, and — more useful — an error when a value outside the vocabulary appears.</a:t>
            </a:r>
          </a:p>
        </p:txBody>
      </p:sp>
      <p:sp>
        <p:nvSpPr>
          <p:cNvPr id="4" name="Slide Number Placeholder 3"/>
          <p:cNvSpPr>
            <a:spLocks noGrp="1"/>
          </p:cNvSpPr>
          <p:nvPr>
            <p:ph type="sldNum" sz="quarter" idx="10"/>
          </p:nvPr>
        </p:nvSpPr>
        <p:spPr/>
        <p:txBody>
          <a:bodyPr/>
          <a:lstStyle/>
          <a:p>
            <a:fld id="{18BDFEC3-8487-43E8-A154-7C12CBC1FFF2}" type="slidenum">
              <a:rPr lang="en-US"/>
              <a:t>13</a:t>
            </a:fld>
            <a:endParaRPr lang="en-US"/>
          </a:p>
        </p:txBody>
      </p:sp>
    </p:spTree>
  </p:cSld>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This is a genuine trap in both languages: a value outside the declared levels becomes missing rather than raising. Always count the missing immediately after converting. A jump from zero to nine means nine rows carried a value you did not know about, and you want to see it now rather than discover it as a gap in a table. The </a:t>
            </a:r>
            <a:r>
              <a:rPr>
                <a:latin typeface="Courier"/>
              </a:rPr>
              <a:t>oedema</a:t>
            </a:r>
            <a:r>
              <a:rPr/>
              <a:t> column in this register is exactly that case. Ennery and Desdunes recorded it inconsistently in the first quarter, using </a:t>
            </a:r>
            <a:r>
              <a:rPr>
                <a:latin typeface="Courier"/>
              </a:rPr>
              <a:t>Y</a:t>
            </a:r>
            <a:r>
              <a:rPr/>
              <a:t> and </a:t>
            </a:r>
            <a:r>
              <a:rPr>
                <a:latin typeface="Courier"/>
              </a:rPr>
              <a:t>N</a:t>
            </a:r>
            <a:r>
              <a:rPr/>
              <a:t> rather than </a:t>
            </a:r>
            <a:r>
              <a:rPr>
                <a:latin typeface="Courier"/>
              </a:rPr>
              <a:t>true</a:t>
            </a:r>
            <a:r>
              <a:rPr/>
              <a:t> and </a:t>
            </a:r>
            <a:r>
              <a:rPr>
                <a:latin typeface="Courier"/>
              </a:rPr>
              <a:t>false</a:t>
            </a:r>
            <a:r>
              <a:rPr/>
              <a:t>. Read it naively and those rows land as missing without comment.</a:t>
            </a:r>
          </a:p>
        </p:txBody>
      </p:sp>
      <p:sp>
        <p:nvSpPr>
          <p:cNvPr id="4" name="Slide Number Placeholder 3"/>
          <p:cNvSpPr>
            <a:spLocks noGrp="1"/>
          </p:cNvSpPr>
          <p:nvPr>
            <p:ph type="sldNum" sz="quarter" idx="10"/>
          </p:nvPr>
        </p:nvSpPr>
        <p:spPr/>
        <p:txBody>
          <a:bodyPr/>
          <a:lstStyle/>
          <a:p>
            <a:fld id="{18BDFEC3-8487-43E8-A154-7C12CBC1FFF2}" type="slidenum">
              <a:rPr lang="en-US"/>
              <a:t>14</a:t>
            </a:fld>
            <a:endParaRPr lang="en-US"/>
          </a:p>
        </p:txBody>
      </p:sp>
    </p:spTree>
  </p:cSld>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Putting it together — and asserting what you expect, so the script fails on a bad file instead of producing a bad number.</a:t>
            </a:r>
          </a:p>
        </p:txBody>
      </p:sp>
      <p:sp>
        <p:nvSpPr>
          <p:cNvPr id="4" name="Slide Number Placeholder 3"/>
          <p:cNvSpPr>
            <a:spLocks noGrp="1"/>
          </p:cNvSpPr>
          <p:nvPr>
            <p:ph type="sldNum" sz="quarter" idx="10"/>
          </p:nvPr>
        </p:nvSpPr>
        <p:spPr/>
        <p:txBody>
          <a:bodyPr/>
          <a:lstStyle/>
          <a:p>
            <a:fld id="{18BDFEC3-8487-43E8-A154-7C12CBC1FFF2}" type="slidenum">
              <a:rPr lang="en-US"/>
              <a:t>15</a:t>
            </a:fld>
            <a:endParaRPr lang="en-US"/>
          </a:p>
        </p:txBody>
      </p:sp>
    </p:spTree>
  </p:cSld>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The assertions are the part people skip and the part that pays. A file that arrives with 4,190 rows instead of 4,218 has lost something between the server and you, and the script should say so rather than quietly report a smaller caseload.</a:t>
            </a:r>
          </a:p>
        </p:txBody>
      </p:sp>
      <p:sp>
        <p:nvSpPr>
          <p:cNvPr id="4" name="Slide Number Placeholder 3"/>
          <p:cNvSpPr>
            <a:spLocks noGrp="1"/>
          </p:cNvSpPr>
          <p:nvPr>
            <p:ph type="sldNum" sz="quarter" idx="10"/>
          </p:nvPr>
        </p:nvSpPr>
        <p:spPr/>
        <p:txBody>
          <a:bodyPr/>
          <a:lstStyle/>
          <a:p>
            <a:fld id="{18BDFEC3-8487-43E8-A154-7C12CBC1FFF2}" type="slidenum">
              <a:rPr lang="en-US"/>
              <a:t>18</a:t>
            </a:fld>
            <a:endParaRPr lang="en-US"/>
          </a:p>
        </p:txBody>
      </p:sp>
    </p:spTree>
  </p:cSld>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The same principles apply, with different function names. Two notes specific to this sector. Stata and SPSS files carry value labels — </a:t>
            </a:r>
            <a:r>
              <a:rPr>
                <a:latin typeface="Courier"/>
              </a:rPr>
              <a:t>1 = Yes</a:t>
            </a:r>
            <a:r>
              <a:rPr/>
              <a:t>, </a:t>
            </a:r>
            <a:r>
              <a:rPr>
                <a:latin typeface="Courier"/>
              </a:rPr>
              <a:t>2 = No</a:t>
            </a:r>
            <a:r>
              <a:rPr/>
              <a:t> — and </a:t>
            </a:r>
            <a:r>
              <a:rPr>
                <a:latin typeface="Courier"/>
              </a:rPr>
              <a:t>haven</a:t>
            </a:r>
            <a:r>
              <a:rPr/>
              <a:t> preserves them while pandas mostly does not; if you are handed a </a:t>
            </a:r>
            <a:r>
              <a:rPr>
                <a:latin typeface="Courier"/>
              </a:rPr>
              <a:t>.dta</a:t>
            </a:r>
            <a:r>
              <a:rPr/>
              <a:t> from a survey firm, read it in R even if you will analyse it in Python. And Excel exports frequently carry a merged title row above the header, which both readers will treat as the header unless you tell them to skip it.</a:t>
            </a:r>
          </a:p>
        </p:txBody>
      </p:sp>
      <p:sp>
        <p:nvSpPr>
          <p:cNvPr id="4" name="Slide Number Placeholder 3"/>
          <p:cNvSpPr>
            <a:spLocks noGrp="1"/>
          </p:cNvSpPr>
          <p:nvPr>
            <p:ph type="sldNum" sz="quarter" idx="10"/>
          </p:nvPr>
        </p:nvSpPr>
        <p:spPr/>
        <p:txBody>
          <a:bodyPr/>
          <a:lstStyle/>
          <a:p>
            <a:fld id="{18BDFEC3-8487-43E8-A154-7C12CBC1FFF2}" type="slidenum">
              <a:rPr lang="en-US"/>
              <a:t>19</a:t>
            </a:fld>
            <a:endParaRPr lang="en-US"/>
          </a:p>
        </p:txBody>
      </p:sp>
    </p:spTree>
  </p:cSld>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The register is now in memory with its types intact. The next lesson reshapes it — and reshapes the CommCare-style flattened export it could have arrived as — into one row per observation.</a:t>
            </a:r>
          </a:p>
        </p:txBody>
      </p:sp>
      <p:sp>
        <p:nvSpPr>
          <p:cNvPr id="4" name="Slide Number Placeholder 3"/>
          <p:cNvSpPr>
            <a:spLocks noGrp="1"/>
          </p:cNvSpPr>
          <p:nvPr>
            <p:ph type="sldNum" sz="quarter" idx="10"/>
          </p:nvPr>
        </p:nvSpPr>
        <p:spPr/>
        <p:txBody>
          <a:bodyPr/>
          <a:lstStyle/>
          <a:p>
            <a:fld id="{18BDFEC3-8487-43E8-A154-7C12CBC1FFF2}" type="slidenum">
              <a:rPr lang="en-US"/>
              <a:t>20</a:t>
            </a:fld>
            <a:endParaRPr lang="en-US"/>
          </a:p>
        </p:txBody>
      </p:sp>
    </p:spTree>
  </p:cSld>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latin typeface="Courier"/>
              </a:rPr>
              <a:t>read_csv(path)</a:t>
            </a:r>
            <a:r>
              <a:rPr/>
              <a:t> is one line and it makes half a dozen decisions on your behalf. Most are right. The ones that are wrong are wrong silently, and by the time you notice, the corrupted value has been in three summaries and a chart. This lesson is about taking those decisions back.</a:t>
            </a:r>
          </a:p>
        </p:txBody>
      </p:sp>
      <p:sp>
        <p:nvSpPr>
          <p:cNvPr id="4" name="Slide Number Placeholder 3"/>
          <p:cNvSpPr>
            <a:spLocks noGrp="1"/>
          </p:cNvSpPr>
          <p:nvPr>
            <p:ph type="sldNum" sz="quarter" idx="10"/>
          </p:nvPr>
        </p:nvSpPr>
        <p:spPr/>
        <p:txBody>
          <a:bodyPr/>
          <a:lstStyle/>
          <a:p>
            <a:fld id="{18BDFEC3-8487-43E8-A154-7C12CBC1FFF2}" type="slidenum">
              <a:rPr lang="en-US"/>
              <a:t>3</a:t>
            </a:fld>
            <a:endParaRPr lang="en-US"/>
          </a:p>
        </p:txBody>
      </p:sp>
    </p:spTree>
  </p:cSld>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The MUAC register codes missing measurements as </a:t>
            </a:r>
            <a:r>
              <a:rPr>
                <a:latin typeface="Courier"/>
              </a:rPr>
              <a:t>-99</a:t>
            </a:r>
            <a:r>
              <a:rPr/>
              <a:t>, not as a blank cell. There is a reason for it — a blank on a paper register is ambiguous between “not measured” and “the enumerator skipped the page”, and a sentinel is unambiguous — but a CSV reader has no way to know that </a:t>
            </a:r>
            <a:r>
              <a:rPr>
                <a:latin typeface="Courier"/>
              </a:rPr>
              <a:t>-99</a:t>
            </a:r>
            <a:r>
              <a:rPr/>
              <a:t> is not a measurement.</a:t>
            </a:r>
          </a:p>
        </p:txBody>
      </p:sp>
      <p:sp>
        <p:nvSpPr>
          <p:cNvPr id="4" name="Slide Number Placeholder 3"/>
          <p:cNvSpPr>
            <a:spLocks noGrp="1"/>
          </p:cNvSpPr>
          <p:nvPr>
            <p:ph type="sldNum" sz="quarter" idx="10"/>
          </p:nvPr>
        </p:nvSpPr>
        <p:spPr/>
        <p:txBody>
          <a:bodyPr/>
          <a:lstStyle/>
          <a:p>
            <a:fld id="{18BDFEC3-8487-43E8-A154-7C12CBC1FFF2}" type="slidenum">
              <a:rPr lang="en-US"/>
              <a:t>4</a:t>
            </a:fld>
            <a:endParaRPr lang="en-US"/>
          </a:p>
        </p:txBody>
      </p:sp>
    </p:spTree>
  </p:cSld>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That number is several millimetres below the truth. Worse, it is </a:t>
            </a:r>
            <a:r>
              <a:rPr i="1"/>
              <a:t>plausible</a:t>
            </a:r>
            <a:r>
              <a:rPr/>
              <a:t>: nothing about it looks like an error, and a MUAC mean is not a figure most readers can sanity-check by eye. Declare the sentinel at read time and it never enters a calculation:</a:t>
            </a:r>
          </a:p>
        </p:txBody>
      </p:sp>
      <p:sp>
        <p:nvSpPr>
          <p:cNvPr id="4" name="Slide Number Placeholder 3"/>
          <p:cNvSpPr>
            <a:spLocks noGrp="1"/>
          </p:cNvSpPr>
          <p:nvPr>
            <p:ph type="sldNum" sz="quarter" idx="10"/>
          </p:nvPr>
        </p:nvSpPr>
        <p:spPr/>
        <p:txBody>
          <a:bodyPr/>
          <a:lstStyle/>
          <a:p>
            <a:fld id="{18BDFEC3-8487-43E8-A154-7C12CBC1FFF2}" type="slidenum">
              <a:rPr lang="en-US"/>
              <a:t>5</a:t>
            </a:fld>
            <a:endParaRPr lang="en-US"/>
          </a:p>
        </p:txBody>
      </p:sp>
    </p:spTree>
  </p:cSld>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Note the difference. pandas lets you scope the sentinel to one column, which is what you want: </a:t>
            </a:r>
            <a:r>
              <a:rPr>
                <a:latin typeface="Courier"/>
              </a:rPr>
              <a:t>-99</a:t>
            </a:r>
            <a:r>
              <a:rPr/>
              <a:t> is a missing MUAC, but if a column ever legitimately held a negative value, blanket treatment would destroy it. R’s </a:t>
            </a:r>
            <a:r>
              <a:rPr>
                <a:latin typeface="Courier"/>
              </a:rPr>
              <a:t>read_csv</a:t>
            </a:r>
            <a:r>
              <a:rPr/>
              <a:t> applies </a:t>
            </a:r>
            <a:r>
              <a:rPr>
                <a:latin typeface="Courier"/>
              </a:rPr>
              <a:t>na</a:t>
            </a:r>
            <a:r>
              <a:rPr/>
              <a:t> across the file, so scope it afterwards when that matters.</a:t>
            </a:r>
          </a:p>
        </p:txBody>
      </p:sp>
      <p:sp>
        <p:nvSpPr>
          <p:cNvPr id="4" name="Slide Number Placeholder 3"/>
          <p:cNvSpPr>
            <a:spLocks noGrp="1"/>
          </p:cNvSpPr>
          <p:nvPr>
            <p:ph type="sldNum" sz="quarter" idx="10"/>
          </p:nvPr>
        </p:nvSpPr>
        <p:spPr/>
        <p:txBody>
          <a:bodyPr/>
          <a:lstStyle/>
          <a:p>
            <a:fld id="{18BDFEC3-8487-43E8-A154-7C12CBC1FFF2}" type="slidenum">
              <a:rPr lang="en-US"/>
              <a:t>7</a:t>
            </a:fld>
            <a:endParaRPr lang="en-US"/>
          </a:p>
        </p:txBody>
      </p:sp>
    </p:spTree>
  </p:cSld>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latin typeface="Courier"/>
              </a:rPr>
              <a:t>child_id</a:t>
            </a:r>
            <a:r>
              <a:rPr/>
              <a:t> in this register looks like </a:t>
            </a:r>
            <a:r>
              <a:rPr>
                <a:latin typeface="Courier"/>
              </a:rPr>
              <a:t>CH00854</a:t>
            </a:r>
            <a:r>
              <a:rPr/>
              <a:t> and survives import intact. Many real registers use bare numeric identifiers instead — </a:t>
            </a:r>
            <a:r>
              <a:rPr>
                <a:latin typeface="Courier"/>
              </a:rPr>
              <a:t>00854</a:t>
            </a:r>
            <a:r>
              <a:rPr/>
              <a:t> — and a reader will helpfully turn that into the integer </a:t>
            </a:r>
            <a:r>
              <a:rPr>
                <a:latin typeface="Courier"/>
              </a:rPr>
              <a:t>854</a:t>
            </a:r>
            <a:r>
              <a:rPr/>
              <a:t>. The leading zero is gone, the join to the household file fails for exactly the identifiers that had one, and the failure looks like missing households rather than like a type error.</a:t>
            </a:r>
          </a:p>
        </p:txBody>
      </p:sp>
      <p:sp>
        <p:nvSpPr>
          <p:cNvPr id="4" name="Slide Number Placeholder 3"/>
          <p:cNvSpPr>
            <a:spLocks noGrp="1"/>
          </p:cNvSpPr>
          <p:nvPr>
            <p:ph type="sldNum" sz="quarter" idx="10"/>
          </p:nvPr>
        </p:nvSpPr>
        <p:spPr/>
        <p:txBody>
          <a:bodyPr/>
          <a:lstStyle/>
          <a:p>
            <a:fld id="{18BDFEC3-8487-43E8-A154-7C12CBC1FFF2}" type="slidenum">
              <a:rPr lang="en-US"/>
              <a:t>8</a:t>
            </a:fld>
            <a:endParaRPr lang="en-US"/>
          </a:p>
        </p:txBody>
      </p:sp>
    </p:spTree>
  </p:cSld>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The rule generalises: if you will never do arithmetic on it, it is not a number. Facility codes, phone numbers, cluster identifiers, household numbers and administrative codes are all text that happens to be written with digits.</a:t>
            </a:r>
          </a:p>
        </p:txBody>
      </p:sp>
      <p:sp>
        <p:nvSpPr>
          <p:cNvPr id="4" name="Slide Number Placeholder 3"/>
          <p:cNvSpPr>
            <a:spLocks noGrp="1"/>
          </p:cNvSpPr>
          <p:nvPr>
            <p:ph type="sldNum" sz="quarter" idx="10"/>
          </p:nvPr>
        </p:nvSpPr>
        <p:spPr/>
        <p:txBody>
          <a:bodyPr/>
          <a:lstStyle/>
          <a:p>
            <a:fld id="{18BDFEC3-8487-43E8-A154-7C12CBC1FFF2}" type="slidenum">
              <a:rPr lang="en-US"/>
              <a:t>9</a:t>
            </a:fld>
            <a:endParaRPr lang="en-US"/>
          </a:p>
        </p:txBody>
      </p:sp>
    </p:spTree>
  </p:cSld>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latin typeface="Courier"/>
              </a:rPr>
              <a:t>screening_date</a:t>
            </a:r>
            <a:r>
              <a:rPr/>
              <a:t> arrives as </a:t>
            </a:r>
            <a:r>
              <a:rPr>
                <a:latin typeface="Courier"/>
              </a:rPr>
              <a:t>2024-01-15</a:t>
            </a:r>
            <a:r>
              <a:rPr/>
              <a:t>. That is ISO 8601, it is unambiguous, and both readers will parse it correctly. Be aware that you are lucky. Real exports produce </a:t>
            </a:r>
            <a:r>
              <a:rPr>
                <a:latin typeface="Courier"/>
              </a:rPr>
              <a:t>15/01/2024</a:t>
            </a:r>
            <a:r>
              <a:rPr/>
              <a:t>, </a:t>
            </a:r>
            <a:r>
              <a:rPr>
                <a:latin typeface="Courier"/>
              </a:rPr>
              <a:t>01/15/2024</a:t>
            </a:r>
            <a:r>
              <a:rPr/>
              <a:t>, </a:t>
            </a:r>
            <a:r>
              <a:rPr>
                <a:latin typeface="Courier"/>
              </a:rPr>
              <a:t>15-Jan-24</a:t>
            </a:r>
            <a:r>
              <a:rPr/>
              <a:t> and Excel serial numbers like </a:t>
            </a:r>
            <a:r>
              <a:rPr>
                <a:latin typeface="Courier"/>
              </a:rPr>
              <a:t>45306</a:t>
            </a:r>
            <a:r>
              <a:rPr/>
              <a:t>, sometimes in the same column, because three people entered data on three differently-configured machines. </a:t>
            </a:r>
            <a:r>
              <a:rPr>
                <a:latin typeface="Courier"/>
              </a:rPr>
              <a:t>01/02/2024</a:t>
            </a:r>
            <a:r>
              <a:rPr/>
              <a:t> is either 1 February or 2 January and the file will not tell you which.</a:t>
            </a:r>
          </a:p>
        </p:txBody>
      </p:sp>
      <p:sp>
        <p:nvSpPr>
          <p:cNvPr id="4" name="Slide Number Placeholder 3"/>
          <p:cNvSpPr>
            <a:spLocks noGrp="1"/>
          </p:cNvSpPr>
          <p:nvPr>
            <p:ph type="sldNum" sz="quarter" idx="10"/>
          </p:nvPr>
        </p:nvSpPr>
        <p:spPr/>
        <p:txBody>
          <a:bodyPr/>
          <a:lstStyle/>
          <a:p>
            <a:fld id="{18BDFEC3-8487-43E8-A154-7C12CBC1FFF2}" type="slidenum">
              <a:rPr lang="en-US"/>
              <a:t>10</a:t>
            </a:fld>
            <a:endParaRPr lang="en-US"/>
          </a:p>
        </p:txBody>
      </p:sp>
    </p:spTree>
  </p:cSld>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Two habits are worth forming:</a:t>
            </a:r>
          </a:p>
        </p:txBody>
      </p:sp>
      <p:sp>
        <p:nvSpPr>
          <p:cNvPr id="4" name="Slide Number Placeholder 3"/>
          <p:cNvSpPr>
            <a:spLocks noGrp="1"/>
          </p:cNvSpPr>
          <p:nvPr>
            <p:ph type="sldNum" sz="quarter" idx="10"/>
          </p:nvPr>
        </p:nvSpPr>
        <p:spPr/>
        <p:txBody>
          <a:bodyPr/>
          <a:lstStyle/>
          <a:p>
            <a:fld id="{18BDFEC3-8487-43E8-A154-7C12CBC1FFF2}" type="slidenum">
              <a:rPr lang="en-US"/>
              <a:t>12</a:t>
            </a:fld>
            <a:endParaRPr lang="en-US"/>
          </a:p>
        </p:txBody>
      </p:sp>
    </p:spTree>
  </p:cSld>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444357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13914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81529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38346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073069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619886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41EB5C9-1307-BA42-ABA2-0BC069CD8E7F}" type="datetimeFigureOut">
              <a:rPr lang="en-US" smtClean="0"/>
              <a:t>1/2/22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35793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1EB5C9-1307-BA42-ABA2-0BC069CD8E7F}" type="datetimeFigureOut">
              <a:rPr lang="en-US" smtClean="0"/>
              <a:t>1/2/22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472721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1EB5C9-1307-BA42-ABA2-0BC069CD8E7F}" type="datetimeFigureOut">
              <a:rPr lang="en-US" smtClean="0"/>
              <a:t>1/2/22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130901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40895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66899855"/>
      </p:ext>
    </p:extLst>
  </p:cSld>
  <p:clrMapOvr>
    <a:masterClrMapping/>
  </p:clrMapOvr>
</p:sldLayout>
</file>

<file path=ppt/slideMasters/_rels/slideMaster1.xml.rels><?xml version="1.0" encoding="UTF-8"?><Relationships xmlns="http://schemas.openxmlformats.org/package/2006/relationships"><Relationship Id="rId8" Target="../slideLayouts/slideLayout8.xml" Type="http://schemas.openxmlformats.org/officeDocument/2006/relationships/slideLayout" /><Relationship Id="rId3" Target="../slideLayouts/slideLayout3.xml" Type="http://schemas.openxmlformats.org/officeDocument/2006/relationships/slideLayout" /><Relationship Id="rId7" Target="../slideLayouts/slideLayout7.xml" Type="http://schemas.openxmlformats.org/officeDocument/2006/relationships/slideLayout" /><Relationship Id="rId12" Target="../theme/theme1.xml" Type="http://schemas.openxmlformats.org/officeDocument/2006/relationships/theme" /><Relationship Id="rId2" Target="../slideLayouts/slideLayout2.xml" Type="http://schemas.openxmlformats.org/officeDocument/2006/relationships/slideLayout" /><Relationship Id="rId1" Target="../slideLayouts/slideLayout1.xml" Type="http://schemas.openxmlformats.org/officeDocument/2006/relationships/slideLayout" /><Relationship Id="rId6" Target="../slideLayouts/slideLayout6.xml" Type="http://schemas.openxmlformats.org/officeDocument/2006/relationships/slideLayout" /><Relationship Id="rId11" Target="../slideLayouts/slideLayout11.xml" Type="http://schemas.openxmlformats.org/officeDocument/2006/relationships/slideLayout" /><Relationship Id="rId5" Target="../slideLayouts/slideLayout5.xml" Type="http://schemas.openxmlformats.org/officeDocument/2006/relationships/slideLayout" /><Relationship Id="rId10" Target="../slideLayouts/slideLayout10.xml" Type="http://schemas.openxmlformats.org/officeDocument/2006/relationships/slideLayout" /><Relationship Id="rId4" Target="../slideLayouts/slideLayout4.xml" Type="http://schemas.openxmlformats.org/officeDocument/2006/relationships/slideLayout" /><Relationship Id="rId9" Target="../slideLayouts/slideLayout9.xml" Type="http://schemas.openxmlformats.org/officeDocument/2006/relationships/slideLayout"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anchor="ctr" bIns="45720" lIns="91440" rIns="91440" rtlCol="0" tIns="45720" vert="horz">
            <a:normAutofit/>
          </a:bodyPr>
          <a:lstStyle/>
          <a:p>
            <a:r>
              <a:rPr lang="en-US"/>
              <a:t>Click to edit Master title style</a:t>
            </a:r>
          </a:p>
        </p:txBody>
      </p:sp>
      <p:sp>
        <p:nvSpPr>
          <p:cNvPr id="3" name="Text Placeholder 2"/>
          <p:cNvSpPr>
            <a:spLocks noGrp="1"/>
          </p:cNvSpPr>
          <p:nvPr>
            <p:ph idx="1" type="body"/>
          </p:nvPr>
        </p:nvSpPr>
        <p:spPr>
          <a:xfrm>
            <a:off x="457200" y="1200151"/>
            <a:ext cx="8229600" cy="3394472"/>
          </a:xfrm>
          <a:prstGeom prst="rect">
            <a:avLst/>
          </a:prstGeom>
        </p:spPr>
        <p:txBody>
          <a:bodyPr bIns="45720" lIns="91440" rIns="91440" rtlCol="0" tIns="45720" vert="horz">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idx="2" sz="half" type="dt"/>
          </p:nvPr>
        </p:nvSpPr>
        <p:spPr>
          <a:xfrm>
            <a:off x="457200" y="4767263"/>
            <a:ext cx="2133600" cy="273844"/>
          </a:xfrm>
          <a:prstGeom prst="rect">
            <a:avLst/>
          </a:prstGeom>
        </p:spPr>
        <p:txBody>
          <a:bodyPr anchor="ctr" bIns="45720" lIns="91440" rIns="91440" rtlCol="0" tIns="45720" vert="horz"/>
          <a:lstStyle>
            <a:lvl1pPr algn="l">
              <a:defRPr sz="900">
                <a:solidFill>
                  <a:schemeClr val="tx1">
                    <a:tint val="75000"/>
                  </a:schemeClr>
                </a:solidFill>
              </a:defRPr>
            </a:lvl1pPr>
          </a:lstStyle>
          <a:p>
            <a:fld id="{241EB5C9-1307-BA42-ABA2-0BC069CD8E7F}" type="datetimeFigureOut">
              <a:rPr lang="en-US" smtClean="0"/>
              <a:t>1/2/22</a:t>
            </a:fld>
            <a:endParaRPr lang="en-US"/>
          </a:p>
        </p:txBody>
      </p:sp>
      <p:sp>
        <p:nvSpPr>
          <p:cNvPr id="5" name="Footer Placeholder 4"/>
          <p:cNvSpPr>
            <a:spLocks noGrp="1"/>
          </p:cNvSpPr>
          <p:nvPr>
            <p:ph idx="3" sz="quarter" type="ftr"/>
          </p:nvPr>
        </p:nvSpPr>
        <p:spPr>
          <a:xfrm>
            <a:off x="3124200" y="4767263"/>
            <a:ext cx="2895600" cy="273844"/>
          </a:xfrm>
          <a:prstGeom prst="rect">
            <a:avLst/>
          </a:prstGeom>
        </p:spPr>
        <p:txBody>
          <a:bodyPr anchor="ctr" bIns="45720" lIns="91440" rIns="91440" rtlCol="0" tIns="45720" vert="horz"/>
          <a:lstStyle>
            <a:lvl1pPr algn="ctr">
              <a:defRPr sz="900">
                <a:solidFill>
                  <a:schemeClr val="tx1">
                    <a:tint val="75000"/>
                  </a:schemeClr>
                </a:solidFill>
              </a:defRPr>
            </a:lvl1pPr>
          </a:lstStyle>
          <a:p>
            <a:endParaRPr lang="en-US"/>
          </a:p>
        </p:txBody>
      </p:sp>
      <p:sp>
        <p:nvSpPr>
          <p:cNvPr id="6" name="Slide Number Placeholder 5"/>
          <p:cNvSpPr>
            <a:spLocks noGrp="1"/>
          </p:cNvSpPr>
          <p:nvPr>
            <p:ph idx="4" sz="quarter" type="sldNum"/>
          </p:nvPr>
        </p:nvSpPr>
        <p:spPr>
          <a:xfrm>
            <a:off x="6553200" y="4767263"/>
            <a:ext cx="2133600" cy="273844"/>
          </a:xfrm>
          <a:prstGeom prst="rect">
            <a:avLst/>
          </a:prstGeom>
        </p:spPr>
        <p:txBody>
          <a:bodyPr anchor="ctr" bIns="45720" lIns="91440" rIns="91440" rtlCol="0" tIns="45720" vert="horz"/>
          <a:lstStyle>
            <a:lvl1pPr algn="r">
              <a:defRPr sz="900">
                <a:solidFill>
                  <a:schemeClr val="tx1">
                    <a:tint val="75000"/>
                  </a:schemeClr>
                </a:solidFill>
              </a:defRPr>
            </a:lvl1pPr>
          </a:lstStyle>
          <a:p>
            <a:fld id="{C5EF2332-01BF-834F-8236-50238282D533}" type="slidenum">
              <a:rPr lang="en-US" smtClean="0"/>
              <a:t>‹#›</a:t>
            </a:fld>
            <a:endParaRPr lang="en-US"/>
          </a:p>
        </p:txBody>
      </p:sp>
    </p:spTree>
    <p:extLst>
      <p:ext uri="{BB962C8B-B14F-4D97-AF65-F5344CB8AC3E}">
        <p14:creationId xmlns:p14="http://schemas.microsoft.com/office/powerpoint/2010/main" val="3676200875"/>
      </p:ext>
    </p:extLst>
  </p:cSld>
  <p:clrMap accent1="accent1" accent2="accent2" accent3="accent3" accent4="accent4" accent5="accent5" accent6="accent6" bg1="lt1" bg2="lt2" folHlink="folHlink" hlink="hlink" tx1="dk1" tx2="dk2"/>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42900" eaLnBrk="1" hangingPunct="1" latinLnBrk="0" rtl="0">
        <a:spcBef>
          <a:spcPct val="0"/>
        </a:spcBef>
        <a:buNone/>
        <a:defRPr kern="1200" sz="3300">
          <a:solidFill>
            <a:schemeClr val="tx1"/>
          </a:solidFill>
          <a:latin typeface="+mj-lt"/>
          <a:ea typeface="+mj-ea"/>
          <a:cs typeface="+mj-cs"/>
        </a:defRPr>
      </a:lvl1pPr>
    </p:titleStyle>
    <p:bodyStyle>
      <a:lvl1pPr algn="l" defTabSz="342900" eaLnBrk="1" hangingPunct="1" indent="-342900" latinLnBrk="0" marL="342900" rtl="0">
        <a:spcBef>
          <a:spcPct val="20000"/>
        </a:spcBef>
        <a:buFont typeface="Arial"/>
        <a:buChar char="•"/>
        <a:defRPr kern="1200" sz="2400">
          <a:solidFill>
            <a:schemeClr val="tx1"/>
          </a:solidFill>
          <a:latin typeface="+mn-lt"/>
          <a:ea typeface="+mn-ea"/>
          <a:cs typeface="+mn-cs"/>
        </a:defRPr>
      </a:lvl1pPr>
      <a:lvl2pPr algn="l" defTabSz="342900" eaLnBrk="1" hangingPunct="1" indent="-342900" latinLnBrk="0" marL="685800" rtl="0">
        <a:spcBef>
          <a:spcPct val="20000"/>
        </a:spcBef>
        <a:buFont typeface="Arial"/>
        <a:buChar char="–"/>
        <a:defRPr kern="1200" sz="2100">
          <a:solidFill>
            <a:schemeClr val="tx1"/>
          </a:solidFill>
          <a:latin typeface="+mn-lt"/>
          <a:ea typeface="+mn-ea"/>
          <a:cs typeface="+mn-cs"/>
        </a:defRPr>
      </a:lvl2pPr>
      <a:lvl3pPr algn="l" defTabSz="342900" eaLnBrk="1" hangingPunct="1" indent="-342900" latinLnBrk="0" marL="1028700" rtl="0">
        <a:spcBef>
          <a:spcPct val="20000"/>
        </a:spcBef>
        <a:buFont typeface="Arial"/>
        <a:buChar char="•"/>
        <a:defRPr kern="1200" sz="1800">
          <a:solidFill>
            <a:schemeClr val="tx1"/>
          </a:solidFill>
          <a:latin typeface="+mn-lt"/>
          <a:ea typeface="+mn-ea"/>
          <a:cs typeface="+mn-cs"/>
        </a:defRPr>
      </a:lvl3pPr>
      <a:lvl4pPr algn="l" defTabSz="342900" eaLnBrk="1" hangingPunct="1" indent="-342900" latinLnBrk="0" marL="1371600" rtl="0">
        <a:spcBef>
          <a:spcPct val="20000"/>
        </a:spcBef>
        <a:buFont typeface="Arial"/>
        <a:buChar char="–"/>
        <a:defRPr kern="1200" sz="1500">
          <a:solidFill>
            <a:schemeClr val="tx1"/>
          </a:solidFill>
          <a:latin typeface="+mn-lt"/>
          <a:ea typeface="+mn-ea"/>
          <a:cs typeface="+mn-cs"/>
        </a:defRPr>
      </a:lvl4pPr>
      <a:lvl5pPr algn="l" defTabSz="342900" eaLnBrk="1" hangingPunct="1" indent="-342900" latinLnBrk="0" marL="1714500" rtl="0">
        <a:spcBef>
          <a:spcPct val="20000"/>
        </a:spcBef>
        <a:buFont typeface="Arial"/>
        <a:buChar char="»"/>
        <a:defRPr kern="1200" sz="1500">
          <a:solidFill>
            <a:schemeClr val="tx1"/>
          </a:solidFill>
          <a:latin typeface="+mn-lt"/>
          <a:ea typeface="+mn-ea"/>
          <a:cs typeface="+mn-cs"/>
        </a:defRPr>
      </a:lvl5pPr>
      <a:lvl6pPr algn="l" defTabSz="342900" eaLnBrk="1" hangingPunct="1" indent="-342900" latinLnBrk="0" marL="2057400" rtl="0">
        <a:spcBef>
          <a:spcPct val="20000"/>
        </a:spcBef>
        <a:buFont typeface="Arial"/>
        <a:buChar char="•"/>
        <a:defRPr kern="1200" sz="1500">
          <a:solidFill>
            <a:schemeClr val="tx1"/>
          </a:solidFill>
          <a:latin typeface="+mn-lt"/>
          <a:ea typeface="+mn-ea"/>
          <a:cs typeface="+mn-cs"/>
        </a:defRPr>
      </a:lvl6pPr>
      <a:lvl7pPr algn="l" defTabSz="342900" eaLnBrk="1" hangingPunct="1" indent="-342900" latinLnBrk="0" marL="2400300" rtl="0">
        <a:spcBef>
          <a:spcPct val="20000"/>
        </a:spcBef>
        <a:buFont typeface="Arial"/>
        <a:buChar char="•"/>
        <a:defRPr kern="1200" sz="1500">
          <a:solidFill>
            <a:schemeClr val="tx1"/>
          </a:solidFill>
          <a:latin typeface="+mn-lt"/>
          <a:ea typeface="+mn-ea"/>
          <a:cs typeface="+mn-cs"/>
        </a:defRPr>
      </a:lvl7pPr>
      <a:lvl8pPr algn="l" defTabSz="342900" eaLnBrk="1" hangingPunct="1" indent="-342900" latinLnBrk="0" marL="2743200" rtl="0">
        <a:spcBef>
          <a:spcPct val="20000"/>
        </a:spcBef>
        <a:buFont typeface="Arial"/>
        <a:buChar char="•"/>
        <a:defRPr kern="1200" sz="1500">
          <a:solidFill>
            <a:schemeClr val="tx1"/>
          </a:solidFill>
          <a:latin typeface="+mn-lt"/>
          <a:ea typeface="+mn-ea"/>
          <a:cs typeface="+mn-cs"/>
        </a:defRPr>
      </a:lvl8pPr>
      <a:lvl9pPr algn="l" defTabSz="342900" eaLnBrk="1" hangingPunct="1" indent="-342900" latinLnBrk="0" marL="3086100" rtl="0">
        <a:spcBef>
          <a:spcPct val="20000"/>
        </a:spcBef>
        <a:buFont typeface="Arial"/>
        <a:buChar char="•"/>
        <a:defRPr kern="1200" sz="1500">
          <a:solidFill>
            <a:schemeClr val="tx1"/>
          </a:solidFill>
          <a:latin typeface="+mn-lt"/>
          <a:ea typeface="+mn-ea"/>
          <a:cs typeface="+mn-cs"/>
        </a:defRPr>
      </a:lvl9pPr>
    </p:bodyStyle>
    <p:otherStyle>
      <a:defPPr>
        <a:defRPr lang="en-US"/>
      </a:defPPr>
      <a:lvl1pPr algn="l" defTabSz="342900" eaLnBrk="1" hangingPunct="1" latinLnBrk="0" marL="0" rtl="0">
        <a:defRPr kern="1200" sz="1350">
          <a:solidFill>
            <a:schemeClr val="tx1"/>
          </a:solidFill>
          <a:latin typeface="+mn-lt"/>
          <a:ea typeface="+mn-ea"/>
          <a:cs typeface="+mn-cs"/>
        </a:defRPr>
      </a:lvl1pPr>
      <a:lvl2pPr algn="l" defTabSz="342900" eaLnBrk="1" hangingPunct="1" latinLnBrk="0" marL="342900" rtl="0">
        <a:defRPr kern="1200" sz="1350">
          <a:solidFill>
            <a:schemeClr val="tx1"/>
          </a:solidFill>
          <a:latin typeface="+mn-lt"/>
          <a:ea typeface="+mn-ea"/>
          <a:cs typeface="+mn-cs"/>
        </a:defRPr>
      </a:lvl2pPr>
      <a:lvl3pPr algn="l" defTabSz="342900" eaLnBrk="1" hangingPunct="1" latinLnBrk="0" marL="685800" rtl="0">
        <a:defRPr kern="1200" sz="1350">
          <a:solidFill>
            <a:schemeClr val="tx1"/>
          </a:solidFill>
          <a:latin typeface="+mn-lt"/>
          <a:ea typeface="+mn-ea"/>
          <a:cs typeface="+mn-cs"/>
        </a:defRPr>
      </a:lvl3pPr>
      <a:lvl4pPr algn="l" defTabSz="342900" eaLnBrk="1" hangingPunct="1" latinLnBrk="0" marL="1028700" rtl="0">
        <a:defRPr kern="1200" sz="1350">
          <a:solidFill>
            <a:schemeClr val="tx1"/>
          </a:solidFill>
          <a:latin typeface="+mn-lt"/>
          <a:ea typeface="+mn-ea"/>
          <a:cs typeface="+mn-cs"/>
        </a:defRPr>
      </a:lvl4pPr>
      <a:lvl5pPr algn="l" defTabSz="342900" eaLnBrk="1" hangingPunct="1" latinLnBrk="0" marL="1371600" rtl="0">
        <a:defRPr kern="1200" sz="1350">
          <a:solidFill>
            <a:schemeClr val="tx1"/>
          </a:solidFill>
          <a:latin typeface="+mn-lt"/>
          <a:ea typeface="+mn-ea"/>
          <a:cs typeface="+mn-cs"/>
        </a:defRPr>
      </a:lvl5pPr>
      <a:lvl6pPr algn="l" defTabSz="342900" eaLnBrk="1" hangingPunct="1" latinLnBrk="0" marL="1714500" rtl="0">
        <a:defRPr kern="1200" sz="1350">
          <a:solidFill>
            <a:schemeClr val="tx1"/>
          </a:solidFill>
          <a:latin typeface="+mn-lt"/>
          <a:ea typeface="+mn-ea"/>
          <a:cs typeface="+mn-cs"/>
        </a:defRPr>
      </a:lvl6pPr>
      <a:lvl7pPr algn="l" defTabSz="342900" eaLnBrk="1" hangingPunct="1" latinLnBrk="0" marL="2057400" rtl="0">
        <a:defRPr kern="1200" sz="1350">
          <a:solidFill>
            <a:schemeClr val="tx1"/>
          </a:solidFill>
          <a:latin typeface="+mn-lt"/>
          <a:ea typeface="+mn-ea"/>
          <a:cs typeface="+mn-cs"/>
        </a:defRPr>
      </a:lvl7pPr>
      <a:lvl8pPr algn="l" defTabSz="342900" eaLnBrk="1" hangingPunct="1" latinLnBrk="0" marL="2400300" rtl="0">
        <a:defRPr kern="1200" sz="1350">
          <a:solidFill>
            <a:schemeClr val="tx1"/>
          </a:solidFill>
          <a:latin typeface="+mn-lt"/>
          <a:ea typeface="+mn-ea"/>
          <a:cs typeface="+mn-cs"/>
        </a:defRPr>
      </a:lvl8pPr>
      <a:lvl9pPr algn="l" defTabSz="342900" eaLnBrk="1" hangingPunct="1" latinLnBrk="0" marL="2743200" rtl="0">
        <a:defRPr kern="1200" sz="1350">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8.xml" /></Relationships>
</file>

<file path=ppt/slides/_rels/slide11.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9.xml" /></Relationships>
</file>

<file path=ppt/slides/_rels/slide13.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0.xml" /></Relationships>
</file>

<file path=ppt/slides/_rels/slide14.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1.xml" /></Relationships>
</file>

<file path=ppt/slides/_rels/slide15.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2.xml" /></Relationships>
</file>

<file path=ppt/slides/_rels/slide16.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7.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8.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3.xml" /></Relationships>
</file>

<file path=ppt/slides/_rels/slide19.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4.xml" /></Relationships>
</file>

<file path=ppt/slides/_rels/slide2.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xml" /></Relationships>
</file>

<file path=ppt/slides/_rels/slide20.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5.xml" /></Relationships>
</file>

<file path=ppt/slides/_rels/slide21.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hyperlink" Target="https://data-analysis.cassion.dev/courses/data-analysis-foundations/foundations-03-reading-exports" TargetMode="External" /></Relationships>
</file>

<file path=ppt/slides/_rels/slide3.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2.xml" /></Relationships>
</file>

<file path=ppt/slides/_rels/slide4.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3.xml" /></Relationships>
</file>

<file path=ppt/slides/_rels/slide5.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4.xml" /></Relationships>
</file>

<file path=ppt/slides/_rels/slide6.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5.xml" /></Relationships>
</file>

<file path=ppt/slides/_rels/slide8.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6.xml" /></Relationships>
</file>

<file path=ppt/slides/_rels/slide9.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7.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pPr lvl="0" indent="0" marL="0">
              <a:buNone/>
            </a:pPr>
            <a:r>
              <a:rPr/>
              <a:t>Reading an export without corrupting it</a:t>
            </a:r>
          </a:p>
        </p:txBody>
      </p:sp>
      <p:sp>
        <p:nvSpPr>
          <p:cNvPr id="3" name="Subtitle 2"/>
          <p:cNvSpPr>
            <a:spLocks noGrp="1"/>
          </p:cNvSpPr>
          <p:nvPr>
            <p:ph idx="1" type="subTitle"/>
          </p:nvPr>
        </p:nvSpPr>
        <p:spPr>
          <a:xfrm>
            <a:off x="1371600" y="2914650"/>
            <a:ext cx="6400800" cy="1314450"/>
          </a:xfrm>
        </p:spPr>
        <p:txBody>
          <a:bodyPr/>
          <a:lstStyle/>
          <a:p>
            <a:pPr lvl="0" indent="0" marL="0">
              <a:buNone/>
            </a:pPr>
            <a:r>
              <a:rPr/>
              <a:t>Type inference, leading zeros, dates, and the missing-value code that becomes a number. The damage happens at import, before you have looked at anything.</a:t>
            </a:r>
            <a:br/>
            <a:br/>
            <a:r>
              <a:rPr/>
              <a:t>Pierre Robentz Cassion</a:t>
            </a:r>
          </a:p>
        </p:txBody>
      </p:sp>
      <p:sp>
        <p:nvSpPr>
          <p:cNvPr id="4" name="Date Placeholder 3"/>
          <p:cNvSpPr>
            <a:spLocks noGrp="1"/>
          </p:cNvSpPr>
          <p:nvPr>
            <p:ph idx="10" sz="half" type="dt"/>
          </p:nvPr>
        </p:nvSpPr>
        <p:spPr/>
        <p:txBody>
          <a:bodyPr/>
          <a:lstStyle/>
          <a:p>
            <a:pPr lvl="0" indent="0" marL="0">
              <a:buNone/>
            </a:pPr>
            <a:r>
              <a:rPr/>
              <a:t>Lesson 3 of 8</a:t>
            </a:r>
          </a:p>
        </p:txBody>
      </p:sp>
    </p:spTree>
  </p:cSl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Dates — In Python</a:t>
            </a:r>
          </a:p>
        </p:txBody>
      </p:sp>
      <p:sp>
        <p:nvSpPr>
          <p:cNvPr id="3" name="Content Placeholder 2"/>
          <p:cNvSpPr>
            <a:spLocks noGrp="1"/>
          </p:cNvSpPr>
          <p:nvPr>
            <p:ph idx="1"/>
          </p:nvPr>
        </p:nvSpPr>
        <p:spPr/>
        <p:txBody>
          <a:bodyPr/>
          <a:lstStyle/>
          <a:p>
            <a:pPr lvl="0" indent="0">
              <a:buNone/>
            </a:pPr>
            <a:r>
              <a:rPr>
                <a:latin typeface="Courier"/>
              </a:rPr>
              <a:t>muac[</a:t>
            </a:r>
            <a:r>
              <a:rPr>
                <a:solidFill>
                  <a:srgbClr val="4070A0"/>
                </a:solidFill>
                <a:latin typeface="Courier"/>
              </a:rPr>
              <a:t>"screening_date"</a:t>
            </a:r>
            <a:r>
              <a:rPr>
                <a:latin typeface="Courier"/>
              </a:rPr>
              <a:t>] </a:t>
            </a:r>
            <a:r>
              <a:rPr>
                <a:solidFill>
                  <a:srgbClr val="666666"/>
                </a:solidFill>
                <a:latin typeface="Courier"/>
              </a:rPr>
              <a:t>=</a:t>
            </a:r>
            <a:r>
              <a:rPr>
                <a:latin typeface="Courier"/>
              </a:rPr>
              <a:t> pd.to_datetime(</a:t>
            </a:r>
            <a:br/>
            <a:r>
              <a:rPr>
                <a:latin typeface="Courier"/>
              </a:rPr>
              <a:t>    muac[</a:t>
            </a:r>
            <a:r>
              <a:rPr>
                <a:solidFill>
                  <a:srgbClr val="4070A0"/>
                </a:solidFill>
                <a:latin typeface="Courier"/>
              </a:rPr>
              <a:t>"screening_date"</a:t>
            </a:r>
            <a:r>
              <a:rPr>
                <a:latin typeface="Courier"/>
              </a:rPr>
              <a:t>], </a:t>
            </a:r>
            <a:r>
              <a:rPr>
                <a:solidFill>
                  <a:srgbClr val="008000"/>
                </a:solidFill>
                <a:latin typeface="Courier"/>
              </a:rPr>
              <a:t>format</a:t>
            </a:r>
            <a:r>
              <a:rPr>
                <a:solidFill>
                  <a:srgbClr val="666666"/>
                </a:solidFill>
                <a:latin typeface="Courier"/>
              </a:rPr>
              <a:t>=</a:t>
            </a:r>
            <a:r>
              <a:rPr>
                <a:solidFill>
                  <a:srgbClr val="4070A0"/>
                </a:solidFill>
                <a:latin typeface="Courier"/>
              </a:rPr>
              <a:t>"%Y-%m-%d"</a:t>
            </a:r>
            <a:r>
              <a:rPr>
                <a:latin typeface="Courier"/>
              </a:rPr>
              <a:t>, errors</a:t>
            </a:r>
            <a:r>
              <a:rPr>
                <a:solidFill>
                  <a:srgbClr val="666666"/>
                </a:solidFill>
                <a:latin typeface="Courier"/>
              </a:rPr>
              <a:t>=</a:t>
            </a:r>
            <a:r>
              <a:rPr>
                <a:solidFill>
                  <a:srgbClr val="4070A0"/>
                </a:solidFill>
                <a:latin typeface="Courier"/>
              </a:rPr>
              <a:t>"raise"</a:t>
            </a:r>
            <a:br/>
            <a:r>
              <a:rPr>
                <a:latin typeface="Courier"/>
              </a:rPr>
              <a:t>)</a:t>
            </a:r>
          </a:p>
        </p:txBody>
      </p:sp>
    </p:spTree>
  </p:cSl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Dates — In R</a:t>
            </a:r>
          </a:p>
        </p:txBody>
      </p:sp>
      <p:sp>
        <p:nvSpPr>
          <p:cNvPr id="3" name="Content Placeholder 2"/>
          <p:cNvSpPr>
            <a:spLocks noGrp="1"/>
          </p:cNvSpPr>
          <p:nvPr>
            <p:ph idx="1"/>
          </p:nvPr>
        </p:nvSpPr>
        <p:spPr/>
        <p:txBody>
          <a:bodyPr/>
          <a:lstStyle/>
          <a:p>
            <a:pPr lvl="0" indent="0">
              <a:buNone/>
            </a:pPr>
            <a:r>
              <a:rPr>
                <a:latin typeface="Courier"/>
              </a:rPr>
              <a:t>muac </a:t>
            </a:r>
            <a:r>
              <a:rPr>
                <a:solidFill>
                  <a:srgbClr val="007020"/>
                </a:solidFill>
                <a:latin typeface="Courier"/>
              </a:rPr>
              <a:t>&lt;-</a:t>
            </a:r>
            <a:r>
              <a:rPr>
                <a:latin typeface="Courier"/>
              </a:rPr>
              <a:t> muac </a:t>
            </a:r>
            <a:r>
              <a:rPr>
                <a:solidFill>
                  <a:srgbClr val="4070A0"/>
                </a:solidFill>
                <a:latin typeface="Courier"/>
              </a:rPr>
              <a:t>|&gt;</a:t>
            </a:r>
            <a:br/>
            <a:r>
              <a:rPr>
                <a:latin typeface="Courier"/>
              </a:rPr>
              <a:t>  dplyr</a:t>
            </a:r>
            <a:r>
              <a:rPr>
                <a:solidFill>
                  <a:srgbClr val="4070A0"/>
                </a:solidFill>
                <a:latin typeface="Courier"/>
              </a:rPr>
              <a:t>::</a:t>
            </a:r>
            <a:r>
              <a:rPr>
                <a:solidFill>
                  <a:srgbClr val="06287E"/>
                </a:solidFill>
                <a:latin typeface="Courier"/>
              </a:rPr>
              <a:t>mutate</a:t>
            </a:r>
            <a:r>
              <a:rPr>
                <a:latin typeface="Courier"/>
              </a:rPr>
              <a:t>(</a:t>
            </a:r>
            <a:br/>
            <a:r>
              <a:rPr>
                <a:latin typeface="Courier"/>
              </a:rPr>
              <a:t>    </a:t>
            </a:r>
            <a:r>
              <a:rPr>
                <a:solidFill>
                  <a:srgbClr val="7D9029"/>
                </a:solidFill>
                <a:latin typeface="Courier"/>
              </a:rPr>
              <a:t>screening_date =</a:t>
            </a:r>
            <a:r>
              <a:rPr>
                <a:latin typeface="Courier"/>
              </a:rPr>
              <a:t> </a:t>
            </a:r>
            <a:r>
              <a:rPr>
                <a:solidFill>
                  <a:srgbClr val="06287E"/>
                </a:solidFill>
                <a:latin typeface="Courier"/>
              </a:rPr>
              <a:t>as.Date</a:t>
            </a:r>
            <a:r>
              <a:rPr>
                <a:latin typeface="Courier"/>
              </a:rPr>
              <a:t>(screening_date, </a:t>
            </a:r>
            <a:r>
              <a:rPr>
                <a:solidFill>
                  <a:srgbClr val="7D9029"/>
                </a:solidFill>
                <a:latin typeface="Courier"/>
              </a:rPr>
              <a:t>format =</a:t>
            </a:r>
            <a:r>
              <a:rPr>
                <a:latin typeface="Courier"/>
              </a:rPr>
              <a:t> </a:t>
            </a:r>
            <a:r>
              <a:rPr>
                <a:solidFill>
                  <a:srgbClr val="4070A0"/>
                </a:solidFill>
                <a:latin typeface="Courier"/>
              </a:rPr>
              <a:t>"%Y-%m-%d"</a:t>
            </a:r>
            <a:r>
              <a:rPr>
                <a:latin typeface="Courier"/>
              </a:rPr>
              <a:t>)</a:t>
            </a:r>
            <a:br/>
            <a:r>
              <a:rPr>
                <a:latin typeface="Courier"/>
              </a:rPr>
              <a:t>  )</a:t>
            </a:r>
            <a:br/>
            <a:br/>
            <a:r>
              <a:rPr>
                <a:solidFill>
                  <a:srgbClr val="06287E"/>
                </a:solidFill>
                <a:latin typeface="Courier"/>
              </a:rPr>
              <a:t>stopifnot</a:t>
            </a:r>
            <a:r>
              <a:rPr>
                <a:latin typeface="Courier"/>
              </a:rPr>
              <a:t>(</a:t>
            </a:r>
            <a:r>
              <a:rPr>
                <a:solidFill>
                  <a:srgbClr val="4070A0"/>
                </a:solidFill>
                <a:latin typeface="Courier"/>
              </a:rPr>
              <a:t>!</a:t>
            </a:r>
            <a:r>
              <a:rPr>
                <a:solidFill>
                  <a:srgbClr val="06287E"/>
                </a:solidFill>
                <a:latin typeface="Courier"/>
              </a:rPr>
              <a:t>any</a:t>
            </a:r>
            <a:r>
              <a:rPr>
                <a:latin typeface="Courier"/>
              </a:rPr>
              <a:t>(</a:t>
            </a:r>
            <a:r>
              <a:rPr>
                <a:solidFill>
                  <a:srgbClr val="06287E"/>
                </a:solidFill>
                <a:latin typeface="Courier"/>
              </a:rPr>
              <a:t>is.na</a:t>
            </a:r>
            <a:r>
              <a:rPr>
                <a:latin typeface="Courier"/>
              </a:rPr>
              <a:t>(muac</a:t>
            </a:r>
            <a:r>
              <a:rPr>
                <a:solidFill>
                  <a:srgbClr val="4070A0"/>
                </a:solidFill>
                <a:latin typeface="Courier"/>
              </a:rPr>
              <a:t>$</a:t>
            </a:r>
            <a:r>
              <a:rPr>
                <a:latin typeface="Courier"/>
              </a:rPr>
              <a:t>screening_date)))</a:t>
            </a:r>
          </a:p>
        </p:txBody>
      </p:sp>
    </p:spTree>
  </p:cSl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Dates</a:t>
            </a:r>
          </a:p>
        </p:txBody>
      </p:sp>
      <p:sp>
        <p:nvSpPr>
          <p:cNvPr id="3" name="Content Placeholder 2"/>
          <p:cNvSpPr>
            <a:spLocks noGrp="1"/>
          </p:cNvSpPr>
          <p:nvPr>
            <p:ph idx="1"/>
          </p:nvPr>
        </p:nvSpPr>
        <p:spPr/>
        <p:txBody>
          <a:bodyPr/>
          <a:lstStyle/>
          <a:p>
            <a:pPr lvl="0"/>
            <a:r>
              <a:rPr b="1"/>
              <a:t>State the format explicitly</a:t>
            </a:r>
            <a:r>
              <a:rPr/>
              <a:t> rather than letting the parser infer it. An inferred format can change between files as…</a:t>
            </a:r>
          </a:p>
          <a:p>
            <a:pPr lvl="0"/>
            <a:r>
              <a:rPr b="1"/>
              <a:t>Use </a:t>
            </a:r>
            <a:r>
              <a:rPr b="1">
                <a:latin typeface="Courier"/>
              </a:rPr>
              <a:t>errors="raise"</a:t>
            </a:r>
            <a:r>
              <a:rPr b="1"/>
              <a:t>.</a:t>
            </a:r>
            <a:r>
              <a:rPr/>
              <a:t> The alternative, </a:t>
            </a:r>
            <a:r>
              <a:rPr>
                <a:latin typeface="Courier"/>
              </a:rPr>
              <a:t>errors="coerce"</a:t>
            </a:r>
            <a:r>
              <a:rPr/>
              <a:t>, converts every unparseable date to missing — which means…</a:t>
            </a:r>
          </a:p>
        </p:txBody>
      </p:sp>
    </p:spTree>
  </p:cSl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Categories with a fixed vocabulary — In Python</a:t>
            </a:r>
          </a:p>
        </p:txBody>
      </p:sp>
      <p:sp>
        <p:nvSpPr>
          <p:cNvPr id="3" name="Content Placeholder 2"/>
          <p:cNvSpPr>
            <a:spLocks noGrp="1"/>
          </p:cNvSpPr>
          <p:nvPr>
            <p:ph idx="1"/>
          </p:nvPr>
        </p:nvSpPr>
        <p:spPr/>
        <p:txBody>
          <a:bodyPr/>
          <a:lstStyle/>
          <a:p>
            <a:pPr lvl="0" indent="0">
              <a:buNone/>
            </a:pPr>
            <a:r>
              <a:rPr>
                <a:latin typeface="Courier"/>
              </a:rPr>
              <a:t>outcomes </a:t>
            </a:r>
            <a:r>
              <a:rPr>
                <a:solidFill>
                  <a:srgbClr val="666666"/>
                </a:solidFill>
                <a:latin typeface="Courier"/>
              </a:rPr>
              <a:t>=</a:t>
            </a:r>
            <a:r>
              <a:rPr>
                <a:latin typeface="Courier"/>
              </a:rPr>
              <a:t> pd.CategoricalDtype(</a:t>
            </a:r>
            <a:br/>
            <a:r>
              <a:rPr>
                <a:latin typeface="Courier"/>
              </a:rPr>
              <a:t>    [</a:t>
            </a:r>
            <a:r>
              <a:rPr>
                <a:solidFill>
                  <a:srgbClr val="4070A0"/>
                </a:solidFill>
                <a:latin typeface="Courier"/>
              </a:rPr>
              <a:t>"no-action"</a:t>
            </a:r>
            <a:r>
              <a:rPr>
                <a:latin typeface="Courier"/>
              </a:rPr>
              <a:t>, </a:t>
            </a:r>
            <a:r>
              <a:rPr>
                <a:solidFill>
                  <a:srgbClr val="4070A0"/>
                </a:solidFill>
                <a:latin typeface="Courier"/>
              </a:rPr>
              <a:t>"referred-tsfp"</a:t>
            </a:r>
            <a:r>
              <a:rPr>
                <a:latin typeface="Courier"/>
              </a:rPr>
              <a:t>, </a:t>
            </a:r>
            <a:r>
              <a:rPr>
                <a:solidFill>
                  <a:srgbClr val="4070A0"/>
                </a:solidFill>
                <a:latin typeface="Courier"/>
              </a:rPr>
              <a:t>"referred-otp"</a:t>
            </a:r>
            <a:r>
              <a:rPr>
                <a:latin typeface="Courier"/>
              </a:rPr>
              <a:t>, </a:t>
            </a:r>
            <a:r>
              <a:rPr>
                <a:solidFill>
                  <a:srgbClr val="4070A0"/>
                </a:solidFill>
                <a:latin typeface="Courier"/>
              </a:rPr>
              <a:t>"referred-sc"</a:t>
            </a:r>
            <a:r>
              <a:rPr>
                <a:latin typeface="Courier"/>
              </a:rPr>
              <a:t>], ordered</a:t>
            </a:r>
            <a:r>
              <a:rPr>
                <a:solidFill>
                  <a:srgbClr val="666666"/>
                </a:solidFill>
                <a:latin typeface="Courier"/>
              </a:rPr>
              <a:t>=</a:t>
            </a:r>
            <a:r>
              <a:rPr>
                <a:solidFill>
                  <a:srgbClr val="19177C"/>
                </a:solidFill>
                <a:latin typeface="Courier"/>
              </a:rPr>
              <a:t>False</a:t>
            </a:r>
            <a:br/>
            <a:r>
              <a:rPr>
                <a:latin typeface="Courier"/>
              </a:rPr>
              <a:t>)</a:t>
            </a:r>
            <a:br/>
            <a:br/>
            <a:r>
              <a:rPr>
                <a:latin typeface="Courier"/>
              </a:rPr>
              <a:t>muac[</a:t>
            </a:r>
            <a:r>
              <a:rPr>
                <a:solidFill>
                  <a:srgbClr val="4070A0"/>
                </a:solidFill>
                <a:latin typeface="Courier"/>
              </a:rPr>
              <a:t>"outcome"</a:t>
            </a:r>
            <a:r>
              <a:rPr>
                <a:latin typeface="Courier"/>
              </a:rPr>
              <a:t>] </a:t>
            </a:r>
            <a:r>
              <a:rPr>
                <a:solidFill>
                  <a:srgbClr val="666666"/>
                </a:solidFill>
                <a:latin typeface="Courier"/>
              </a:rPr>
              <a:t>=</a:t>
            </a:r>
            <a:r>
              <a:rPr>
                <a:latin typeface="Courier"/>
              </a:rPr>
              <a:t> muac[</a:t>
            </a:r>
            <a:r>
              <a:rPr>
                <a:solidFill>
                  <a:srgbClr val="4070A0"/>
                </a:solidFill>
                <a:latin typeface="Courier"/>
              </a:rPr>
              <a:t>"outcome"</a:t>
            </a:r>
            <a:r>
              <a:rPr>
                <a:latin typeface="Courier"/>
              </a:rPr>
              <a:t>].astype(outcomes)</a:t>
            </a:r>
            <a:br/>
            <a:br/>
            <a:r>
              <a:rPr i="1">
                <a:solidFill>
                  <a:srgbClr val="60A0B0"/>
                </a:solidFill>
                <a:latin typeface="Courier"/>
              </a:rPr>
              <a:t># Anything outside the vocabulary is now NaN — count it before moving on.</a:t>
            </a:r>
            <a:br/>
            <a:r>
              <a:rPr>
                <a:solidFill>
                  <a:srgbClr val="008000"/>
                </a:solidFill>
                <a:latin typeface="Courier"/>
              </a:rPr>
              <a:t>print</a:t>
            </a:r>
            <a:r>
              <a:rPr>
                <a:latin typeface="Courier"/>
              </a:rPr>
              <a:t>(muac[</a:t>
            </a:r>
            <a:r>
              <a:rPr>
                <a:solidFill>
                  <a:srgbClr val="4070A0"/>
                </a:solidFill>
                <a:latin typeface="Courier"/>
              </a:rPr>
              <a:t>"outcome"</a:t>
            </a:r>
            <a:r>
              <a:rPr>
                <a:latin typeface="Courier"/>
              </a:rPr>
              <a:t>].isna().</a:t>
            </a:r>
            <a:r>
              <a:rPr>
                <a:solidFill>
                  <a:srgbClr val="008000"/>
                </a:solidFill>
                <a:latin typeface="Courier"/>
              </a:rPr>
              <a:t>sum</a:t>
            </a:r>
            <a:r>
              <a:rPr>
                <a:latin typeface="Courier"/>
              </a:rPr>
              <a:t>())</a:t>
            </a:r>
          </a:p>
        </p:txBody>
      </p:sp>
    </p:spTree>
  </p:cSl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Categories with a fixed vocabulary — In R</a:t>
            </a:r>
          </a:p>
        </p:txBody>
      </p:sp>
      <p:sp>
        <p:nvSpPr>
          <p:cNvPr id="3" name="Content Placeholder 2"/>
          <p:cNvSpPr>
            <a:spLocks noGrp="1"/>
          </p:cNvSpPr>
          <p:nvPr>
            <p:ph idx="1"/>
          </p:nvPr>
        </p:nvSpPr>
        <p:spPr/>
        <p:txBody>
          <a:bodyPr/>
          <a:lstStyle/>
          <a:p>
            <a:pPr lvl="0" indent="0">
              <a:buNone/>
            </a:pPr>
            <a:r>
              <a:rPr>
                <a:latin typeface="Courier"/>
              </a:rPr>
              <a:t>muac </a:t>
            </a:r>
            <a:r>
              <a:rPr>
                <a:solidFill>
                  <a:srgbClr val="007020"/>
                </a:solidFill>
                <a:latin typeface="Courier"/>
              </a:rPr>
              <a:t>&lt;-</a:t>
            </a:r>
            <a:r>
              <a:rPr>
                <a:latin typeface="Courier"/>
              </a:rPr>
              <a:t> muac </a:t>
            </a:r>
            <a:r>
              <a:rPr>
                <a:solidFill>
                  <a:srgbClr val="4070A0"/>
                </a:solidFill>
                <a:latin typeface="Courier"/>
              </a:rPr>
              <a:t>|&gt;</a:t>
            </a:r>
            <a:br/>
            <a:r>
              <a:rPr>
                <a:latin typeface="Courier"/>
              </a:rPr>
              <a:t>  dplyr</a:t>
            </a:r>
            <a:r>
              <a:rPr>
                <a:solidFill>
                  <a:srgbClr val="4070A0"/>
                </a:solidFill>
                <a:latin typeface="Courier"/>
              </a:rPr>
              <a:t>::</a:t>
            </a:r>
            <a:r>
              <a:rPr>
                <a:solidFill>
                  <a:srgbClr val="06287E"/>
                </a:solidFill>
                <a:latin typeface="Courier"/>
              </a:rPr>
              <a:t>mutate</a:t>
            </a:r>
            <a:r>
              <a:rPr>
                <a:latin typeface="Courier"/>
              </a:rPr>
              <a:t>(</a:t>
            </a:r>
            <a:br/>
            <a:r>
              <a:rPr>
                <a:latin typeface="Courier"/>
              </a:rPr>
              <a:t>    </a:t>
            </a:r>
            <a:r>
              <a:rPr>
                <a:solidFill>
                  <a:srgbClr val="7D9029"/>
                </a:solidFill>
                <a:latin typeface="Courier"/>
              </a:rPr>
              <a:t>outcome =</a:t>
            </a:r>
            <a:r>
              <a:rPr>
                <a:latin typeface="Courier"/>
              </a:rPr>
              <a:t> </a:t>
            </a:r>
            <a:r>
              <a:rPr>
                <a:solidFill>
                  <a:srgbClr val="06287E"/>
                </a:solidFill>
                <a:latin typeface="Courier"/>
              </a:rPr>
              <a:t>factor</a:t>
            </a:r>
            <a:r>
              <a:rPr>
                <a:latin typeface="Courier"/>
              </a:rPr>
              <a:t>(</a:t>
            </a:r>
            <a:br/>
            <a:r>
              <a:rPr>
                <a:latin typeface="Courier"/>
              </a:rPr>
              <a:t>      outcome,</a:t>
            </a:r>
            <a:br/>
            <a:r>
              <a:rPr>
                <a:latin typeface="Courier"/>
              </a:rPr>
              <a:t>      </a:t>
            </a:r>
            <a:r>
              <a:rPr>
                <a:solidFill>
                  <a:srgbClr val="7D9029"/>
                </a:solidFill>
                <a:latin typeface="Courier"/>
              </a:rPr>
              <a:t>levels =</a:t>
            </a:r>
            <a:r>
              <a:rPr>
                <a:latin typeface="Courier"/>
              </a:rPr>
              <a:t> </a:t>
            </a:r>
            <a:r>
              <a:rPr>
                <a:solidFill>
                  <a:srgbClr val="06287E"/>
                </a:solidFill>
                <a:latin typeface="Courier"/>
              </a:rPr>
              <a:t>c</a:t>
            </a:r>
            <a:r>
              <a:rPr>
                <a:latin typeface="Courier"/>
              </a:rPr>
              <a:t>(</a:t>
            </a:r>
            <a:r>
              <a:rPr>
                <a:solidFill>
                  <a:srgbClr val="4070A0"/>
                </a:solidFill>
                <a:latin typeface="Courier"/>
              </a:rPr>
              <a:t>"no-action"</a:t>
            </a:r>
            <a:r>
              <a:rPr>
                <a:latin typeface="Courier"/>
              </a:rPr>
              <a:t>, </a:t>
            </a:r>
            <a:r>
              <a:rPr>
                <a:solidFill>
                  <a:srgbClr val="4070A0"/>
                </a:solidFill>
                <a:latin typeface="Courier"/>
              </a:rPr>
              <a:t>"referred-tsfp"</a:t>
            </a:r>
            <a:r>
              <a:rPr>
                <a:latin typeface="Courier"/>
              </a:rPr>
              <a:t>, </a:t>
            </a:r>
            <a:r>
              <a:rPr>
                <a:solidFill>
                  <a:srgbClr val="4070A0"/>
                </a:solidFill>
                <a:latin typeface="Courier"/>
              </a:rPr>
              <a:t>"referred-otp"</a:t>
            </a:r>
            <a:r>
              <a:rPr>
                <a:latin typeface="Courier"/>
              </a:rPr>
              <a:t>, </a:t>
            </a:r>
            <a:r>
              <a:rPr>
                <a:solidFill>
                  <a:srgbClr val="4070A0"/>
                </a:solidFill>
                <a:latin typeface="Courier"/>
              </a:rPr>
              <a:t>"referred-sc"</a:t>
            </a:r>
            <a:r>
              <a:rPr>
                <a:latin typeface="Courier"/>
              </a:rPr>
              <a:t>)</a:t>
            </a:r>
            <a:br/>
            <a:r>
              <a:rPr>
                <a:latin typeface="Courier"/>
              </a:rPr>
              <a:t>    )</a:t>
            </a:r>
            <a:br/>
            <a:r>
              <a:rPr>
                <a:latin typeface="Courier"/>
              </a:rPr>
              <a:t>  )</a:t>
            </a:r>
            <a:br/>
            <a:br/>
            <a:r>
              <a:rPr>
                <a:solidFill>
                  <a:srgbClr val="06287E"/>
                </a:solidFill>
                <a:latin typeface="Courier"/>
              </a:rPr>
              <a:t>sum</a:t>
            </a:r>
            <a:r>
              <a:rPr>
                <a:latin typeface="Courier"/>
              </a:rPr>
              <a:t>(</a:t>
            </a:r>
            <a:r>
              <a:rPr>
                <a:solidFill>
                  <a:srgbClr val="06287E"/>
                </a:solidFill>
                <a:latin typeface="Courier"/>
              </a:rPr>
              <a:t>is.na</a:t>
            </a:r>
            <a:r>
              <a:rPr>
                <a:latin typeface="Courier"/>
              </a:rPr>
              <a:t>(muac</a:t>
            </a:r>
            <a:r>
              <a:rPr>
                <a:solidFill>
                  <a:srgbClr val="4070A0"/>
                </a:solidFill>
                <a:latin typeface="Courier"/>
              </a:rPr>
              <a:t>$</a:t>
            </a:r>
            <a:r>
              <a:rPr>
                <a:latin typeface="Courier"/>
              </a:rPr>
              <a:t>outcome))</a:t>
            </a:r>
          </a:p>
        </p:txBody>
      </p:sp>
    </p:spTree>
  </p:cSl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A defensive read, end to end — In Python (cont.)</a:t>
            </a:r>
          </a:p>
        </p:txBody>
      </p:sp>
      <p:sp>
        <p:nvSpPr>
          <p:cNvPr id="3" name="Content Placeholder 2"/>
          <p:cNvSpPr>
            <a:spLocks noGrp="1"/>
          </p:cNvSpPr>
          <p:nvPr>
            <p:ph idx="1"/>
          </p:nvPr>
        </p:nvSpPr>
        <p:spPr/>
        <p:txBody>
          <a:bodyPr/>
          <a:lstStyle/>
          <a:p>
            <a:pPr lvl="0" indent="0">
              <a:buNone/>
            </a:pPr>
            <a:r>
              <a:rPr b="1">
                <a:solidFill>
                  <a:srgbClr val="008000"/>
                </a:solidFill>
                <a:latin typeface="Courier"/>
              </a:rPr>
              <a:t>import</a:t>
            </a:r>
            <a:r>
              <a:rPr>
                <a:latin typeface="Courier"/>
              </a:rPr>
              <a:t> pandas </a:t>
            </a:r>
            <a:r>
              <a:rPr b="1">
                <a:solidFill>
                  <a:srgbClr val="008000"/>
                </a:solidFill>
                <a:latin typeface="Courier"/>
              </a:rPr>
              <a:t>as</a:t>
            </a:r>
            <a:r>
              <a:rPr>
                <a:latin typeface="Courier"/>
              </a:rPr>
              <a:t> pd</a:t>
            </a:r>
            <a:br/>
            <a:br/>
            <a:r>
              <a:rPr>
                <a:latin typeface="Courier"/>
              </a:rPr>
              <a:t>PATH </a:t>
            </a:r>
            <a:r>
              <a:rPr>
                <a:solidFill>
                  <a:srgbClr val="666666"/>
                </a:solidFill>
                <a:latin typeface="Courier"/>
              </a:rPr>
              <a:t>=</a:t>
            </a:r>
            <a:r>
              <a:rPr>
                <a:latin typeface="Courier"/>
              </a:rPr>
              <a:t> </a:t>
            </a:r>
            <a:r>
              <a:rPr>
                <a:solidFill>
                  <a:srgbClr val="4070A0"/>
                </a:solidFill>
                <a:latin typeface="Courier"/>
              </a:rPr>
              <a:t>"data/raw/muac-screening-artibonite-2024.v1.csv"</a:t>
            </a:r>
            <a:br/>
            <a:br/>
            <a:r>
              <a:rPr>
                <a:latin typeface="Courier"/>
              </a:rPr>
              <a:t>muac </a:t>
            </a:r>
            <a:r>
              <a:rPr>
                <a:solidFill>
                  <a:srgbClr val="666666"/>
                </a:solidFill>
                <a:latin typeface="Courier"/>
              </a:rPr>
              <a:t>=</a:t>
            </a:r>
            <a:r>
              <a:rPr>
                <a:latin typeface="Courier"/>
              </a:rPr>
              <a:t> pd.read_csv(</a:t>
            </a:r>
            <a:br/>
            <a:r>
              <a:rPr>
                <a:latin typeface="Courier"/>
              </a:rPr>
              <a:t>    PATH,</a:t>
            </a:r>
            <a:br/>
            <a:r>
              <a:rPr>
                <a:latin typeface="Courier"/>
              </a:rPr>
              <a:t>    dtype</a:t>
            </a:r>
            <a:r>
              <a:rPr>
                <a:solidFill>
                  <a:srgbClr val="666666"/>
                </a:solidFill>
                <a:latin typeface="Courier"/>
              </a:rPr>
              <a:t>=</a:t>
            </a:r>
            <a:r>
              <a:rPr>
                <a:latin typeface="Courier"/>
              </a:rPr>
              <a:t>{</a:t>
            </a:r>
            <a:r>
              <a:rPr>
                <a:solidFill>
                  <a:srgbClr val="4070A0"/>
                </a:solidFill>
                <a:latin typeface="Courier"/>
              </a:rPr>
              <a:t>"child_id"</a:t>
            </a:r>
            <a:r>
              <a:rPr>
                <a:latin typeface="Courier"/>
              </a:rPr>
              <a:t>: </a:t>
            </a:r>
            <a:r>
              <a:rPr>
                <a:solidFill>
                  <a:srgbClr val="4070A0"/>
                </a:solidFill>
                <a:latin typeface="Courier"/>
              </a:rPr>
              <a:t>"string"</a:t>
            </a:r>
            <a:r>
              <a:rPr>
                <a:latin typeface="Courier"/>
              </a:rPr>
              <a:t>, </a:t>
            </a:r>
            <a:r>
              <a:rPr>
                <a:solidFill>
                  <a:srgbClr val="4070A0"/>
                </a:solidFill>
                <a:latin typeface="Courier"/>
              </a:rPr>
              <a:t>"commune"</a:t>
            </a:r>
            <a:r>
              <a:rPr>
                <a:latin typeface="Courier"/>
              </a:rPr>
              <a:t>: </a:t>
            </a:r>
            <a:r>
              <a:rPr>
                <a:solidFill>
                  <a:srgbClr val="4070A0"/>
                </a:solidFill>
                <a:latin typeface="Courier"/>
              </a:rPr>
              <a:t>"string"</a:t>
            </a:r>
            <a:r>
              <a:rPr>
                <a:latin typeface="Courier"/>
              </a:rPr>
              <a:t>, </a:t>
            </a:r>
            <a:r>
              <a:rPr>
                <a:solidFill>
                  <a:srgbClr val="4070A0"/>
                </a:solidFill>
                <a:latin typeface="Courier"/>
              </a:rPr>
              <a:t>"sex"</a:t>
            </a:r>
            <a:r>
              <a:rPr>
                <a:latin typeface="Courier"/>
              </a:rPr>
              <a:t>: </a:t>
            </a:r>
            <a:r>
              <a:rPr>
                <a:solidFill>
                  <a:srgbClr val="4070A0"/>
                </a:solidFill>
                <a:latin typeface="Courier"/>
              </a:rPr>
              <a:t>"string"</a:t>
            </a:r>
            <a:r>
              <a:rPr>
                <a:latin typeface="Courier"/>
              </a:rPr>
              <a:t>},</a:t>
            </a:r>
            <a:br/>
            <a:r>
              <a:rPr>
                <a:latin typeface="Courier"/>
              </a:rPr>
              <a:t>    na_values</a:t>
            </a:r>
            <a:r>
              <a:rPr>
                <a:solidFill>
                  <a:srgbClr val="666666"/>
                </a:solidFill>
                <a:latin typeface="Courier"/>
              </a:rPr>
              <a:t>=</a:t>
            </a:r>
            <a:r>
              <a:rPr>
                <a:latin typeface="Courier"/>
              </a:rPr>
              <a:t>{</a:t>
            </a:r>
            <a:r>
              <a:rPr>
                <a:solidFill>
                  <a:srgbClr val="4070A0"/>
                </a:solidFill>
                <a:latin typeface="Courier"/>
              </a:rPr>
              <a:t>"muac_mm"</a:t>
            </a:r>
            <a:r>
              <a:rPr>
                <a:latin typeface="Courier"/>
              </a:rPr>
              <a:t>: [</a:t>
            </a:r>
            <a:r>
              <a:rPr>
                <a:solidFill>
                  <a:srgbClr val="4070A0"/>
                </a:solidFill>
                <a:latin typeface="Courier"/>
              </a:rPr>
              <a:t>"-99"</a:t>
            </a:r>
            <a:r>
              <a:rPr>
                <a:latin typeface="Courier"/>
              </a:rPr>
              <a:t>]},</a:t>
            </a:r>
            <a:br/>
            <a:r>
              <a:rPr>
                <a:latin typeface="Courier"/>
              </a:rPr>
              <a:t>    keep_default_na</a:t>
            </a:r>
            <a:r>
              <a:rPr>
                <a:solidFill>
                  <a:srgbClr val="666666"/>
                </a:solidFill>
                <a:latin typeface="Courier"/>
              </a:rPr>
              <a:t>=</a:t>
            </a:r>
            <a:r>
              <a:rPr>
                <a:solidFill>
                  <a:srgbClr val="19177C"/>
                </a:solidFill>
                <a:latin typeface="Courier"/>
              </a:rPr>
              <a:t>True</a:t>
            </a:r>
            <a:r>
              <a:rPr>
                <a:latin typeface="Courier"/>
              </a:rPr>
              <a:t>,</a:t>
            </a:r>
            <a:br/>
            <a:r>
              <a:rPr>
                <a:latin typeface="Courier"/>
              </a:rPr>
              <a:t>)</a:t>
            </a:r>
            <a:br/>
            <a:br/>
            <a:r>
              <a:rPr>
                <a:latin typeface="Courier"/>
              </a:rPr>
              <a:t>muac[</a:t>
            </a:r>
            <a:r>
              <a:rPr>
                <a:solidFill>
                  <a:srgbClr val="4070A0"/>
                </a:solidFill>
                <a:latin typeface="Courier"/>
              </a:rPr>
              <a:t>"screening_date"</a:t>
            </a:r>
            <a:r>
              <a:rPr>
                <a:latin typeface="Courier"/>
              </a:rPr>
              <a:t>] </a:t>
            </a:r>
            <a:r>
              <a:rPr>
                <a:solidFill>
                  <a:srgbClr val="666666"/>
                </a:solidFill>
                <a:latin typeface="Courier"/>
              </a:rPr>
              <a:t>=</a:t>
            </a:r>
            <a:r>
              <a:rPr>
                <a:latin typeface="Courier"/>
              </a:rPr>
              <a:t> pd.to_datetime(</a:t>
            </a:r>
            <a:br/>
            <a:r>
              <a:rPr>
                <a:latin typeface="Courier"/>
              </a:rPr>
              <a:t>    muac[</a:t>
            </a:r>
            <a:r>
              <a:rPr>
                <a:solidFill>
                  <a:srgbClr val="4070A0"/>
                </a:solidFill>
                <a:latin typeface="Courier"/>
              </a:rPr>
              <a:t>"screening_date"</a:t>
            </a:r>
            <a:r>
              <a:rPr>
                <a:latin typeface="Courier"/>
              </a:rPr>
              <a:t>], </a:t>
            </a:r>
            <a:r>
              <a:rPr>
                <a:solidFill>
                  <a:srgbClr val="008000"/>
                </a:solidFill>
                <a:latin typeface="Courier"/>
              </a:rPr>
              <a:t>format</a:t>
            </a:r>
            <a:r>
              <a:rPr>
                <a:solidFill>
                  <a:srgbClr val="666666"/>
                </a:solidFill>
                <a:latin typeface="Courier"/>
              </a:rPr>
              <a:t>=</a:t>
            </a:r>
            <a:r>
              <a:rPr>
                <a:solidFill>
                  <a:srgbClr val="4070A0"/>
                </a:solidFill>
                <a:latin typeface="Courier"/>
              </a:rPr>
              <a:t>"%Y-%m-%d"</a:t>
            </a:r>
            <a:r>
              <a:rPr>
                <a:latin typeface="Courier"/>
              </a:rPr>
              <a:t>, errors</a:t>
            </a:r>
            <a:r>
              <a:rPr>
                <a:solidFill>
                  <a:srgbClr val="666666"/>
                </a:solidFill>
                <a:latin typeface="Courier"/>
              </a:rPr>
              <a:t>=</a:t>
            </a:r>
            <a:r>
              <a:rPr>
                <a:solidFill>
                  <a:srgbClr val="4070A0"/>
                </a:solidFill>
                <a:latin typeface="Courier"/>
              </a:rPr>
              <a:t>"raise"</a:t>
            </a:r>
            <a:br/>
            <a:r>
              <a:rPr>
                <a:latin typeface="Courier"/>
              </a:rPr>
              <a:t>)</a:t>
            </a:r>
            <a:br/>
            <a:br/>
            <a:r>
              <a:rPr b="1">
                <a:solidFill>
                  <a:srgbClr val="007020"/>
                </a:solidFill>
                <a:latin typeface="Courier"/>
              </a:rPr>
              <a:t>assert</a:t>
            </a:r>
            <a:r>
              <a:rPr>
                <a:latin typeface="Courier"/>
              </a:rPr>
              <a:t> </a:t>
            </a:r>
            <a:r>
              <a:rPr>
                <a:solidFill>
                  <a:srgbClr val="008000"/>
                </a:solidFill>
                <a:latin typeface="Courier"/>
              </a:rPr>
              <a:t>len</a:t>
            </a:r>
            <a:r>
              <a:rPr>
                <a:latin typeface="Courier"/>
              </a:rPr>
              <a:t>(muac) </a:t>
            </a:r>
            <a:r>
              <a:rPr>
                <a:solidFill>
                  <a:srgbClr val="666666"/>
                </a:solidFill>
                <a:latin typeface="Courier"/>
              </a:rPr>
              <a:t>==</a:t>
            </a:r>
            <a:r>
              <a:rPr>
                <a:latin typeface="Courier"/>
              </a:rPr>
              <a:t> </a:t>
            </a:r>
            <a:r>
              <a:rPr>
                <a:solidFill>
                  <a:srgbClr val="40A070"/>
                </a:solidFill>
                <a:latin typeface="Courier"/>
              </a:rPr>
              <a:t>4218</a:t>
            </a:r>
            <a:r>
              <a:rPr>
                <a:latin typeface="Courier"/>
              </a:rPr>
              <a:t>, </a:t>
            </a:r>
            <a:r>
              <a:rPr>
                <a:solidFill>
                  <a:srgbClr val="BB6688"/>
                </a:solidFill>
                <a:latin typeface="Courier"/>
              </a:rPr>
              <a:t>f"expected 4218 rows, got </a:t>
            </a:r>
            <a:r>
              <a:rPr>
                <a:solidFill>
                  <a:srgbClr val="4070A0"/>
                </a:solidFill>
                <a:latin typeface="Courier"/>
              </a:rPr>
              <a:t>{</a:t>
            </a:r>
            <a:r>
              <a:rPr>
                <a:solidFill>
                  <a:srgbClr val="008000"/>
                </a:solidFill>
                <a:latin typeface="Courier"/>
              </a:rPr>
              <a:t>len</a:t>
            </a:r>
            <a:r>
              <a:rPr>
                <a:latin typeface="Courier"/>
              </a:rPr>
              <a:t>(muac)</a:t>
            </a:r>
            <a:r>
              <a:rPr>
                <a:solidFill>
                  <a:srgbClr val="4070A0"/>
                </a:solidFill>
                <a:latin typeface="Courier"/>
              </a:rPr>
              <a:t>}</a:t>
            </a:r>
            <a:r>
              <a:rPr>
                <a:solidFill>
                  <a:srgbClr val="BB6688"/>
                </a:solidFill>
                <a:latin typeface="Courier"/>
              </a:rPr>
              <a:t>"</a:t>
            </a:r>
          </a:p>
        </p:txBody>
      </p:sp>
    </p:spTree>
  </p:cSl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A defensive read, end to end — In Python (cont.)</a:t>
            </a:r>
          </a:p>
        </p:txBody>
      </p:sp>
      <p:sp>
        <p:nvSpPr>
          <p:cNvPr id="3" name="Content Placeholder 2"/>
          <p:cNvSpPr>
            <a:spLocks noGrp="1"/>
          </p:cNvSpPr>
          <p:nvPr>
            <p:ph idx="1"/>
          </p:nvPr>
        </p:nvSpPr>
        <p:spPr/>
        <p:txBody>
          <a:bodyPr/>
          <a:lstStyle/>
          <a:p>
            <a:pPr lvl="0" indent="0">
              <a:buNone/>
            </a:pPr>
            <a:r>
              <a:rPr b="1">
                <a:solidFill>
                  <a:srgbClr val="007020"/>
                </a:solidFill>
                <a:latin typeface="Courier"/>
              </a:rPr>
              <a:t>assert</a:t>
            </a:r>
            <a:r>
              <a:rPr>
                <a:latin typeface="Courier"/>
              </a:rPr>
              <a:t> muac[</a:t>
            </a:r>
            <a:r>
              <a:rPr>
                <a:solidFill>
                  <a:srgbClr val="4070A0"/>
                </a:solidFill>
                <a:latin typeface="Courier"/>
              </a:rPr>
              <a:t>"child_id"</a:t>
            </a:r>
            <a:r>
              <a:rPr>
                <a:latin typeface="Courier"/>
              </a:rPr>
              <a:t>].notna().</a:t>
            </a:r>
            <a:r>
              <a:rPr>
                <a:solidFill>
                  <a:srgbClr val="008000"/>
                </a:solidFill>
                <a:latin typeface="Courier"/>
              </a:rPr>
              <a:t>all</a:t>
            </a:r>
            <a:r>
              <a:rPr>
                <a:latin typeface="Courier"/>
              </a:rPr>
              <a:t>(), </a:t>
            </a:r>
            <a:r>
              <a:rPr>
                <a:solidFill>
                  <a:srgbClr val="4070A0"/>
                </a:solidFill>
                <a:latin typeface="Courier"/>
              </a:rPr>
              <a:t>"every row needs an identifier"</a:t>
            </a:r>
            <a:br/>
            <a:br/>
            <a:r>
              <a:rPr>
                <a:solidFill>
                  <a:srgbClr val="008000"/>
                </a:solidFill>
                <a:latin typeface="Courier"/>
              </a:rPr>
              <a:t>print</a:t>
            </a:r>
            <a:r>
              <a:rPr>
                <a:latin typeface="Courier"/>
              </a:rPr>
              <a:t>(muac.dtypes)</a:t>
            </a:r>
            <a:br/>
            <a:r>
              <a:rPr>
                <a:solidFill>
                  <a:srgbClr val="008000"/>
                </a:solidFill>
                <a:latin typeface="Courier"/>
              </a:rPr>
              <a:t>print</a:t>
            </a:r>
            <a:r>
              <a:rPr>
                <a:latin typeface="Courier"/>
              </a:rPr>
              <a:t>(muac.isna().</a:t>
            </a:r>
            <a:r>
              <a:rPr>
                <a:solidFill>
                  <a:srgbClr val="008000"/>
                </a:solidFill>
                <a:latin typeface="Courier"/>
              </a:rPr>
              <a:t>sum</a:t>
            </a:r>
            <a:r>
              <a:rPr>
                <a:latin typeface="Courier"/>
              </a:rPr>
              <a:t>())</a:t>
            </a:r>
          </a:p>
        </p:txBody>
      </p:sp>
    </p:spTree>
  </p:cSl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A defensive read, end to end — In R (cont.)</a:t>
            </a:r>
          </a:p>
        </p:txBody>
      </p:sp>
      <p:sp>
        <p:nvSpPr>
          <p:cNvPr id="3" name="Content Placeholder 2"/>
          <p:cNvSpPr>
            <a:spLocks noGrp="1"/>
          </p:cNvSpPr>
          <p:nvPr>
            <p:ph idx="1"/>
          </p:nvPr>
        </p:nvSpPr>
        <p:spPr/>
        <p:txBody>
          <a:bodyPr/>
          <a:lstStyle/>
          <a:p>
            <a:pPr lvl="0" indent="0">
              <a:buNone/>
            </a:pPr>
            <a:r>
              <a:rPr>
                <a:solidFill>
                  <a:srgbClr val="06287E"/>
                </a:solidFill>
                <a:latin typeface="Courier"/>
              </a:rPr>
              <a:t>library</a:t>
            </a:r>
            <a:r>
              <a:rPr>
                <a:latin typeface="Courier"/>
              </a:rPr>
              <a:t>(readr)</a:t>
            </a:r>
            <a:br/>
            <a:r>
              <a:rPr>
                <a:solidFill>
                  <a:srgbClr val="06287E"/>
                </a:solidFill>
                <a:latin typeface="Courier"/>
              </a:rPr>
              <a:t>library</a:t>
            </a:r>
            <a:r>
              <a:rPr>
                <a:latin typeface="Courier"/>
              </a:rPr>
              <a:t>(dplyr)</a:t>
            </a:r>
            <a:br/>
            <a:br/>
            <a:r>
              <a:rPr>
                <a:latin typeface="Courier"/>
              </a:rPr>
              <a:t>PATH </a:t>
            </a:r>
            <a:r>
              <a:rPr>
                <a:solidFill>
                  <a:srgbClr val="007020"/>
                </a:solidFill>
                <a:latin typeface="Courier"/>
              </a:rPr>
              <a:t>&lt;-</a:t>
            </a:r>
            <a:r>
              <a:rPr>
                <a:latin typeface="Courier"/>
              </a:rPr>
              <a:t> </a:t>
            </a:r>
            <a:r>
              <a:rPr>
                <a:solidFill>
                  <a:srgbClr val="4070A0"/>
                </a:solidFill>
                <a:latin typeface="Courier"/>
              </a:rPr>
              <a:t>"data/raw/muac-screening-artibonite-2024.v1.csv"</a:t>
            </a:r>
            <a:br/>
            <a:br/>
            <a:r>
              <a:rPr>
                <a:latin typeface="Courier"/>
              </a:rPr>
              <a:t>muac </a:t>
            </a:r>
            <a:r>
              <a:rPr>
                <a:solidFill>
                  <a:srgbClr val="007020"/>
                </a:solidFill>
                <a:latin typeface="Courier"/>
              </a:rPr>
              <a:t>&lt;-</a:t>
            </a:r>
            <a:r>
              <a:rPr>
                <a:latin typeface="Courier"/>
              </a:rPr>
              <a:t> </a:t>
            </a:r>
            <a:r>
              <a:rPr>
                <a:solidFill>
                  <a:srgbClr val="06287E"/>
                </a:solidFill>
                <a:latin typeface="Courier"/>
              </a:rPr>
              <a:t>read_csv</a:t>
            </a:r>
            <a:r>
              <a:rPr>
                <a:latin typeface="Courier"/>
              </a:rPr>
              <a:t>(</a:t>
            </a:r>
            <a:br/>
            <a:r>
              <a:rPr>
                <a:latin typeface="Courier"/>
              </a:rPr>
              <a:t>  PATH,</a:t>
            </a:r>
            <a:br/>
            <a:r>
              <a:rPr>
                <a:latin typeface="Courier"/>
              </a:rPr>
              <a:t>  </a:t>
            </a:r>
            <a:r>
              <a:rPr>
                <a:solidFill>
                  <a:srgbClr val="7D9029"/>
                </a:solidFill>
                <a:latin typeface="Courier"/>
              </a:rPr>
              <a:t>col_types =</a:t>
            </a:r>
            <a:r>
              <a:rPr>
                <a:latin typeface="Courier"/>
              </a:rPr>
              <a:t> </a:t>
            </a:r>
            <a:r>
              <a:rPr>
                <a:solidFill>
                  <a:srgbClr val="06287E"/>
                </a:solidFill>
                <a:latin typeface="Courier"/>
              </a:rPr>
              <a:t>cols</a:t>
            </a:r>
            <a:r>
              <a:rPr>
                <a:latin typeface="Courier"/>
              </a:rPr>
              <a:t>(</a:t>
            </a:r>
            <a:br/>
            <a:r>
              <a:rPr>
                <a:latin typeface="Courier"/>
              </a:rPr>
              <a:t>    </a:t>
            </a:r>
            <a:r>
              <a:rPr>
                <a:solidFill>
                  <a:srgbClr val="7D9029"/>
                </a:solidFill>
                <a:latin typeface="Courier"/>
              </a:rPr>
              <a:t>child_id       =</a:t>
            </a:r>
            <a:r>
              <a:rPr>
                <a:latin typeface="Courier"/>
              </a:rPr>
              <a:t> </a:t>
            </a:r>
            <a:r>
              <a:rPr>
                <a:solidFill>
                  <a:srgbClr val="06287E"/>
                </a:solidFill>
                <a:latin typeface="Courier"/>
              </a:rPr>
              <a:t>col_character</a:t>
            </a:r>
            <a:r>
              <a:rPr>
                <a:latin typeface="Courier"/>
              </a:rPr>
              <a:t>(),</a:t>
            </a:r>
            <a:br/>
            <a:r>
              <a:rPr>
                <a:latin typeface="Courier"/>
              </a:rPr>
              <a:t>    </a:t>
            </a:r>
            <a:r>
              <a:rPr>
                <a:solidFill>
                  <a:srgbClr val="7D9029"/>
                </a:solidFill>
                <a:latin typeface="Courier"/>
              </a:rPr>
              <a:t>commune        =</a:t>
            </a:r>
            <a:r>
              <a:rPr>
                <a:latin typeface="Courier"/>
              </a:rPr>
              <a:t> </a:t>
            </a:r>
            <a:r>
              <a:rPr>
                <a:solidFill>
                  <a:srgbClr val="06287E"/>
                </a:solidFill>
                <a:latin typeface="Courier"/>
              </a:rPr>
              <a:t>col_character</a:t>
            </a:r>
            <a:r>
              <a:rPr>
                <a:latin typeface="Courier"/>
              </a:rPr>
              <a:t>(),</a:t>
            </a:r>
            <a:br/>
            <a:r>
              <a:rPr>
                <a:latin typeface="Courier"/>
              </a:rPr>
              <a:t>    </a:t>
            </a:r>
            <a:r>
              <a:rPr>
                <a:solidFill>
                  <a:srgbClr val="7D9029"/>
                </a:solidFill>
                <a:latin typeface="Courier"/>
              </a:rPr>
              <a:t>screening_date =</a:t>
            </a:r>
            <a:r>
              <a:rPr>
                <a:latin typeface="Courier"/>
              </a:rPr>
              <a:t> </a:t>
            </a:r>
            <a:r>
              <a:rPr>
                <a:solidFill>
                  <a:srgbClr val="06287E"/>
                </a:solidFill>
                <a:latin typeface="Courier"/>
              </a:rPr>
              <a:t>col_date</a:t>
            </a:r>
            <a:r>
              <a:rPr>
                <a:latin typeface="Courier"/>
              </a:rPr>
              <a:t>(</a:t>
            </a:r>
            <a:r>
              <a:rPr>
                <a:solidFill>
                  <a:srgbClr val="7D9029"/>
                </a:solidFill>
                <a:latin typeface="Courier"/>
              </a:rPr>
              <a:t>format =</a:t>
            </a:r>
            <a:r>
              <a:rPr>
                <a:latin typeface="Courier"/>
              </a:rPr>
              <a:t> </a:t>
            </a:r>
            <a:r>
              <a:rPr>
                <a:solidFill>
                  <a:srgbClr val="4070A0"/>
                </a:solidFill>
                <a:latin typeface="Courier"/>
              </a:rPr>
              <a:t>"%Y-%m-%d"</a:t>
            </a:r>
            <a:r>
              <a:rPr>
                <a:latin typeface="Courier"/>
              </a:rPr>
              <a:t>),</a:t>
            </a:r>
            <a:br/>
            <a:r>
              <a:rPr>
                <a:latin typeface="Courier"/>
              </a:rPr>
              <a:t>    </a:t>
            </a:r>
            <a:r>
              <a:rPr>
                <a:solidFill>
                  <a:srgbClr val="7D9029"/>
                </a:solidFill>
                <a:latin typeface="Courier"/>
              </a:rPr>
              <a:t>age_months     =</a:t>
            </a:r>
            <a:r>
              <a:rPr>
                <a:latin typeface="Courier"/>
              </a:rPr>
              <a:t> </a:t>
            </a:r>
            <a:r>
              <a:rPr>
                <a:solidFill>
                  <a:srgbClr val="06287E"/>
                </a:solidFill>
                <a:latin typeface="Courier"/>
              </a:rPr>
              <a:t>col_integer</a:t>
            </a:r>
            <a:r>
              <a:rPr>
                <a:latin typeface="Courier"/>
              </a:rPr>
              <a:t>(),</a:t>
            </a:r>
            <a:br/>
            <a:r>
              <a:rPr>
                <a:latin typeface="Courier"/>
              </a:rPr>
              <a:t>    </a:t>
            </a:r>
            <a:r>
              <a:rPr>
                <a:solidFill>
                  <a:srgbClr val="7D9029"/>
                </a:solidFill>
                <a:latin typeface="Courier"/>
              </a:rPr>
              <a:t>sex            =</a:t>
            </a:r>
            <a:r>
              <a:rPr>
                <a:latin typeface="Courier"/>
              </a:rPr>
              <a:t> </a:t>
            </a:r>
            <a:r>
              <a:rPr>
                <a:solidFill>
                  <a:srgbClr val="06287E"/>
                </a:solidFill>
                <a:latin typeface="Courier"/>
              </a:rPr>
              <a:t>col_character</a:t>
            </a:r>
            <a:r>
              <a:rPr>
                <a:latin typeface="Courier"/>
              </a:rPr>
              <a:t>(),</a:t>
            </a:r>
            <a:br/>
            <a:r>
              <a:rPr>
                <a:latin typeface="Courier"/>
              </a:rPr>
              <a:t>    </a:t>
            </a:r>
            <a:r>
              <a:rPr>
                <a:solidFill>
                  <a:srgbClr val="7D9029"/>
                </a:solidFill>
                <a:latin typeface="Courier"/>
              </a:rPr>
              <a:t>muac_mm        =</a:t>
            </a:r>
            <a:r>
              <a:rPr>
                <a:latin typeface="Courier"/>
              </a:rPr>
              <a:t> </a:t>
            </a:r>
            <a:r>
              <a:rPr>
                <a:solidFill>
                  <a:srgbClr val="06287E"/>
                </a:solidFill>
                <a:latin typeface="Courier"/>
              </a:rPr>
              <a:t>col_integer</a:t>
            </a:r>
            <a:r>
              <a:rPr>
                <a:latin typeface="Courier"/>
              </a:rPr>
              <a:t>(),</a:t>
            </a:r>
            <a:br/>
            <a:r>
              <a:rPr>
                <a:latin typeface="Courier"/>
              </a:rPr>
              <a:t>    </a:t>
            </a:r>
            <a:r>
              <a:rPr>
                <a:solidFill>
                  <a:srgbClr val="7D9029"/>
                </a:solidFill>
                <a:latin typeface="Courier"/>
              </a:rPr>
              <a:t>oedema         =</a:t>
            </a:r>
            <a:r>
              <a:rPr>
                <a:latin typeface="Courier"/>
              </a:rPr>
              <a:t> </a:t>
            </a:r>
            <a:r>
              <a:rPr>
                <a:solidFill>
                  <a:srgbClr val="06287E"/>
                </a:solidFill>
                <a:latin typeface="Courier"/>
              </a:rPr>
              <a:t>col_character</a:t>
            </a:r>
            <a:r>
              <a:rPr>
                <a:latin typeface="Courier"/>
              </a:rPr>
              <a:t>(),</a:t>
            </a:r>
            <a:br/>
            <a:r>
              <a:rPr>
                <a:latin typeface="Courier"/>
              </a:rPr>
              <a:t>    </a:t>
            </a:r>
            <a:r>
              <a:rPr>
                <a:solidFill>
                  <a:srgbClr val="7D9029"/>
                </a:solidFill>
                <a:latin typeface="Courier"/>
              </a:rPr>
              <a:t>outcome        =</a:t>
            </a:r>
            <a:r>
              <a:rPr>
                <a:latin typeface="Courier"/>
              </a:rPr>
              <a:t> </a:t>
            </a:r>
            <a:r>
              <a:rPr>
                <a:solidFill>
                  <a:srgbClr val="06287E"/>
                </a:solidFill>
                <a:latin typeface="Courier"/>
              </a:rPr>
              <a:t>col_character</a:t>
            </a:r>
            <a:r>
              <a:rPr>
                <a:latin typeface="Courier"/>
              </a:rPr>
              <a:t>()</a:t>
            </a:r>
          </a:p>
        </p:txBody>
      </p:sp>
    </p:spTree>
  </p:cSl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A defensive read, end to end — In R (cont.)</a:t>
            </a:r>
          </a:p>
        </p:txBody>
      </p:sp>
      <p:sp>
        <p:nvSpPr>
          <p:cNvPr id="3" name="Content Placeholder 2"/>
          <p:cNvSpPr>
            <a:spLocks noGrp="1"/>
          </p:cNvSpPr>
          <p:nvPr>
            <p:ph idx="1"/>
          </p:nvPr>
        </p:nvSpPr>
        <p:spPr/>
        <p:txBody>
          <a:bodyPr/>
          <a:lstStyle/>
          <a:p>
            <a:pPr lvl="0" indent="0">
              <a:buNone/>
            </a:pPr>
            <a:r>
              <a:rPr>
                <a:latin typeface="Courier"/>
              </a:rPr>
              <a:t>  </a:t>
            </a:r>
            <a:r>
              <a:rPr b="1">
                <a:solidFill>
                  <a:srgbClr val="FF0000"/>
                </a:solidFill>
                <a:latin typeface="Courier"/>
              </a:rPr>
              <a:t>)</a:t>
            </a:r>
            <a:r>
              <a:rPr>
                <a:latin typeface="Courier"/>
              </a:rPr>
              <a:t>,</a:t>
            </a:r>
            <a:br/>
            <a:r>
              <a:rPr>
                <a:latin typeface="Courier"/>
              </a:rPr>
              <a:t>  na </a:t>
            </a:r>
            <a:r>
              <a:rPr>
                <a:solidFill>
                  <a:srgbClr val="007020"/>
                </a:solidFill>
                <a:latin typeface="Courier"/>
              </a:rPr>
              <a:t>=</a:t>
            </a:r>
            <a:r>
              <a:rPr>
                <a:latin typeface="Courier"/>
              </a:rPr>
              <a:t> </a:t>
            </a:r>
            <a:r>
              <a:rPr>
                <a:solidFill>
                  <a:srgbClr val="06287E"/>
                </a:solidFill>
                <a:latin typeface="Courier"/>
              </a:rPr>
              <a:t>c</a:t>
            </a:r>
            <a:r>
              <a:rPr>
                <a:latin typeface="Courier"/>
              </a:rPr>
              <a:t>(</a:t>
            </a:r>
            <a:r>
              <a:rPr>
                <a:solidFill>
                  <a:srgbClr val="4070A0"/>
                </a:solidFill>
                <a:latin typeface="Courier"/>
              </a:rPr>
              <a:t>""</a:t>
            </a:r>
            <a:r>
              <a:rPr>
                <a:latin typeface="Courier"/>
              </a:rPr>
              <a:t>, </a:t>
            </a:r>
            <a:r>
              <a:rPr>
                <a:solidFill>
                  <a:srgbClr val="4070A0"/>
                </a:solidFill>
                <a:latin typeface="Courier"/>
              </a:rPr>
              <a:t>"NA"</a:t>
            </a:r>
            <a:r>
              <a:rPr>
                <a:latin typeface="Courier"/>
              </a:rPr>
              <a:t>, </a:t>
            </a:r>
            <a:r>
              <a:rPr>
                <a:solidFill>
                  <a:srgbClr val="4070A0"/>
                </a:solidFill>
                <a:latin typeface="Courier"/>
              </a:rPr>
              <a:t>"-99"</a:t>
            </a:r>
            <a:r>
              <a:rPr>
                <a:latin typeface="Courier"/>
              </a:rPr>
              <a:t>)</a:t>
            </a:r>
            <a:br/>
            <a:r>
              <a:rPr b="1">
                <a:solidFill>
                  <a:srgbClr val="FF0000"/>
                </a:solidFill>
                <a:latin typeface="Courier"/>
              </a:rPr>
              <a:t>)</a:t>
            </a:r>
            <a:br/>
            <a:br/>
            <a:r>
              <a:rPr>
                <a:solidFill>
                  <a:srgbClr val="06287E"/>
                </a:solidFill>
                <a:latin typeface="Courier"/>
              </a:rPr>
              <a:t>stopifnot</a:t>
            </a:r>
            <a:r>
              <a:rPr>
                <a:latin typeface="Courier"/>
              </a:rPr>
              <a:t>(</a:t>
            </a:r>
            <a:r>
              <a:rPr>
                <a:solidFill>
                  <a:srgbClr val="06287E"/>
                </a:solidFill>
                <a:latin typeface="Courier"/>
              </a:rPr>
              <a:t>nrow</a:t>
            </a:r>
            <a:r>
              <a:rPr>
                <a:latin typeface="Courier"/>
              </a:rPr>
              <a:t>(muac) </a:t>
            </a:r>
            <a:r>
              <a:rPr>
                <a:solidFill>
                  <a:srgbClr val="4070A0"/>
                </a:solidFill>
                <a:latin typeface="Courier"/>
              </a:rPr>
              <a:t>==</a:t>
            </a:r>
            <a:r>
              <a:rPr>
                <a:latin typeface="Courier"/>
              </a:rPr>
              <a:t> </a:t>
            </a:r>
            <a:r>
              <a:rPr>
                <a:solidFill>
                  <a:srgbClr val="40A070"/>
                </a:solidFill>
                <a:latin typeface="Courier"/>
              </a:rPr>
              <a:t>4218</a:t>
            </a:r>
            <a:r>
              <a:rPr>
                <a:latin typeface="Courier"/>
              </a:rPr>
              <a:t>)</a:t>
            </a:r>
            <a:br/>
            <a:r>
              <a:rPr>
                <a:solidFill>
                  <a:srgbClr val="06287E"/>
                </a:solidFill>
                <a:latin typeface="Courier"/>
              </a:rPr>
              <a:t>stopifnot</a:t>
            </a:r>
            <a:r>
              <a:rPr>
                <a:latin typeface="Courier"/>
              </a:rPr>
              <a:t>(</a:t>
            </a:r>
            <a:r>
              <a:rPr>
                <a:solidFill>
                  <a:srgbClr val="4070A0"/>
                </a:solidFill>
                <a:latin typeface="Courier"/>
              </a:rPr>
              <a:t>!</a:t>
            </a:r>
            <a:r>
              <a:rPr>
                <a:solidFill>
                  <a:srgbClr val="06287E"/>
                </a:solidFill>
                <a:latin typeface="Courier"/>
              </a:rPr>
              <a:t>any</a:t>
            </a:r>
            <a:r>
              <a:rPr>
                <a:latin typeface="Courier"/>
              </a:rPr>
              <a:t>(</a:t>
            </a:r>
            <a:r>
              <a:rPr>
                <a:solidFill>
                  <a:srgbClr val="06287E"/>
                </a:solidFill>
                <a:latin typeface="Courier"/>
              </a:rPr>
              <a:t>is.na</a:t>
            </a:r>
            <a:r>
              <a:rPr>
                <a:latin typeface="Courier"/>
              </a:rPr>
              <a:t>(muac</a:t>
            </a:r>
            <a:r>
              <a:rPr>
                <a:solidFill>
                  <a:srgbClr val="4070A0"/>
                </a:solidFill>
                <a:latin typeface="Courier"/>
              </a:rPr>
              <a:t>$</a:t>
            </a:r>
            <a:r>
              <a:rPr>
                <a:latin typeface="Courier"/>
              </a:rPr>
              <a:t>child_id)))</a:t>
            </a:r>
            <a:br/>
            <a:br/>
            <a:r>
              <a:rPr>
                <a:solidFill>
                  <a:srgbClr val="06287E"/>
                </a:solidFill>
                <a:latin typeface="Courier"/>
              </a:rPr>
              <a:t>glimpse</a:t>
            </a:r>
            <a:r>
              <a:rPr>
                <a:latin typeface="Courier"/>
              </a:rPr>
              <a:t>(muac)</a:t>
            </a:r>
            <a:br/>
            <a:r>
              <a:rPr>
                <a:solidFill>
                  <a:srgbClr val="06287E"/>
                </a:solidFill>
                <a:latin typeface="Courier"/>
              </a:rPr>
              <a:t>colSums</a:t>
            </a:r>
            <a:r>
              <a:rPr>
                <a:latin typeface="Courier"/>
              </a:rPr>
              <a:t>(</a:t>
            </a:r>
            <a:r>
              <a:rPr>
                <a:solidFill>
                  <a:srgbClr val="06287E"/>
                </a:solidFill>
                <a:latin typeface="Courier"/>
              </a:rPr>
              <a:t>is.na</a:t>
            </a:r>
            <a:r>
              <a:rPr>
                <a:latin typeface="Courier"/>
              </a:rPr>
              <a:t>(muac))</a:t>
            </a:r>
          </a:p>
        </p:txBody>
      </p:sp>
    </p:spTree>
  </p:cSl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Reading the other formats</a:t>
            </a:r>
          </a:p>
        </p:txBody>
      </p:sp>
      <p:graphicFrame>
        <p:nvGraphicFramePr>
          <p:cNvPr id="6" name="Content Placeholder 5"/>
          <p:cNvGraphicFramePr>
            <a:graphicFrameLocks noGrp="1"/>
          </p:cNvGraphicFramePr>
          <p:nvPr>
            <p:ph idx="1"/>
          </p:nvPr>
        </p:nvGraphicFramePr>
        <p:xfrm>
          <a:off x="457200" y="1193800"/>
          <a:ext cx="8229600" cy="3390900"/>
        </p:xfrm>
        <a:graphic>
          <a:graphicData uri="http://schemas.openxmlformats.org/drawingml/2006/table">
            <a:tbl>
              <a:tblPr firstRow="1" bandRow="1">
                <a:tableStyleId>{5C22544A-7EE6-4342-B048-85BDC9FD1C3A}</a:tableStyleId>
              </a:tblPr>
              <a:tblGrid>
                <a:gridCol w="2743200"/>
                <a:gridCol w="2743200"/>
                <a:gridCol w="2743200"/>
              </a:tblGrid>
              <a:tr h="0">
                <a:tc>
                  <a:txBody>
                    <a:bodyPr/>
                    <a:lstStyle/>
                    <a:p>
                      <a:pPr lvl="0" indent="0" marL="0">
                        <a:buNone/>
                      </a:pPr>
                      <a:r>
                        <a:rPr/>
                        <a:t>Source</a:t>
                      </a:r>
                    </a:p>
                  </a:txBody>
                  <a:tcPr/>
                </a:tc>
                <a:tc>
                  <a:txBody>
                    <a:bodyPr/>
                    <a:lstStyle/>
                    <a:p>
                      <a:pPr lvl="0" indent="0" marL="0">
                        <a:buNone/>
                      </a:pPr>
                      <a:r>
                        <a:rPr/>
                        <a:t>Python</a:t>
                      </a:r>
                    </a:p>
                  </a:txBody>
                  <a:tcPr/>
                </a:tc>
                <a:tc>
                  <a:txBody>
                    <a:bodyPr/>
                    <a:lstStyle/>
                    <a:p>
                      <a:pPr lvl="0" indent="0" marL="0">
                        <a:buNone/>
                      </a:pPr>
                      <a:r>
                        <a:rPr/>
                        <a:t>R</a:t>
                      </a:r>
                    </a:p>
                  </a:txBody>
                  <a:tcPr/>
                </a:tc>
              </a:tr>
              <a:tr h="0">
                <a:tc>
                  <a:txBody>
                    <a:bodyPr/>
                    <a:lstStyle/>
                    <a:p>
                      <a:pPr lvl="0" indent="0" marL="0">
                        <a:buNone/>
                      </a:pPr>
                      <a:r>
                        <a:rPr/>
                        <a:t>CSV</a:t>
                      </a:r>
                    </a:p>
                  </a:txBody>
                </a:tc>
                <a:tc>
                  <a:txBody>
                    <a:bodyPr/>
                    <a:lstStyle/>
                    <a:p>
                      <a:pPr lvl="0" indent="0" marL="0">
                        <a:buNone/>
                      </a:pPr>
                      <a:r>
                        <a:rPr>
                          <a:latin typeface="Courier"/>
                        </a:rPr>
                        <a:t>pd.read_csv</a:t>
                      </a:r>
                    </a:p>
                  </a:txBody>
                </a:tc>
                <a:tc>
                  <a:txBody>
                    <a:bodyPr/>
                    <a:lstStyle/>
                    <a:p>
                      <a:pPr lvl="0" indent="0" marL="0">
                        <a:buNone/>
                      </a:pPr>
                      <a:r>
                        <a:rPr>
                          <a:latin typeface="Courier"/>
                        </a:rPr>
                        <a:t>readr::read_csv</a:t>
                      </a:r>
                    </a:p>
                  </a:txBody>
                </a:tc>
              </a:tr>
              <a:tr h="0">
                <a:tc>
                  <a:txBody>
                    <a:bodyPr/>
                    <a:lstStyle/>
                    <a:p>
                      <a:pPr lvl="0" indent="0" marL="0">
                        <a:buNone/>
                      </a:pPr>
                      <a:r>
                        <a:rPr/>
                        <a:t>Excel</a:t>
                      </a:r>
                    </a:p>
                  </a:txBody>
                </a:tc>
                <a:tc>
                  <a:txBody>
                    <a:bodyPr/>
                    <a:lstStyle/>
                    <a:p>
                      <a:pPr lvl="0" indent="0" marL="0">
                        <a:buNone/>
                      </a:pPr>
                      <a:r>
                        <a:rPr>
                          <a:latin typeface="Courier"/>
                        </a:rPr>
                        <a:t>pd.read_excel</a:t>
                      </a:r>
                    </a:p>
                  </a:txBody>
                </a:tc>
                <a:tc>
                  <a:txBody>
                    <a:bodyPr/>
                    <a:lstStyle/>
                    <a:p>
                      <a:pPr lvl="0" indent="0" marL="0">
                        <a:buNone/>
                      </a:pPr>
                      <a:r>
                        <a:rPr>
                          <a:latin typeface="Courier"/>
                        </a:rPr>
                        <a:t>readxl::read_excel</a:t>
                      </a:r>
                    </a:p>
                  </a:txBody>
                </a:tc>
              </a:tr>
              <a:tr h="0">
                <a:tc>
                  <a:txBody>
                    <a:bodyPr/>
                    <a:lstStyle/>
                    <a:p>
                      <a:pPr lvl="0" indent="0" marL="0">
                        <a:buNone/>
                      </a:pPr>
                      <a:r>
                        <a:rPr/>
                        <a:t>Stata</a:t>
                      </a:r>
                    </a:p>
                  </a:txBody>
                </a:tc>
                <a:tc>
                  <a:txBody>
                    <a:bodyPr/>
                    <a:lstStyle/>
                    <a:p>
                      <a:pPr lvl="0" indent="0" marL="0">
                        <a:buNone/>
                      </a:pPr>
                      <a:r>
                        <a:rPr>
                          <a:latin typeface="Courier"/>
                        </a:rPr>
                        <a:t>pd.read_stata</a:t>
                      </a:r>
                    </a:p>
                  </a:txBody>
                </a:tc>
                <a:tc>
                  <a:txBody>
                    <a:bodyPr/>
                    <a:lstStyle/>
                    <a:p>
                      <a:pPr lvl="0" indent="0" marL="0">
                        <a:buNone/>
                      </a:pPr>
                      <a:r>
                        <a:rPr>
                          <a:latin typeface="Courier"/>
                        </a:rPr>
                        <a:t>haven::read_dta</a:t>
                      </a:r>
                    </a:p>
                  </a:txBody>
                </a:tc>
              </a:tr>
              <a:tr h="0">
                <a:tc>
                  <a:txBody>
                    <a:bodyPr/>
                    <a:lstStyle/>
                    <a:p>
                      <a:pPr lvl="0" indent="0" marL="0">
                        <a:buNone/>
                      </a:pPr>
                      <a:r>
                        <a:rPr/>
                        <a:t>SPSS</a:t>
                      </a:r>
                    </a:p>
                  </a:txBody>
                </a:tc>
                <a:tc>
                  <a:txBody>
                    <a:bodyPr/>
                    <a:lstStyle/>
                    <a:p>
                      <a:pPr lvl="0" indent="0" marL="0">
                        <a:buNone/>
                      </a:pPr>
                      <a:r>
                        <a:rPr>
                          <a:latin typeface="Courier"/>
                        </a:rPr>
                        <a:t>pd.read_spss</a:t>
                      </a:r>
                    </a:p>
                  </a:txBody>
                </a:tc>
                <a:tc>
                  <a:txBody>
                    <a:bodyPr/>
                    <a:lstStyle/>
                    <a:p>
                      <a:pPr lvl="0" indent="0" marL="0">
                        <a:buNone/>
                      </a:pPr>
                      <a:r>
                        <a:rPr>
                          <a:latin typeface="Courier"/>
                        </a:rPr>
                        <a:t>haven::read_sav</a:t>
                      </a:r>
                    </a:p>
                  </a:txBody>
                </a:tc>
              </a:tr>
              <a:tr h="0">
                <a:tc>
                  <a:txBody>
                    <a:bodyPr/>
                    <a:lstStyle/>
                    <a:p>
                      <a:pPr lvl="0" indent="0" marL="0">
                        <a:buNone/>
                      </a:pPr>
                      <a:r>
                        <a:rPr/>
                        <a:t>Parquet</a:t>
                      </a:r>
                    </a:p>
                  </a:txBody>
                </a:tc>
                <a:tc>
                  <a:txBody>
                    <a:bodyPr/>
                    <a:lstStyle/>
                    <a:p>
                      <a:pPr lvl="0" indent="0" marL="0">
                        <a:buNone/>
                      </a:pPr>
                      <a:r>
                        <a:rPr>
                          <a:latin typeface="Courier"/>
                        </a:rPr>
                        <a:t>pd.read_parquet</a:t>
                      </a:r>
                    </a:p>
                  </a:txBody>
                </a:tc>
                <a:tc>
                  <a:txBody>
                    <a:bodyPr/>
                    <a:lstStyle/>
                    <a:p>
                      <a:pPr lvl="0" indent="0" marL="0">
                        <a:buNone/>
                      </a:pPr>
                      <a:r>
                        <a:rPr>
                          <a:latin typeface="Courier"/>
                        </a:rPr>
                        <a:t>arrow::read_parquet</a:t>
                      </a:r>
                    </a:p>
                  </a:txBody>
                </a:tc>
              </a:tr>
            </a:tbl>
          </a:graphicData>
        </a:graphic>
      </p:graphicFrame>
    </p:spTree>
  </p:cSl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What this lesson covers</a:t>
            </a:r>
          </a:p>
        </p:txBody>
      </p:sp>
      <p:sp>
        <p:nvSpPr>
          <p:cNvPr id="3" name="Content Placeholder 2"/>
          <p:cNvSpPr>
            <a:spLocks noGrp="1"/>
          </p:cNvSpPr>
          <p:nvPr>
            <p:ph idx="1"/>
          </p:nvPr>
        </p:nvSpPr>
        <p:spPr/>
        <p:txBody>
          <a:bodyPr/>
          <a:lstStyle/>
          <a:p>
            <a:pPr lvl="0"/>
            <a:r>
              <a:rPr/>
              <a:t>The damage happens before you look</a:t>
            </a:r>
          </a:p>
          <a:p>
            <a:pPr lvl="0"/>
            <a:r>
              <a:rPr/>
              <a:t>Missing-value codes become numbers</a:t>
            </a:r>
          </a:p>
          <a:p>
            <a:pPr lvl="0"/>
            <a:r>
              <a:rPr/>
              <a:t>Identifiers are not numbers</a:t>
            </a:r>
          </a:p>
          <a:p>
            <a:pPr lvl="0"/>
            <a:r>
              <a:rPr/>
              <a:t>Dates</a:t>
            </a:r>
          </a:p>
          <a:p>
            <a:pPr lvl="0"/>
            <a:r>
              <a:rPr/>
              <a:t>Categories with a fixed vocabulary</a:t>
            </a:r>
          </a:p>
          <a:p>
            <a:pPr lvl="0"/>
            <a:r>
              <a:rPr/>
              <a:t>A defensive read, end to end</a:t>
            </a:r>
          </a:p>
          <a:p>
            <a:pPr lvl="0"/>
            <a:r>
              <a:rPr/>
              <a:t>Reading the other formats</a:t>
            </a:r>
          </a:p>
          <a:p>
            <a:pPr lvl="0"/>
            <a:r>
              <a:rPr/>
              <a:t>What comes next</a:t>
            </a:r>
          </a:p>
        </p:txBody>
      </p:sp>
    </p:spTree>
  </p:cSl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What comes next</a:t>
            </a:r>
          </a:p>
        </p:txBody>
      </p:sp>
      <p:sp>
        <p:nvSpPr>
          <p:cNvPr id="3" name="Content Placeholder 2"/>
          <p:cNvSpPr>
            <a:spLocks noGrp="1"/>
          </p:cNvSpPr>
          <p:nvPr>
            <p:ph idx="1"/>
          </p:nvPr>
        </p:nvSpPr>
        <p:spPr/>
        <p:txBody>
          <a:bodyPr/>
          <a:lstStyle/>
          <a:p>
            <a:pPr lvl="0"/>
            <a:r>
              <a:rPr/>
              <a:t>The register is now in memory with its types intact.</a:t>
            </a:r>
          </a:p>
        </p:txBody>
      </p:sp>
    </p:spTree>
  </p:cSl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Where this goes next</a:t>
            </a:r>
          </a:p>
        </p:txBody>
      </p:sp>
      <p:sp>
        <p:nvSpPr>
          <p:cNvPr id="3" name="Content Placeholder 2"/>
          <p:cNvSpPr>
            <a:spLocks noGrp="1"/>
          </p:cNvSpPr>
          <p:nvPr>
            <p:ph idx="1"/>
          </p:nvPr>
        </p:nvSpPr>
        <p:spPr/>
        <p:txBody>
          <a:bodyPr/>
          <a:lstStyle/>
          <a:p>
            <a:pPr lvl="0" indent="0" marL="0">
              <a:buNone/>
            </a:pPr>
            <a:r>
              <a:rPr/>
              <a:t>Read the full lesson, with runnable code</a:t>
            </a:r>
          </a:p>
          <a:p>
            <a:pPr lvl="0" indent="0" marL="0">
              <a:buNone/>
            </a:pPr>
            <a:r>
              <a:rPr>
                <a:hlinkClick r:id="rId2"/>
              </a:rPr>
              <a:t>https://data-analysis.cassion.dev/courses/data-analysis-foundations/foundations-03-reading-exports</a:t>
            </a:r>
          </a:p>
        </p:txBody>
      </p:sp>
    </p:spTree>
  </p:cSl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The damage happens before you look</a:t>
            </a:r>
          </a:p>
        </p:txBody>
      </p:sp>
      <p:sp>
        <p:nvSpPr>
          <p:cNvPr id="3" name="Content Placeholder 2"/>
          <p:cNvSpPr>
            <a:spLocks noGrp="1"/>
          </p:cNvSpPr>
          <p:nvPr>
            <p:ph idx="1"/>
          </p:nvPr>
        </p:nvSpPr>
        <p:spPr/>
        <p:txBody>
          <a:bodyPr/>
          <a:lstStyle/>
          <a:p>
            <a:pPr lvl="0"/>
            <a:r>
              <a:rPr>
                <a:latin typeface="Courier"/>
              </a:rPr>
              <a:t>read_csv(path)</a:t>
            </a:r>
            <a:r>
              <a:rPr/>
              <a:t> is one line and it makes half a dozen decisions on your behalf.</a:t>
            </a:r>
          </a:p>
        </p:txBody>
      </p:sp>
    </p:spTree>
  </p:cSl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Missing-value codes become numbers — In Python</a:t>
            </a:r>
          </a:p>
        </p:txBody>
      </p:sp>
      <p:sp>
        <p:nvSpPr>
          <p:cNvPr id="3" name="Content Placeholder 2"/>
          <p:cNvSpPr>
            <a:spLocks noGrp="1"/>
          </p:cNvSpPr>
          <p:nvPr>
            <p:ph idx="1"/>
          </p:nvPr>
        </p:nvSpPr>
        <p:spPr/>
        <p:txBody>
          <a:bodyPr/>
          <a:lstStyle/>
          <a:p>
            <a:pPr lvl="0" indent="0">
              <a:buNone/>
            </a:pPr>
            <a:r>
              <a:rPr b="1">
                <a:solidFill>
                  <a:srgbClr val="008000"/>
                </a:solidFill>
                <a:latin typeface="Courier"/>
              </a:rPr>
              <a:t>import</a:t>
            </a:r>
            <a:r>
              <a:rPr>
                <a:latin typeface="Courier"/>
              </a:rPr>
              <a:t> pandas </a:t>
            </a:r>
            <a:r>
              <a:rPr b="1">
                <a:solidFill>
                  <a:srgbClr val="008000"/>
                </a:solidFill>
                <a:latin typeface="Courier"/>
              </a:rPr>
              <a:t>as</a:t>
            </a:r>
            <a:r>
              <a:rPr>
                <a:latin typeface="Courier"/>
              </a:rPr>
              <a:t> pd</a:t>
            </a:r>
            <a:br/>
            <a:br/>
            <a:r>
              <a:rPr>
                <a:latin typeface="Courier"/>
              </a:rPr>
              <a:t>naive </a:t>
            </a:r>
            <a:r>
              <a:rPr>
                <a:solidFill>
                  <a:srgbClr val="666666"/>
                </a:solidFill>
                <a:latin typeface="Courier"/>
              </a:rPr>
              <a:t>=</a:t>
            </a:r>
            <a:r>
              <a:rPr>
                <a:latin typeface="Courier"/>
              </a:rPr>
              <a:t> pd.read_csv(</a:t>
            </a:r>
            <a:r>
              <a:rPr>
                <a:solidFill>
                  <a:srgbClr val="4070A0"/>
                </a:solidFill>
                <a:latin typeface="Courier"/>
              </a:rPr>
              <a:t>"data/raw/muac-screening-artibonite-2024.v1.csv"</a:t>
            </a:r>
            <a:r>
              <a:rPr>
                <a:latin typeface="Courier"/>
              </a:rPr>
              <a:t>)</a:t>
            </a:r>
            <a:br/>
            <a:r>
              <a:rPr>
                <a:solidFill>
                  <a:srgbClr val="008000"/>
                </a:solidFill>
                <a:latin typeface="Courier"/>
              </a:rPr>
              <a:t>print</a:t>
            </a:r>
            <a:r>
              <a:rPr>
                <a:latin typeface="Courier"/>
              </a:rPr>
              <a:t>(naive[</a:t>
            </a:r>
            <a:r>
              <a:rPr>
                <a:solidFill>
                  <a:srgbClr val="4070A0"/>
                </a:solidFill>
                <a:latin typeface="Courier"/>
              </a:rPr>
              <a:t>"muac_mm"</a:t>
            </a:r>
            <a:r>
              <a:rPr>
                <a:latin typeface="Courier"/>
              </a:rPr>
              <a:t>].mean())</a:t>
            </a:r>
          </a:p>
        </p:txBody>
      </p:sp>
    </p:spTree>
  </p:cSl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Missing-value codes become numbers — In Python</a:t>
            </a:r>
          </a:p>
        </p:txBody>
      </p:sp>
      <p:sp>
        <p:nvSpPr>
          <p:cNvPr id="3" name="Content Placeholder 2"/>
          <p:cNvSpPr>
            <a:spLocks noGrp="1"/>
          </p:cNvSpPr>
          <p:nvPr>
            <p:ph idx="1"/>
          </p:nvPr>
        </p:nvSpPr>
        <p:spPr/>
        <p:txBody>
          <a:bodyPr/>
          <a:lstStyle/>
          <a:p>
            <a:pPr lvl="0" indent="0">
              <a:buNone/>
            </a:pPr>
            <a:r>
              <a:rPr>
                <a:latin typeface="Courier"/>
              </a:rPr>
              <a:t>muac </a:t>
            </a:r>
            <a:r>
              <a:rPr>
                <a:solidFill>
                  <a:srgbClr val="666666"/>
                </a:solidFill>
                <a:latin typeface="Courier"/>
              </a:rPr>
              <a:t>=</a:t>
            </a:r>
            <a:r>
              <a:rPr>
                <a:latin typeface="Courier"/>
              </a:rPr>
              <a:t> pd.read_csv(</a:t>
            </a:r>
            <a:br/>
            <a:r>
              <a:rPr>
                <a:latin typeface="Courier"/>
              </a:rPr>
              <a:t>    </a:t>
            </a:r>
            <a:r>
              <a:rPr>
                <a:solidFill>
                  <a:srgbClr val="4070A0"/>
                </a:solidFill>
                <a:latin typeface="Courier"/>
              </a:rPr>
              <a:t>"data/raw/muac-screening-artibonite-2024.v1.csv"</a:t>
            </a:r>
            <a:r>
              <a:rPr>
                <a:latin typeface="Courier"/>
              </a:rPr>
              <a:t>,</a:t>
            </a:r>
            <a:br/>
            <a:r>
              <a:rPr>
                <a:latin typeface="Courier"/>
              </a:rPr>
              <a:t>    na_values</a:t>
            </a:r>
            <a:r>
              <a:rPr>
                <a:solidFill>
                  <a:srgbClr val="666666"/>
                </a:solidFill>
                <a:latin typeface="Courier"/>
              </a:rPr>
              <a:t>=</a:t>
            </a:r>
            <a:r>
              <a:rPr>
                <a:latin typeface="Courier"/>
              </a:rPr>
              <a:t>{</a:t>
            </a:r>
            <a:r>
              <a:rPr>
                <a:solidFill>
                  <a:srgbClr val="4070A0"/>
                </a:solidFill>
                <a:latin typeface="Courier"/>
              </a:rPr>
              <a:t>"muac_mm"</a:t>
            </a:r>
            <a:r>
              <a:rPr>
                <a:latin typeface="Courier"/>
              </a:rPr>
              <a:t>: [</a:t>
            </a:r>
            <a:r>
              <a:rPr>
                <a:solidFill>
                  <a:srgbClr val="4070A0"/>
                </a:solidFill>
                <a:latin typeface="Courier"/>
              </a:rPr>
              <a:t>"-99"</a:t>
            </a:r>
            <a:r>
              <a:rPr>
                <a:latin typeface="Courier"/>
              </a:rPr>
              <a:t>]},</a:t>
            </a:r>
            <a:br/>
            <a:r>
              <a:rPr>
                <a:latin typeface="Courier"/>
              </a:rPr>
              <a:t>)</a:t>
            </a:r>
            <a:br/>
            <a:br/>
            <a:r>
              <a:rPr>
                <a:solidFill>
                  <a:srgbClr val="008000"/>
                </a:solidFill>
                <a:latin typeface="Courier"/>
              </a:rPr>
              <a:t>print</a:t>
            </a:r>
            <a:r>
              <a:rPr>
                <a:latin typeface="Courier"/>
              </a:rPr>
              <a:t>(muac[</a:t>
            </a:r>
            <a:r>
              <a:rPr>
                <a:solidFill>
                  <a:srgbClr val="4070A0"/>
                </a:solidFill>
                <a:latin typeface="Courier"/>
              </a:rPr>
              <a:t>"muac_mm"</a:t>
            </a:r>
            <a:r>
              <a:rPr>
                <a:latin typeface="Courier"/>
              </a:rPr>
              <a:t>].mean())</a:t>
            </a:r>
            <a:br/>
            <a:r>
              <a:rPr>
                <a:solidFill>
                  <a:srgbClr val="008000"/>
                </a:solidFill>
                <a:latin typeface="Courier"/>
              </a:rPr>
              <a:t>print</a:t>
            </a:r>
            <a:r>
              <a:rPr>
                <a:latin typeface="Courier"/>
              </a:rPr>
              <a:t>(muac[</a:t>
            </a:r>
            <a:r>
              <a:rPr>
                <a:solidFill>
                  <a:srgbClr val="4070A0"/>
                </a:solidFill>
                <a:latin typeface="Courier"/>
              </a:rPr>
              <a:t>"muac_mm"</a:t>
            </a:r>
            <a:r>
              <a:rPr>
                <a:latin typeface="Courier"/>
              </a:rPr>
              <a:t>].isna().</a:t>
            </a:r>
            <a:r>
              <a:rPr>
                <a:solidFill>
                  <a:srgbClr val="008000"/>
                </a:solidFill>
                <a:latin typeface="Courier"/>
              </a:rPr>
              <a:t>sum</a:t>
            </a:r>
            <a:r>
              <a:rPr>
                <a:latin typeface="Courier"/>
              </a:rPr>
              <a:t>())</a:t>
            </a:r>
          </a:p>
        </p:txBody>
      </p:sp>
    </p:spTree>
  </p:cSl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Missing-value codes become numbers — In R</a:t>
            </a:r>
          </a:p>
        </p:txBody>
      </p:sp>
      <p:sp>
        <p:nvSpPr>
          <p:cNvPr id="3" name="Content Placeholder 2"/>
          <p:cNvSpPr>
            <a:spLocks noGrp="1"/>
          </p:cNvSpPr>
          <p:nvPr>
            <p:ph idx="1"/>
          </p:nvPr>
        </p:nvSpPr>
        <p:spPr/>
        <p:txBody>
          <a:bodyPr/>
          <a:lstStyle/>
          <a:p>
            <a:pPr lvl="0" indent="0">
              <a:buNone/>
            </a:pPr>
            <a:r>
              <a:rPr>
                <a:solidFill>
                  <a:srgbClr val="06287E"/>
                </a:solidFill>
                <a:latin typeface="Courier"/>
              </a:rPr>
              <a:t>library</a:t>
            </a:r>
            <a:r>
              <a:rPr>
                <a:latin typeface="Courier"/>
              </a:rPr>
              <a:t>(readr)</a:t>
            </a:r>
            <a:br/>
            <a:br/>
            <a:r>
              <a:rPr>
                <a:latin typeface="Courier"/>
              </a:rPr>
              <a:t>muac </a:t>
            </a:r>
            <a:r>
              <a:rPr>
                <a:solidFill>
                  <a:srgbClr val="007020"/>
                </a:solidFill>
                <a:latin typeface="Courier"/>
              </a:rPr>
              <a:t>&lt;-</a:t>
            </a:r>
            <a:r>
              <a:rPr>
                <a:latin typeface="Courier"/>
              </a:rPr>
              <a:t> </a:t>
            </a:r>
            <a:r>
              <a:rPr>
                <a:solidFill>
                  <a:srgbClr val="06287E"/>
                </a:solidFill>
                <a:latin typeface="Courier"/>
              </a:rPr>
              <a:t>read_csv</a:t>
            </a:r>
            <a:r>
              <a:rPr>
                <a:latin typeface="Courier"/>
              </a:rPr>
              <a:t>(</a:t>
            </a:r>
            <a:br/>
            <a:r>
              <a:rPr>
                <a:latin typeface="Courier"/>
              </a:rPr>
              <a:t>  </a:t>
            </a:r>
            <a:r>
              <a:rPr>
                <a:solidFill>
                  <a:srgbClr val="4070A0"/>
                </a:solidFill>
                <a:latin typeface="Courier"/>
              </a:rPr>
              <a:t>"data/raw/muac-screening-artibonite-2024.v1.csv"</a:t>
            </a:r>
            <a:r>
              <a:rPr>
                <a:latin typeface="Courier"/>
              </a:rPr>
              <a:t>,</a:t>
            </a:r>
            <a:br/>
            <a:r>
              <a:rPr>
                <a:latin typeface="Courier"/>
              </a:rPr>
              <a:t>  </a:t>
            </a:r>
            <a:r>
              <a:rPr>
                <a:solidFill>
                  <a:srgbClr val="7D9029"/>
                </a:solidFill>
                <a:latin typeface="Courier"/>
              </a:rPr>
              <a:t>na =</a:t>
            </a:r>
            <a:r>
              <a:rPr>
                <a:latin typeface="Courier"/>
              </a:rPr>
              <a:t> </a:t>
            </a:r>
            <a:r>
              <a:rPr>
                <a:solidFill>
                  <a:srgbClr val="06287E"/>
                </a:solidFill>
                <a:latin typeface="Courier"/>
              </a:rPr>
              <a:t>c</a:t>
            </a:r>
            <a:r>
              <a:rPr>
                <a:latin typeface="Courier"/>
              </a:rPr>
              <a:t>(</a:t>
            </a:r>
            <a:r>
              <a:rPr>
                <a:solidFill>
                  <a:srgbClr val="4070A0"/>
                </a:solidFill>
                <a:latin typeface="Courier"/>
              </a:rPr>
              <a:t>""</a:t>
            </a:r>
            <a:r>
              <a:rPr>
                <a:latin typeface="Courier"/>
              </a:rPr>
              <a:t>, </a:t>
            </a:r>
            <a:r>
              <a:rPr>
                <a:solidFill>
                  <a:srgbClr val="4070A0"/>
                </a:solidFill>
                <a:latin typeface="Courier"/>
              </a:rPr>
              <a:t>"NA"</a:t>
            </a:r>
            <a:r>
              <a:rPr>
                <a:latin typeface="Courier"/>
              </a:rPr>
              <a:t>, </a:t>
            </a:r>
            <a:r>
              <a:rPr>
                <a:solidFill>
                  <a:srgbClr val="4070A0"/>
                </a:solidFill>
                <a:latin typeface="Courier"/>
              </a:rPr>
              <a:t>"-99"</a:t>
            </a:r>
            <a:r>
              <a:rPr>
                <a:latin typeface="Courier"/>
              </a:rPr>
              <a:t>)</a:t>
            </a:r>
            <a:br/>
            <a:r>
              <a:rPr>
                <a:latin typeface="Courier"/>
              </a:rPr>
              <a:t>)</a:t>
            </a:r>
            <a:br/>
            <a:br/>
            <a:r>
              <a:rPr>
                <a:solidFill>
                  <a:srgbClr val="06287E"/>
                </a:solidFill>
                <a:latin typeface="Courier"/>
              </a:rPr>
              <a:t>mean</a:t>
            </a:r>
            <a:r>
              <a:rPr>
                <a:latin typeface="Courier"/>
              </a:rPr>
              <a:t>(muac</a:t>
            </a:r>
            <a:r>
              <a:rPr>
                <a:solidFill>
                  <a:srgbClr val="4070A0"/>
                </a:solidFill>
                <a:latin typeface="Courier"/>
              </a:rPr>
              <a:t>$</a:t>
            </a:r>
            <a:r>
              <a:rPr>
                <a:latin typeface="Courier"/>
              </a:rPr>
              <a:t>muac_mm, </a:t>
            </a:r>
            <a:r>
              <a:rPr>
                <a:solidFill>
                  <a:srgbClr val="7D9029"/>
                </a:solidFill>
                <a:latin typeface="Courier"/>
              </a:rPr>
              <a:t>na.rm =</a:t>
            </a:r>
            <a:r>
              <a:rPr>
                <a:latin typeface="Courier"/>
              </a:rPr>
              <a:t> </a:t>
            </a:r>
            <a:r>
              <a:rPr>
                <a:solidFill>
                  <a:srgbClr val="880000"/>
                </a:solidFill>
                <a:latin typeface="Courier"/>
              </a:rPr>
              <a:t>TRUE</a:t>
            </a:r>
            <a:r>
              <a:rPr>
                <a:latin typeface="Courier"/>
              </a:rPr>
              <a:t>)</a:t>
            </a:r>
            <a:br/>
            <a:r>
              <a:rPr>
                <a:solidFill>
                  <a:srgbClr val="06287E"/>
                </a:solidFill>
                <a:latin typeface="Courier"/>
              </a:rPr>
              <a:t>sum</a:t>
            </a:r>
            <a:r>
              <a:rPr>
                <a:latin typeface="Courier"/>
              </a:rPr>
              <a:t>(</a:t>
            </a:r>
            <a:r>
              <a:rPr>
                <a:solidFill>
                  <a:srgbClr val="06287E"/>
                </a:solidFill>
                <a:latin typeface="Courier"/>
              </a:rPr>
              <a:t>is.na</a:t>
            </a:r>
            <a:r>
              <a:rPr>
                <a:latin typeface="Courier"/>
              </a:rPr>
              <a:t>(muac</a:t>
            </a:r>
            <a:r>
              <a:rPr>
                <a:solidFill>
                  <a:srgbClr val="4070A0"/>
                </a:solidFill>
                <a:latin typeface="Courier"/>
              </a:rPr>
              <a:t>$</a:t>
            </a:r>
            <a:r>
              <a:rPr>
                <a:latin typeface="Courier"/>
              </a:rPr>
              <a:t>muac_mm))</a:t>
            </a:r>
          </a:p>
        </p:txBody>
      </p:sp>
    </p:spTree>
  </p:cSl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Missing-value codes become numbers</a:t>
            </a:r>
          </a:p>
        </p:txBody>
      </p:sp>
      <p:sp>
        <p:nvSpPr>
          <p:cNvPr id="3" name="Content Placeholder 2"/>
          <p:cNvSpPr>
            <a:spLocks noGrp="1"/>
          </p:cNvSpPr>
          <p:nvPr>
            <p:ph idx="1"/>
          </p:nvPr>
        </p:nvSpPr>
        <p:spPr/>
        <p:txBody>
          <a:bodyPr/>
          <a:lstStyle/>
          <a:p>
            <a:pPr lvl="0" indent="0" marL="1270000">
              <a:buNone/>
            </a:pPr>
            <a:r>
              <a:rPr sz="2000"/>
              <a:t>Handling a sentinel is not the same as deciding what to do about the missing value. That decision is lesson 6. Here you are only making sure the code stops pretending to be a measurement.</a:t>
            </a:r>
          </a:p>
        </p:txBody>
      </p:sp>
    </p:spTree>
  </p:cSl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Identifiers are not numbers — In Python</a:t>
            </a:r>
          </a:p>
        </p:txBody>
      </p:sp>
      <p:sp>
        <p:nvSpPr>
          <p:cNvPr id="3" name="Content Placeholder 2"/>
          <p:cNvSpPr>
            <a:spLocks noGrp="1"/>
          </p:cNvSpPr>
          <p:nvPr>
            <p:ph idx="1"/>
          </p:nvPr>
        </p:nvSpPr>
        <p:spPr/>
        <p:txBody>
          <a:bodyPr/>
          <a:lstStyle/>
          <a:p>
            <a:pPr lvl="0" indent="0">
              <a:buNone/>
            </a:pPr>
            <a:r>
              <a:rPr>
                <a:latin typeface="Courier"/>
              </a:rPr>
              <a:t>muac </a:t>
            </a:r>
            <a:r>
              <a:rPr>
                <a:solidFill>
                  <a:srgbClr val="666666"/>
                </a:solidFill>
                <a:latin typeface="Courier"/>
              </a:rPr>
              <a:t>=</a:t>
            </a:r>
            <a:r>
              <a:rPr>
                <a:latin typeface="Courier"/>
              </a:rPr>
              <a:t> pd.read_csv(</a:t>
            </a:r>
            <a:br/>
            <a:r>
              <a:rPr>
                <a:latin typeface="Courier"/>
              </a:rPr>
              <a:t>    path,</a:t>
            </a:r>
            <a:br/>
            <a:r>
              <a:rPr>
                <a:latin typeface="Courier"/>
              </a:rPr>
              <a:t>    dtype</a:t>
            </a:r>
            <a:r>
              <a:rPr>
                <a:solidFill>
                  <a:srgbClr val="666666"/>
                </a:solidFill>
                <a:latin typeface="Courier"/>
              </a:rPr>
              <a:t>=</a:t>
            </a:r>
            <a:r>
              <a:rPr>
                <a:latin typeface="Courier"/>
              </a:rPr>
              <a:t>{</a:t>
            </a:r>
            <a:r>
              <a:rPr>
                <a:solidFill>
                  <a:srgbClr val="4070A0"/>
                </a:solidFill>
                <a:latin typeface="Courier"/>
              </a:rPr>
              <a:t>"child_id"</a:t>
            </a:r>
            <a:r>
              <a:rPr>
                <a:latin typeface="Courier"/>
              </a:rPr>
              <a:t>: </a:t>
            </a:r>
            <a:r>
              <a:rPr>
                <a:solidFill>
                  <a:srgbClr val="4070A0"/>
                </a:solidFill>
                <a:latin typeface="Courier"/>
              </a:rPr>
              <a:t>"string"</a:t>
            </a:r>
            <a:r>
              <a:rPr>
                <a:latin typeface="Courier"/>
              </a:rPr>
              <a:t>, </a:t>
            </a:r>
            <a:r>
              <a:rPr>
                <a:solidFill>
                  <a:srgbClr val="4070A0"/>
                </a:solidFill>
                <a:latin typeface="Courier"/>
              </a:rPr>
              <a:t>"commune"</a:t>
            </a:r>
            <a:r>
              <a:rPr>
                <a:latin typeface="Courier"/>
              </a:rPr>
              <a:t>: </a:t>
            </a:r>
            <a:r>
              <a:rPr>
                <a:solidFill>
                  <a:srgbClr val="4070A0"/>
                </a:solidFill>
                <a:latin typeface="Courier"/>
              </a:rPr>
              <a:t>"string"</a:t>
            </a:r>
            <a:r>
              <a:rPr>
                <a:latin typeface="Courier"/>
              </a:rPr>
              <a:t>},</a:t>
            </a:r>
            <a:br/>
            <a:r>
              <a:rPr>
                <a:latin typeface="Courier"/>
              </a:rPr>
              <a:t>    na_values</a:t>
            </a:r>
            <a:r>
              <a:rPr>
                <a:solidFill>
                  <a:srgbClr val="666666"/>
                </a:solidFill>
                <a:latin typeface="Courier"/>
              </a:rPr>
              <a:t>=</a:t>
            </a:r>
            <a:r>
              <a:rPr>
                <a:latin typeface="Courier"/>
              </a:rPr>
              <a:t>{</a:t>
            </a:r>
            <a:r>
              <a:rPr>
                <a:solidFill>
                  <a:srgbClr val="4070A0"/>
                </a:solidFill>
                <a:latin typeface="Courier"/>
              </a:rPr>
              <a:t>"muac_mm"</a:t>
            </a:r>
            <a:r>
              <a:rPr>
                <a:latin typeface="Courier"/>
              </a:rPr>
              <a:t>: [</a:t>
            </a:r>
            <a:r>
              <a:rPr>
                <a:solidFill>
                  <a:srgbClr val="4070A0"/>
                </a:solidFill>
                <a:latin typeface="Courier"/>
              </a:rPr>
              <a:t>"-99"</a:t>
            </a:r>
            <a:r>
              <a:rPr>
                <a:latin typeface="Courier"/>
              </a:rPr>
              <a:t>]},</a:t>
            </a:r>
            <a:br/>
            <a:r>
              <a:rPr>
                <a:latin typeface="Courier"/>
              </a:rPr>
              <a:t>)</a:t>
            </a:r>
          </a:p>
        </p:txBody>
      </p:sp>
    </p:spTree>
  </p:cSl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Identifiers are not numbers — In R</a:t>
            </a:r>
          </a:p>
        </p:txBody>
      </p:sp>
      <p:sp>
        <p:nvSpPr>
          <p:cNvPr id="3" name="Content Placeholder 2"/>
          <p:cNvSpPr>
            <a:spLocks noGrp="1"/>
          </p:cNvSpPr>
          <p:nvPr>
            <p:ph idx="1"/>
          </p:nvPr>
        </p:nvSpPr>
        <p:spPr/>
        <p:txBody>
          <a:bodyPr/>
          <a:lstStyle/>
          <a:p>
            <a:pPr lvl="0" indent="0">
              <a:buNone/>
            </a:pPr>
            <a:r>
              <a:rPr>
                <a:latin typeface="Courier"/>
              </a:rPr>
              <a:t>muac </a:t>
            </a:r>
            <a:r>
              <a:rPr>
                <a:solidFill>
                  <a:srgbClr val="007020"/>
                </a:solidFill>
                <a:latin typeface="Courier"/>
              </a:rPr>
              <a:t>&lt;-</a:t>
            </a:r>
            <a:r>
              <a:rPr>
                <a:latin typeface="Courier"/>
              </a:rPr>
              <a:t> </a:t>
            </a:r>
            <a:r>
              <a:rPr>
                <a:solidFill>
                  <a:srgbClr val="06287E"/>
                </a:solidFill>
                <a:latin typeface="Courier"/>
              </a:rPr>
              <a:t>read_csv</a:t>
            </a:r>
            <a:r>
              <a:rPr>
                <a:latin typeface="Courier"/>
              </a:rPr>
              <a:t>(</a:t>
            </a:r>
            <a:br/>
            <a:r>
              <a:rPr>
                <a:latin typeface="Courier"/>
              </a:rPr>
              <a:t>  path,</a:t>
            </a:r>
            <a:br/>
            <a:r>
              <a:rPr>
                <a:latin typeface="Courier"/>
              </a:rPr>
              <a:t>  </a:t>
            </a:r>
            <a:r>
              <a:rPr>
                <a:solidFill>
                  <a:srgbClr val="7D9029"/>
                </a:solidFill>
                <a:latin typeface="Courier"/>
              </a:rPr>
              <a:t>col_types =</a:t>
            </a:r>
            <a:r>
              <a:rPr>
                <a:latin typeface="Courier"/>
              </a:rPr>
              <a:t> </a:t>
            </a:r>
            <a:r>
              <a:rPr>
                <a:solidFill>
                  <a:srgbClr val="06287E"/>
                </a:solidFill>
                <a:latin typeface="Courier"/>
              </a:rPr>
              <a:t>cols</a:t>
            </a:r>
            <a:r>
              <a:rPr>
                <a:latin typeface="Courier"/>
              </a:rPr>
              <a:t>(</a:t>
            </a:r>
            <a:br/>
            <a:r>
              <a:rPr>
                <a:latin typeface="Courier"/>
              </a:rPr>
              <a:t>    </a:t>
            </a:r>
            <a:r>
              <a:rPr>
                <a:solidFill>
                  <a:srgbClr val="7D9029"/>
                </a:solidFill>
                <a:latin typeface="Courier"/>
              </a:rPr>
              <a:t>child_id =</a:t>
            </a:r>
            <a:r>
              <a:rPr>
                <a:latin typeface="Courier"/>
              </a:rPr>
              <a:t> </a:t>
            </a:r>
            <a:r>
              <a:rPr>
                <a:solidFill>
                  <a:srgbClr val="06287E"/>
                </a:solidFill>
                <a:latin typeface="Courier"/>
              </a:rPr>
              <a:t>col_character</a:t>
            </a:r>
            <a:r>
              <a:rPr>
                <a:latin typeface="Courier"/>
              </a:rPr>
              <a:t>(),</a:t>
            </a:r>
            <a:br/>
            <a:r>
              <a:rPr>
                <a:latin typeface="Courier"/>
              </a:rPr>
              <a:t>    </a:t>
            </a:r>
            <a:r>
              <a:rPr>
                <a:solidFill>
                  <a:srgbClr val="7D9029"/>
                </a:solidFill>
                <a:latin typeface="Courier"/>
              </a:rPr>
              <a:t>commune  =</a:t>
            </a:r>
            <a:r>
              <a:rPr>
                <a:latin typeface="Courier"/>
              </a:rPr>
              <a:t> </a:t>
            </a:r>
            <a:r>
              <a:rPr>
                <a:solidFill>
                  <a:srgbClr val="06287E"/>
                </a:solidFill>
                <a:latin typeface="Courier"/>
              </a:rPr>
              <a:t>col_character</a:t>
            </a:r>
            <a:r>
              <a:rPr>
                <a:latin typeface="Courier"/>
              </a:rPr>
              <a:t>()</a:t>
            </a:r>
            <a:br/>
            <a:r>
              <a:rPr>
                <a:latin typeface="Courier"/>
              </a:rPr>
              <a:t>  ),</a:t>
            </a:r>
            <a:br/>
            <a:r>
              <a:rPr>
                <a:latin typeface="Courier"/>
              </a:rPr>
              <a:t>  </a:t>
            </a:r>
            <a:r>
              <a:rPr>
                <a:solidFill>
                  <a:srgbClr val="7D9029"/>
                </a:solidFill>
                <a:latin typeface="Courier"/>
              </a:rPr>
              <a:t>na =</a:t>
            </a:r>
            <a:r>
              <a:rPr>
                <a:latin typeface="Courier"/>
              </a:rPr>
              <a:t> </a:t>
            </a:r>
            <a:r>
              <a:rPr>
                <a:solidFill>
                  <a:srgbClr val="06287E"/>
                </a:solidFill>
                <a:latin typeface="Courier"/>
              </a:rPr>
              <a:t>c</a:t>
            </a:r>
            <a:r>
              <a:rPr>
                <a:latin typeface="Courier"/>
              </a:rPr>
              <a:t>(</a:t>
            </a:r>
            <a:r>
              <a:rPr>
                <a:solidFill>
                  <a:srgbClr val="4070A0"/>
                </a:solidFill>
                <a:latin typeface="Courier"/>
              </a:rPr>
              <a:t>""</a:t>
            </a:r>
            <a:r>
              <a:rPr>
                <a:latin typeface="Courier"/>
              </a:rPr>
              <a:t>, </a:t>
            </a:r>
            <a:r>
              <a:rPr>
                <a:solidFill>
                  <a:srgbClr val="4070A0"/>
                </a:solidFill>
                <a:latin typeface="Courier"/>
              </a:rPr>
              <a:t>"NA"</a:t>
            </a:r>
            <a:r>
              <a:rPr>
                <a:latin typeface="Courier"/>
              </a:rPr>
              <a:t>, </a:t>
            </a:r>
            <a:r>
              <a:rPr>
                <a:solidFill>
                  <a:srgbClr val="4070A0"/>
                </a:solidFill>
                <a:latin typeface="Courier"/>
              </a:rPr>
              <a:t>"-99"</a:t>
            </a:r>
            <a:r>
              <a:rPr>
                <a:latin typeface="Courier"/>
              </a:rPr>
              <a:t>)</a:t>
            </a:r>
            <a:br/>
            <a:r>
              <a:rPr>
                <a:latin typeface="Courier"/>
              </a:rPr>
              <a:t>)</a:t>
            </a:r>
          </a:p>
        </p:txBody>
      </p:sp>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49</Words>
  <Application>Microsoft Macintosh PowerPoint</Application>
  <PresentationFormat>On-screen Show (16:9)</PresentationFormat>
  <Paragraphs>15</Paragraphs>
  <Slides>4</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Office Theme</vt:lpstr>
      <vt:lpstr>Presentation Title</vt:lpstr>
      <vt:lpstr>Slide Title</vt:lpstr>
      <vt:lpstr>Section header</vt:lpstr>
      <vt:lpstr>Slide Title for Two-Content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Reading an export without corrupting it</dc:title>
  <dc:creator>Pierre Robentz Cassion</dc:creator>
  <cp:keywords/>
  <dcterms:created xsi:type="dcterms:W3CDTF">2026-07-26T00:00:00Z</dcterms:created>
  <dcterms:modified xsi:type="dcterms:W3CDTF">2026-07-26T00:00:00Z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ate">
    <vt:lpwstr>Lesson 3 of 8</vt:lpwstr>
  </property>
  <property fmtid="{D5CDD505-2E9C-101B-9397-08002B2CF9AE}" pid="3" name="subtitle">
    <vt:lpwstr>Type inference, leading zeros, dates, and the missing-value code that becomes a number. The damage happens at import, before you have looked at anything.</vt:lpwstr>
  </property>
</Properties>
</file>