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notesMaster" Target="notesMasters/notesMaster1.xml" /><Relationship Id="rId25" Type="http://schemas.openxmlformats.org/officeDocument/2006/relationships/viewProps" Target="viewProps.xml" /><Relationship Id="rId24" Type="http://schemas.openxmlformats.org/officeDocument/2006/relationships/presProps" Target="presProps.xml" /><Relationship Id="rId1" Type="http://schemas.openxmlformats.org/officeDocument/2006/relationships/slideMaster" Target="slideMasters/slideMaster1.xml" /><Relationship Id="rId27" Type="http://schemas.openxmlformats.org/officeDocument/2006/relationships/tableStyles" Target="tableStyles.xml" /><Relationship Id="rId26"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Inférence de types, zéros initiaux, dates, et le code de valeur manquante qui devient un nombre. Les dégâts se produisent à l’import, avant même que vous ayez regardé quoi que ce soit.</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outcome</a:t>
            </a:r>
            <a:r>
              <a:rPr/>
              <a:t> prend quatre valeurs et </a:t>
            </a:r>
            <a:r>
              <a:rPr>
                <a:latin typeface="Courier"/>
              </a:rPr>
              <a:t>sex</a:t>
            </a:r>
            <a:r>
              <a:rPr/>
              <a:t> en prend deux. Les déclarer comme catégorielles apporte deux choses : un objet plus léger et — plus utile — une erreur lorsqu’une valeur hors vocabulaire apparaît.</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C’est un vrai piège dans les deux langages : une valeur hors des niveaux déclarés devient manquante au lieu de déclencher une erreur. Comptez toujours les valeurs manquantes immédiatement après la conversion. Un passage de zéro à neuf signifie que neuf lignes portaient une valeur dont vous ignoriez l’existence, et il vaut mieux la voir maintenant que la découvrir sous forme de trou dans un tableau. La colonne </a:t>
            </a:r>
            <a:r>
              <a:rPr>
                <a:latin typeface="Courier"/>
              </a:rPr>
              <a:t>oedema</a:t>
            </a:r>
            <a:r>
              <a:rPr/>
              <a:t> de ce registre est exactement ce cas. Ennery et Desdunes l’ont renseignée de manière incohérente au premier trimestre, avec </a:t>
            </a:r>
            <a:r>
              <a:rPr>
                <a:latin typeface="Courier"/>
              </a:rPr>
              <a:t>Y</a:t>
            </a:r>
            <a:r>
              <a:rPr/>
              <a:t> et </a:t>
            </a:r>
            <a:r>
              <a:rPr>
                <a:latin typeface="Courier"/>
              </a:rPr>
              <a:t>N</a:t>
            </a:r>
            <a:r>
              <a:rPr/>
              <a:t> plutôt que </a:t>
            </a:r>
            <a:r>
              <a:rPr>
                <a:latin typeface="Courier"/>
              </a:rPr>
              <a:t>true</a:t>
            </a:r>
            <a:r>
              <a:rPr/>
              <a:t> et </a:t>
            </a:r>
            <a:r>
              <a:rPr>
                <a:latin typeface="Courier"/>
              </a:rPr>
              <a:t>false</a:t>
            </a:r>
            <a:r>
              <a:rPr/>
              <a:t>. Lue naïvement, ces lignes deviennent manquantes sans un mot.</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Assemblons le tout — en affirmant ce que l’on attend, pour que le script échoue sur un mauvais fichier au lieu de produire un mauvais chiffre.</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Les assertions sont la partie que l’on saute et celle qui rapporte. Un fichier qui arrive avec 4 190 lignes au lieu de 4 218 a perdu quelque chose entre le serveur et vous, et le script doit le dire plutôt que de rapporter discrètement une charge de cas plus faible.</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Les mêmes principes s’appliquent, avec d’autres noms de fonctions. Deux remarques propres au secteur. Les fichiers Stata et SPSS portent des étiquettes de valeurs — </a:t>
            </a:r>
            <a:r>
              <a:rPr>
                <a:latin typeface="Courier"/>
              </a:rPr>
              <a:t>1 = Oui</a:t>
            </a:r>
            <a:r>
              <a:rPr/>
              <a:t>, </a:t>
            </a:r>
            <a:r>
              <a:rPr>
                <a:latin typeface="Courier"/>
              </a:rPr>
              <a:t>2 = Non</a:t>
            </a:r>
            <a:r>
              <a:rPr/>
              <a:t> — que </a:t>
            </a:r>
            <a:r>
              <a:rPr>
                <a:latin typeface="Courier"/>
              </a:rPr>
              <a:t>haven</a:t>
            </a:r>
            <a:r>
              <a:rPr/>
              <a:t> conserve alors que pandas les perd le plus souvent ; si un institut de sondage vous remet un </a:t>
            </a:r>
            <a:r>
              <a:rPr>
                <a:latin typeface="Courier"/>
              </a:rPr>
              <a:t>.dta</a:t>
            </a:r>
            <a:r>
              <a:rPr/>
              <a:t>, lisez-le en R même si vous l’analyserez en Python. Et les exports Excel comportent fréquemment une ligne de titre fusionnée au-dessus de l’en-tête, que les deux lecteurs prendront pour l’en-tête si vous ne leur demandez pas de la sauter.</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registre est maintenant en mémoire, avec ses types intacts. La leçon suivante le restructure — ainsi que l’export aplati à la CommCare sous lequel il aurait pu arriver — en une ligne par observation.</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read_csv(chemin)</a:t>
            </a:r>
            <a:r>
              <a:rPr/>
              <a:t> tient sur une ligne et prend une demi-douzaine de décisions à votre place. La plupart sont justes. Celles qui ne le sont pas le sont silencieusement, et le temps que vous vous en aperceviez, la valeur corrompue est passée dans trois synthèses et un graphique. Cette leçon consiste à reprendre ces décisions.</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registre PB code les mesures manquantes </a:t>
            </a:r>
            <a:r>
              <a:rPr>
                <a:latin typeface="Courier"/>
              </a:rPr>
              <a:t>-99</a:t>
            </a:r>
            <a:r>
              <a:rPr/>
              <a:t>, et non par une cellule vide. Il y a une raison à cela — une case vide sur un registre papier est ambiguë entre « non mesuré » et « l’enquêteur a sauté la page », alors qu’une valeur sentinelle ne l’est pas — mais un lecteur de CSV n’a aucun moyen de savoir que </a:t>
            </a:r>
            <a:r>
              <a:rPr>
                <a:latin typeface="Courier"/>
              </a:rPr>
              <a:t>-99</a:t>
            </a:r>
            <a:r>
              <a:rPr/>
              <a:t> n’est pas une mesure.</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 chiffre est inférieur de plusieurs millimètres à la réalité. Pire, il est </a:t>
            </a:r>
            <a:r>
              <a:rPr i="1"/>
              <a:t>plausible</a:t>
            </a:r>
            <a:r>
              <a:rPr/>
              <a:t> : rien n’y ressemble à une erreur, et une moyenne de PB n’est pas une valeur que la plupart des lecteurs peuvent vérifier d’un coup d’œil. Déclarez la sentinelle à la lecture et elle n’entre jamais dans un calcul :</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Notez la différence. pandas permet de restreindre la sentinelle à une colonne, ce qui est souhaitable : </a:t>
            </a:r>
            <a:r>
              <a:rPr>
                <a:latin typeface="Courier"/>
              </a:rPr>
              <a:t>-99</a:t>
            </a:r>
            <a:r>
              <a:rPr/>
              <a:t> est un PB manquant, mais si une colonne portait légitimement une valeur négative, un traitement global la détruirait. Le </a:t>
            </a:r>
            <a:r>
              <a:rPr>
                <a:latin typeface="Courier"/>
              </a:rPr>
              <a:t>read_csv</a:t>
            </a:r>
            <a:r>
              <a:rPr/>
              <a:t> de R applique </a:t>
            </a:r>
            <a:r>
              <a:rPr>
                <a:latin typeface="Courier"/>
              </a:rPr>
              <a:t>na</a:t>
            </a:r>
            <a:r>
              <a:rPr/>
              <a:t> à tout le fichier ; restreignez ensuite la portée lorsque cela importe.</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child_id</a:t>
            </a:r>
            <a:r>
              <a:rPr/>
              <a:t> s’écrit ici </a:t>
            </a:r>
            <a:r>
              <a:rPr>
                <a:latin typeface="Courier"/>
              </a:rPr>
              <a:t>CH00854</a:t>
            </a:r>
            <a:r>
              <a:rPr/>
              <a:t> et survit intact à l’import. Beaucoup de vrais registres utilisent des identifiants purement numériques — </a:t>
            </a:r>
            <a:r>
              <a:rPr>
                <a:latin typeface="Courier"/>
              </a:rPr>
              <a:t>00854</a:t>
            </a:r>
            <a:r>
              <a:rPr/>
              <a:t> — et un lecteur les transformera obligeamment en l’entier </a:t>
            </a:r>
            <a:r>
              <a:rPr>
                <a:latin typeface="Courier"/>
              </a:rPr>
              <a:t>854</a:t>
            </a:r>
            <a:r>
              <a:rPr/>
              <a:t>. Le zéro initial a disparu, la jointure vers le fichier ménage échoue exactement pour les identifiants qui en portaient un, et l’échec ressemble à des ménages manquants plutôt qu’à une erreur de type.</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règle se généralise : si vous ne ferez jamais d’arithmétique dessus, ce n’est pas un nombre. Codes de formation sanitaire, numéros de téléphone, identifiants de grappe, numéros de ménage et codes administratifs sont tous du texte qui s’écrit avec des chiffres.</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screening_date</a:t>
            </a:r>
            <a:r>
              <a:rPr/>
              <a:t> arrive sous la forme </a:t>
            </a:r>
            <a:r>
              <a:rPr>
                <a:latin typeface="Courier"/>
              </a:rPr>
              <a:t>2024-01-15</a:t>
            </a:r>
            <a:r>
              <a:rPr/>
              <a:t>. C’est de l’ISO 8601, c’est sans ambiguïté, et les deux lecteurs l’interpréteront correctement. Sachez que vous avez de la chance. De vrais exports produisent </a:t>
            </a:r>
            <a:r>
              <a:rPr>
                <a:latin typeface="Courier"/>
              </a:rPr>
              <a:t>15/01/2024</a:t>
            </a:r>
            <a:r>
              <a:rPr/>
              <a:t>, </a:t>
            </a:r>
            <a:r>
              <a:rPr>
                <a:latin typeface="Courier"/>
              </a:rPr>
              <a:t>01/15/2024</a:t>
            </a:r>
            <a:r>
              <a:rPr/>
              <a:t>, </a:t>
            </a:r>
            <a:r>
              <a:rPr>
                <a:latin typeface="Courier"/>
              </a:rPr>
              <a:t>15-janv-24</a:t>
            </a:r>
            <a:r>
              <a:rPr/>
              <a:t> et des numéros de série Excel comme </a:t>
            </a:r>
            <a:r>
              <a:rPr>
                <a:latin typeface="Courier"/>
              </a:rPr>
              <a:t>45306</a:t>
            </a:r>
            <a:r>
              <a:rPr/>
              <a:t>, parfois dans la même colonne, parce que trois personnes ont saisi sur trois machines configurées différemment. </a:t>
            </a:r>
            <a:r>
              <a:rPr>
                <a:latin typeface="Courier"/>
              </a:rPr>
              <a:t>01/02/2024</a:t>
            </a:r>
            <a:r>
              <a:rPr/>
              <a:t> est soit le 1er février, soit le 2 janvier, et le fichier ne vous dira pas lequel.</a:t>
            </a:r>
          </a:p>
        </p:txBody>
      </p:sp>
      <p:sp>
        <p:nvSpPr>
          <p:cNvPr id="4" name="Slide Number Placeholder 3"/>
          <p:cNvSpPr>
            <a:spLocks noGrp="1"/>
          </p:cNvSpPr>
          <p:nvPr>
            <p:ph type="sldNum" sz="quarter" idx="10"/>
          </p:nvPr>
        </p:nvSpPr>
        <p:spPr/>
        <p:txBody>
          <a:bodyPr/>
          <a:lstStyle/>
          <a:p>
            <a:fld id="{18BDFEC3-8487-43E8-A154-7C12CBC1FFF2}" type="slidenum">
              <a:rPr lang="en-US"/>
              <a:t>10</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Deux habitudes valent la peine d’être prises :</a:t>
            </a:r>
          </a:p>
        </p:txBody>
      </p:sp>
      <p:sp>
        <p:nvSpPr>
          <p:cNvPr id="4" name="Slide Number Placeholder 3"/>
          <p:cNvSpPr>
            <a:spLocks noGrp="1"/>
          </p:cNvSpPr>
          <p:nvPr>
            <p:ph type="sldNum" sz="quarter" idx="10"/>
          </p:nvPr>
        </p:nvSpPr>
        <p:spPr/>
        <p:txBody>
          <a:bodyPr/>
          <a:lstStyle/>
          <a:p>
            <a:fld id="{18BDFEC3-8487-43E8-A154-7C12CBC1FFF2}" type="slidenum">
              <a:rPr lang="en-US"/>
              <a:t>12</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3-reading-exports"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Lire un export sans le corrompre</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Inférence de types, zéros initiaux, dates, et le code de valeur manquante qui devient un nombre. Les dégâts se produisent à l’import, avant même que vous ayez regardé quoi que ce soit.</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3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dates — En Python</a:t>
            </a:r>
          </a:p>
        </p:txBody>
      </p:sp>
      <p:sp>
        <p:nvSpPr>
          <p:cNvPr id="3" name="Content Placeholder 2"/>
          <p:cNvSpPr>
            <a:spLocks noGrp="1"/>
          </p:cNvSpPr>
          <p:nvPr>
            <p:ph idx="1"/>
          </p:nvPr>
        </p:nvSpPr>
        <p:spPr/>
        <p:txBody>
          <a:bodyPr/>
          <a:lstStyle/>
          <a:p>
            <a:pPr lvl="0" indent="0">
              <a:buNone/>
            </a:pPr>
            <a:r>
              <a:rPr>
                <a:latin typeface="Courier"/>
              </a:rPr>
              <a:t>muac[</a:t>
            </a:r>
            <a:r>
              <a:rPr>
                <a:solidFill>
                  <a:srgbClr val="4070A0"/>
                </a:solidFill>
                <a:latin typeface="Courier"/>
              </a:rPr>
              <a:t>"screening_date"</a:t>
            </a:r>
            <a:r>
              <a:rPr>
                <a:latin typeface="Courier"/>
              </a:rPr>
              <a:t>] </a:t>
            </a:r>
            <a:r>
              <a:rPr>
                <a:solidFill>
                  <a:srgbClr val="666666"/>
                </a:solidFill>
                <a:latin typeface="Courier"/>
              </a:rPr>
              <a:t>=</a:t>
            </a:r>
            <a:r>
              <a:rPr>
                <a:latin typeface="Courier"/>
              </a:rPr>
              <a:t> pd.to_datetime(</a:t>
            </a:r>
            <a:br/>
            <a:r>
              <a:rPr>
                <a:latin typeface="Courier"/>
              </a:rPr>
              <a:t>    muac[</a:t>
            </a:r>
            <a:r>
              <a:rPr>
                <a:solidFill>
                  <a:srgbClr val="4070A0"/>
                </a:solidFill>
                <a:latin typeface="Courier"/>
              </a:rPr>
              <a:t>"screening_date"</a:t>
            </a:r>
            <a:r>
              <a:rPr>
                <a:latin typeface="Courier"/>
              </a:rPr>
              <a:t>], </a:t>
            </a:r>
            <a:r>
              <a:rPr>
                <a:solidFill>
                  <a:srgbClr val="008000"/>
                </a:solidFill>
                <a:latin typeface="Courier"/>
              </a:rPr>
              <a:t>format</a:t>
            </a:r>
            <a:r>
              <a:rPr>
                <a:solidFill>
                  <a:srgbClr val="666666"/>
                </a:solidFill>
                <a:latin typeface="Courier"/>
              </a:rPr>
              <a:t>=</a:t>
            </a:r>
            <a:r>
              <a:rPr>
                <a:solidFill>
                  <a:srgbClr val="4070A0"/>
                </a:solidFill>
                <a:latin typeface="Courier"/>
              </a:rPr>
              <a:t>"%Y-%m-%d"</a:t>
            </a:r>
            <a:r>
              <a:rPr>
                <a:latin typeface="Courier"/>
              </a:rPr>
              <a:t>, errors</a:t>
            </a:r>
            <a:r>
              <a:rPr>
                <a:solidFill>
                  <a:srgbClr val="666666"/>
                </a:solidFill>
                <a:latin typeface="Courier"/>
              </a:rPr>
              <a:t>=</a:t>
            </a:r>
            <a:r>
              <a:rPr>
                <a:solidFill>
                  <a:srgbClr val="4070A0"/>
                </a:solidFill>
                <a:latin typeface="Courier"/>
              </a:rPr>
              <a:t>"raise"</a:t>
            </a:r>
            <a:br/>
            <a:r>
              <a:rPr>
                <a:latin typeface="Courier"/>
              </a:rPr>
              <a:t>)</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dates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dplyr</a:t>
            </a:r>
            <a:r>
              <a:rPr>
                <a:solidFill>
                  <a:srgbClr val="4070A0"/>
                </a:solidFill>
                <a:latin typeface="Courier"/>
              </a:rPr>
              <a:t>::</a:t>
            </a:r>
            <a:r>
              <a:rPr>
                <a:solidFill>
                  <a:srgbClr val="06287E"/>
                </a:solidFill>
                <a:latin typeface="Courier"/>
              </a:rPr>
              <a:t>mutate</a:t>
            </a:r>
            <a:r>
              <a:rPr>
                <a:latin typeface="Courier"/>
              </a:rPr>
              <a:t>(</a:t>
            </a:r>
            <a:br/>
            <a:r>
              <a:rPr>
                <a:latin typeface="Courier"/>
              </a:rPr>
              <a:t>    </a:t>
            </a:r>
            <a:r>
              <a:rPr>
                <a:solidFill>
                  <a:srgbClr val="7D9029"/>
                </a:solidFill>
                <a:latin typeface="Courier"/>
              </a:rPr>
              <a:t>screening_date =</a:t>
            </a:r>
            <a:r>
              <a:rPr>
                <a:latin typeface="Courier"/>
              </a:rPr>
              <a:t> </a:t>
            </a:r>
            <a:r>
              <a:rPr>
                <a:solidFill>
                  <a:srgbClr val="06287E"/>
                </a:solidFill>
                <a:latin typeface="Courier"/>
              </a:rPr>
              <a:t>as.Date</a:t>
            </a:r>
            <a:r>
              <a:rPr>
                <a:latin typeface="Courier"/>
              </a:rPr>
              <a:t>(screening_date, </a:t>
            </a:r>
            <a:r>
              <a:rPr>
                <a:solidFill>
                  <a:srgbClr val="7D9029"/>
                </a:solidFill>
                <a:latin typeface="Courier"/>
              </a:rPr>
              <a:t>format =</a:t>
            </a:r>
            <a:r>
              <a:rPr>
                <a:latin typeface="Courier"/>
              </a:rPr>
              <a:t> </a:t>
            </a:r>
            <a:r>
              <a:rPr>
                <a:solidFill>
                  <a:srgbClr val="4070A0"/>
                </a:solidFill>
                <a:latin typeface="Courier"/>
              </a:rPr>
              <a:t>"%Y-%m-%d"</a:t>
            </a:r>
            <a:r>
              <a:rPr>
                <a:latin typeface="Courier"/>
              </a:rPr>
              <a:t>)</a:t>
            </a:r>
            <a:br/>
            <a:r>
              <a:rPr>
                <a:latin typeface="Courier"/>
              </a:rPr>
              <a:t>  )</a:t>
            </a:r>
            <a:b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screening_date)))</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dates</a:t>
            </a:r>
          </a:p>
        </p:txBody>
      </p:sp>
      <p:sp>
        <p:nvSpPr>
          <p:cNvPr id="3" name="Content Placeholder 2"/>
          <p:cNvSpPr>
            <a:spLocks noGrp="1"/>
          </p:cNvSpPr>
          <p:nvPr>
            <p:ph idx="1"/>
          </p:nvPr>
        </p:nvSpPr>
        <p:spPr/>
        <p:txBody>
          <a:bodyPr/>
          <a:lstStyle/>
          <a:p>
            <a:pPr lvl="0"/>
            <a:r>
              <a:rPr b="1"/>
              <a:t>Énoncez explicitement le format</a:t>
            </a:r>
            <a:r>
              <a:rPr/>
              <a:t> plutôt que de laisser l’analyseur le déduire. Un format déduit peut changer d’un…</a:t>
            </a:r>
          </a:p>
          <a:p>
            <a:pPr lvl="0"/>
            <a:r>
              <a:rPr b="1"/>
              <a:t>Utilisez </a:t>
            </a:r>
            <a:r>
              <a:rPr b="1">
                <a:latin typeface="Courier"/>
              </a:rPr>
              <a:t>errors="raise"</a:t>
            </a:r>
            <a:r>
              <a:rPr b="1"/>
              <a:t>.</a:t>
            </a:r>
            <a:r>
              <a:rPr/>
              <a:t> L’alternative, </a:t>
            </a:r>
            <a:r>
              <a:rPr>
                <a:latin typeface="Courier"/>
              </a:rPr>
              <a:t>errors="coerce"</a:t>
            </a:r>
            <a:r>
              <a:rPr/>
              <a:t>, convertit toute date illisible en valeur manquante —…</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catégories à vocabulaire fixe — En Python</a:t>
            </a:r>
          </a:p>
        </p:txBody>
      </p:sp>
      <p:sp>
        <p:nvSpPr>
          <p:cNvPr id="3" name="Content Placeholder 2"/>
          <p:cNvSpPr>
            <a:spLocks noGrp="1"/>
          </p:cNvSpPr>
          <p:nvPr>
            <p:ph idx="1"/>
          </p:nvPr>
        </p:nvSpPr>
        <p:spPr/>
        <p:txBody>
          <a:bodyPr/>
          <a:lstStyle/>
          <a:p>
            <a:pPr lvl="0" indent="0">
              <a:buNone/>
            </a:pPr>
            <a:r>
              <a:rPr>
                <a:latin typeface="Courier"/>
              </a:rPr>
              <a:t>issues </a:t>
            </a:r>
            <a:r>
              <a:rPr>
                <a:solidFill>
                  <a:srgbClr val="666666"/>
                </a:solidFill>
                <a:latin typeface="Courier"/>
              </a:rPr>
              <a:t>=</a:t>
            </a:r>
            <a:r>
              <a:rPr>
                <a:latin typeface="Courier"/>
              </a:rPr>
              <a:t> pd.CategoricalDtype(</a:t>
            </a:r>
            <a:br/>
            <a:r>
              <a:rPr>
                <a:latin typeface="Courier"/>
              </a:rPr>
              <a:t>    [</a:t>
            </a:r>
            <a:r>
              <a:rPr>
                <a:solidFill>
                  <a:srgbClr val="4070A0"/>
                </a:solidFill>
                <a:latin typeface="Courier"/>
              </a:rPr>
              <a:t>"no-action"</a:t>
            </a:r>
            <a:r>
              <a:rPr>
                <a:latin typeface="Courier"/>
              </a:rPr>
              <a:t>, </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 ordered</a:t>
            </a:r>
            <a:r>
              <a:rPr>
                <a:solidFill>
                  <a:srgbClr val="666666"/>
                </a:solidFill>
                <a:latin typeface="Courier"/>
              </a:rPr>
              <a:t>=</a:t>
            </a:r>
            <a:r>
              <a:rPr>
                <a:solidFill>
                  <a:srgbClr val="19177C"/>
                </a:solidFill>
                <a:latin typeface="Courier"/>
              </a:rPr>
              <a:t>False</a:t>
            </a:r>
            <a:br/>
            <a:r>
              <a:rPr>
                <a:latin typeface="Courier"/>
              </a:rPr>
              <a:t>)</a:t>
            </a:r>
            <a:br/>
            <a:br/>
            <a:r>
              <a:rPr>
                <a:latin typeface="Courier"/>
              </a:rPr>
              <a:t>muac[</a:t>
            </a:r>
            <a:r>
              <a:rPr>
                <a:solidFill>
                  <a:srgbClr val="4070A0"/>
                </a:solidFill>
                <a:latin typeface="Courier"/>
              </a:rPr>
              <a:t>"outcome"</a:t>
            </a:r>
            <a:r>
              <a:rPr>
                <a:latin typeface="Courier"/>
              </a:rPr>
              <a:t>] </a:t>
            </a:r>
            <a:r>
              <a:rPr>
                <a:solidFill>
                  <a:srgbClr val="666666"/>
                </a:solidFill>
                <a:latin typeface="Courier"/>
              </a:rPr>
              <a:t>=</a:t>
            </a:r>
            <a:r>
              <a:rPr>
                <a:latin typeface="Courier"/>
              </a:rPr>
              <a:t> muac[</a:t>
            </a:r>
            <a:r>
              <a:rPr>
                <a:solidFill>
                  <a:srgbClr val="4070A0"/>
                </a:solidFill>
                <a:latin typeface="Courier"/>
              </a:rPr>
              <a:t>"outcome"</a:t>
            </a:r>
            <a:r>
              <a:rPr>
                <a:latin typeface="Courier"/>
              </a:rPr>
              <a:t>].astype(issues)</a:t>
            </a:r>
            <a:br/>
            <a:br/>
            <a:r>
              <a:rPr i="1">
                <a:solidFill>
                  <a:srgbClr val="60A0B0"/>
                </a:solidFill>
                <a:latin typeface="Courier"/>
              </a:rPr>
              <a:t># Toute valeur hors vocabulaire est désormais NaN — comptez-les avant de continuer.</a:t>
            </a:r>
            <a:br/>
            <a:r>
              <a:rPr>
                <a:solidFill>
                  <a:srgbClr val="008000"/>
                </a:solidFill>
                <a:latin typeface="Courier"/>
              </a:rPr>
              <a:t>print</a:t>
            </a:r>
            <a:r>
              <a:rPr>
                <a:latin typeface="Courier"/>
              </a:rPr>
              <a:t>(muac[</a:t>
            </a:r>
            <a:r>
              <a:rPr>
                <a:solidFill>
                  <a:srgbClr val="4070A0"/>
                </a:solidFill>
                <a:latin typeface="Courier"/>
              </a:rPr>
              <a:t>"outcome"</a:t>
            </a:r>
            <a:r>
              <a:rPr>
                <a:latin typeface="Courier"/>
              </a:rPr>
              <a:t>].isna().</a:t>
            </a:r>
            <a:r>
              <a:rPr>
                <a:solidFill>
                  <a:srgbClr val="008000"/>
                </a:solidFill>
                <a:latin typeface="Courier"/>
              </a:rPr>
              <a:t>sum</a:t>
            </a:r>
            <a:r>
              <a:rPr>
                <a:latin typeface="Courier"/>
              </a:rPr>
              <a:t>())</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catégories à vocabulaire fixe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dplyr</a:t>
            </a:r>
            <a:r>
              <a:rPr>
                <a:solidFill>
                  <a:srgbClr val="4070A0"/>
                </a:solidFill>
                <a:latin typeface="Courier"/>
              </a:rPr>
              <a:t>::</a:t>
            </a:r>
            <a:r>
              <a:rPr>
                <a:solidFill>
                  <a:srgbClr val="06287E"/>
                </a:solidFill>
                <a:latin typeface="Courier"/>
              </a:rPr>
              <a:t>mutate</a:t>
            </a:r>
            <a:r>
              <a:rPr>
                <a:latin typeface="Courier"/>
              </a:rPr>
              <a:t>(</a:t>
            </a:r>
            <a:br/>
            <a:r>
              <a:rPr>
                <a:latin typeface="Courier"/>
              </a:rPr>
              <a:t>    </a:t>
            </a:r>
            <a:r>
              <a:rPr>
                <a:solidFill>
                  <a:srgbClr val="7D9029"/>
                </a:solidFill>
                <a:latin typeface="Courier"/>
              </a:rPr>
              <a:t>outcome =</a:t>
            </a:r>
            <a:r>
              <a:rPr>
                <a:latin typeface="Courier"/>
              </a:rPr>
              <a:t> </a:t>
            </a:r>
            <a:r>
              <a:rPr>
                <a:solidFill>
                  <a:srgbClr val="06287E"/>
                </a:solidFill>
                <a:latin typeface="Courier"/>
              </a:rPr>
              <a:t>factor</a:t>
            </a:r>
            <a:r>
              <a:rPr>
                <a:latin typeface="Courier"/>
              </a:rPr>
              <a:t>(</a:t>
            </a:r>
            <a:br/>
            <a:r>
              <a:rPr>
                <a:latin typeface="Courier"/>
              </a:rPr>
              <a:t>      outcome,</a:t>
            </a:r>
            <a:br/>
            <a:r>
              <a:rPr>
                <a:latin typeface="Courier"/>
              </a:rPr>
              <a:t>      </a:t>
            </a:r>
            <a:r>
              <a:rPr>
                <a:solidFill>
                  <a:srgbClr val="7D9029"/>
                </a:solidFill>
                <a:latin typeface="Courier"/>
              </a:rPr>
              <a:t>levels =</a:t>
            </a:r>
            <a:r>
              <a:rPr>
                <a:latin typeface="Courier"/>
              </a:rPr>
              <a:t> </a:t>
            </a:r>
            <a:r>
              <a:rPr>
                <a:solidFill>
                  <a:srgbClr val="06287E"/>
                </a:solidFill>
                <a:latin typeface="Courier"/>
              </a:rPr>
              <a:t>c</a:t>
            </a:r>
            <a:r>
              <a:rPr>
                <a:latin typeface="Courier"/>
              </a:rPr>
              <a:t>(</a:t>
            </a:r>
            <a:r>
              <a:rPr>
                <a:solidFill>
                  <a:srgbClr val="4070A0"/>
                </a:solidFill>
                <a:latin typeface="Courier"/>
              </a:rPr>
              <a:t>"no-action"</a:t>
            </a:r>
            <a:r>
              <a:rPr>
                <a:latin typeface="Courier"/>
              </a:rPr>
              <a:t>, </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a:t>
            </a:r>
            <a:br/>
            <a:r>
              <a:rPr>
                <a:latin typeface="Courier"/>
              </a:rPr>
              <a:t>    )</a:t>
            </a:r>
            <a:br/>
            <a:r>
              <a:rPr>
                <a:latin typeface="Courier"/>
              </a:rPr>
              <a:t>  )</a:t>
            </a:r>
            <a:br/>
            <a:b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outcome))</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lecture défensive, de bout en bout — En Python (suite)</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CHEMIN </a:t>
            </a:r>
            <a:r>
              <a:rPr>
                <a:solidFill>
                  <a:srgbClr val="666666"/>
                </a:solidFill>
                <a:latin typeface="Courier"/>
              </a:rPr>
              <a:t>=</a:t>
            </a:r>
            <a:r>
              <a:rPr>
                <a:latin typeface="Courier"/>
              </a:rPr>
              <a:t> </a:t>
            </a:r>
            <a:r>
              <a:rPr>
                <a:solidFill>
                  <a:srgbClr val="4070A0"/>
                </a:solidFill>
                <a:latin typeface="Courier"/>
              </a:rPr>
              <a:t>"data/raw/muac-screening-artibonite-2024.v1.csv"</a:t>
            </a:r>
            <a:br/>
            <a:br/>
            <a:r>
              <a:rPr>
                <a:latin typeface="Courier"/>
              </a:rPr>
              <a:t>muac </a:t>
            </a:r>
            <a:r>
              <a:rPr>
                <a:solidFill>
                  <a:srgbClr val="666666"/>
                </a:solidFill>
                <a:latin typeface="Courier"/>
              </a:rPr>
              <a:t>=</a:t>
            </a:r>
            <a:r>
              <a:rPr>
                <a:latin typeface="Courier"/>
              </a:rPr>
              <a:t> pd.read_csv(</a:t>
            </a:r>
            <a:br/>
            <a:r>
              <a:rPr>
                <a:latin typeface="Courier"/>
              </a:rPr>
              <a:t>    CHEMIN,</a:t>
            </a:r>
            <a:br/>
            <a:r>
              <a:rPr>
                <a:latin typeface="Courier"/>
              </a:rPr>
              <a:t>    dtype</a:t>
            </a:r>
            <a:r>
              <a:rPr>
                <a:solidFill>
                  <a:srgbClr val="666666"/>
                </a:solidFill>
                <a:latin typeface="Courier"/>
              </a:rPr>
              <a:t>=</a:t>
            </a:r>
            <a:r>
              <a:rPr>
                <a:latin typeface="Courier"/>
              </a:rPr>
              <a:t>{</a:t>
            </a:r>
            <a:r>
              <a:rPr>
                <a:solidFill>
                  <a:srgbClr val="4070A0"/>
                </a:solidFill>
                <a:latin typeface="Courier"/>
              </a:rPr>
              <a:t>"child_id"</a:t>
            </a:r>
            <a:r>
              <a:rPr>
                <a:latin typeface="Courier"/>
              </a:rPr>
              <a:t>: </a:t>
            </a:r>
            <a:r>
              <a:rPr>
                <a:solidFill>
                  <a:srgbClr val="4070A0"/>
                </a:solidFill>
                <a:latin typeface="Courier"/>
              </a:rPr>
              <a:t>"string"</a:t>
            </a:r>
            <a:r>
              <a:rPr>
                <a:latin typeface="Courier"/>
              </a:rPr>
              <a:t>, </a:t>
            </a:r>
            <a:r>
              <a:rPr>
                <a:solidFill>
                  <a:srgbClr val="4070A0"/>
                </a:solidFill>
                <a:latin typeface="Courier"/>
              </a:rPr>
              <a:t>"commune"</a:t>
            </a:r>
            <a:r>
              <a:rPr>
                <a:latin typeface="Courier"/>
              </a:rPr>
              <a:t>: </a:t>
            </a:r>
            <a:r>
              <a:rPr>
                <a:solidFill>
                  <a:srgbClr val="4070A0"/>
                </a:solidFill>
                <a:latin typeface="Courier"/>
              </a:rPr>
              <a:t>"string"</a:t>
            </a:r>
            <a:r>
              <a:rPr>
                <a:latin typeface="Courier"/>
              </a:rPr>
              <a:t>, </a:t>
            </a:r>
            <a:r>
              <a:rPr>
                <a:solidFill>
                  <a:srgbClr val="4070A0"/>
                </a:solidFill>
                <a:latin typeface="Courier"/>
              </a:rPr>
              <a:t>"sex"</a:t>
            </a:r>
            <a:r>
              <a:rPr>
                <a:latin typeface="Courier"/>
              </a:rPr>
              <a:t>: </a:t>
            </a:r>
            <a:r>
              <a:rPr>
                <a:solidFill>
                  <a:srgbClr val="4070A0"/>
                </a:solidFill>
                <a:latin typeface="Courier"/>
              </a:rPr>
              <a:t>"string"</a:t>
            </a:r>
            <a:r>
              <a:rPr>
                <a:latin typeface="Courier"/>
              </a:rPr>
              <a:t>},</a:t>
            </a:r>
            <a:br/>
            <a:r>
              <a:rPr>
                <a:latin typeface="Courier"/>
              </a:rPr>
              <a:t>    na_values</a:t>
            </a:r>
            <a:r>
              <a:rPr>
                <a:solidFill>
                  <a:srgbClr val="666666"/>
                </a:solidFill>
                <a:latin typeface="Courier"/>
              </a:rPr>
              <a:t>=</a:t>
            </a:r>
            <a:r>
              <a:rPr>
                <a:latin typeface="Courier"/>
              </a:rPr>
              <a:t>{</a:t>
            </a:r>
            <a:r>
              <a:rPr>
                <a:solidFill>
                  <a:srgbClr val="4070A0"/>
                </a:solidFill>
                <a:latin typeface="Courier"/>
              </a:rPr>
              <a:t>"muac_mm"</a:t>
            </a:r>
            <a:r>
              <a:rPr>
                <a:latin typeface="Courier"/>
              </a:rPr>
              <a:t>: [</a:t>
            </a:r>
            <a:r>
              <a:rPr>
                <a:solidFill>
                  <a:srgbClr val="4070A0"/>
                </a:solidFill>
                <a:latin typeface="Courier"/>
              </a:rPr>
              <a:t>"-99"</a:t>
            </a:r>
            <a:r>
              <a:rPr>
                <a:latin typeface="Courier"/>
              </a:rPr>
              <a:t>]},</a:t>
            </a:r>
            <a:br/>
            <a:r>
              <a:rPr>
                <a:latin typeface="Courier"/>
              </a:rPr>
              <a:t>    keep_default_na</a:t>
            </a:r>
            <a:r>
              <a:rPr>
                <a:solidFill>
                  <a:srgbClr val="666666"/>
                </a:solidFill>
                <a:latin typeface="Courier"/>
              </a:rPr>
              <a:t>=</a:t>
            </a:r>
            <a:r>
              <a:rPr>
                <a:solidFill>
                  <a:srgbClr val="19177C"/>
                </a:solidFill>
                <a:latin typeface="Courier"/>
              </a:rPr>
              <a:t>True</a:t>
            </a:r>
            <a:r>
              <a:rPr>
                <a:latin typeface="Courier"/>
              </a:rPr>
              <a:t>,</a:t>
            </a:r>
            <a:br/>
            <a:r>
              <a:rPr>
                <a:latin typeface="Courier"/>
              </a:rPr>
              <a:t>)</a:t>
            </a:r>
            <a:br/>
            <a:br/>
            <a:r>
              <a:rPr>
                <a:latin typeface="Courier"/>
              </a:rPr>
              <a:t>muac[</a:t>
            </a:r>
            <a:r>
              <a:rPr>
                <a:solidFill>
                  <a:srgbClr val="4070A0"/>
                </a:solidFill>
                <a:latin typeface="Courier"/>
              </a:rPr>
              <a:t>"screening_date"</a:t>
            </a:r>
            <a:r>
              <a:rPr>
                <a:latin typeface="Courier"/>
              </a:rPr>
              <a:t>] </a:t>
            </a:r>
            <a:r>
              <a:rPr>
                <a:solidFill>
                  <a:srgbClr val="666666"/>
                </a:solidFill>
                <a:latin typeface="Courier"/>
              </a:rPr>
              <a:t>=</a:t>
            </a:r>
            <a:r>
              <a:rPr>
                <a:latin typeface="Courier"/>
              </a:rPr>
              <a:t> pd.to_datetime(</a:t>
            </a:r>
            <a:br/>
            <a:r>
              <a:rPr>
                <a:latin typeface="Courier"/>
              </a:rPr>
              <a:t>    muac[</a:t>
            </a:r>
            <a:r>
              <a:rPr>
                <a:solidFill>
                  <a:srgbClr val="4070A0"/>
                </a:solidFill>
                <a:latin typeface="Courier"/>
              </a:rPr>
              <a:t>"screening_date"</a:t>
            </a:r>
            <a:r>
              <a:rPr>
                <a:latin typeface="Courier"/>
              </a:rPr>
              <a:t>], </a:t>
            </a:r>
            <a:r>
              <a:rPr>
                <a:solidFill>
                  <a:srgbClr val="008000"/>
                </a:solidFill>
                <a:latin typeface="Courier"/>
              </a:rPr>
              <a:t>format</a:t>
            </a:r>
            <a:r>
              <a:rPr>
                <a:solidFill>
                  <a:srgbClr val="666666"/>
                </a:solidFill>
                <a:latin typeface="Courier"/>
              </a:rPr>
              <a:t>=</a:t>
            </a:r>
            <a:r>
              <a:rPr>
                <a:solidFill>
                  <a:srgbClr val="4070A0"/>
                </a:solidFill>
                <a:latin typeface="Courier"/>
              </a:rPr>
              <a:t>"%Y-%m-%d"</a:t>
            </a:r>
            <a:r>
              <a:rPr>
                <a:latin typeface="Courier"/>
              </a:rPr>
              <a:t>, errors</a:t>
            </a:r>
            <a:r>
              <a:rPr>
                <a:solidFill>
                  <a:srgbClr val="666666"/>
                </a:solidFill>
                <a:latin typeface="Courier"/>
              </a:rPr>
              <a:t>=</a:t>
            </a:r>
            <a:r>
              <a:rPr>
                <a:solidFill>
                  <a:srgbClr val="4070A0"/>
                </a:solidFill>
                <a:latin typeface="Courier"/>
              </a:rPr>
              <a:t>"raise"</a:t>
            </a:r>
            <a:br/>
            <a:r>
              <a:rPr>
                <a:latin typeface="Courier"/>
              </a:rPr>
              <a:t>)</a:t>
            </a:r>
            <a:br/>
            <a:br/>
            <a:r>
              <a:rPr b="1">
                <a:solidFill>
                  <a:srgbClr val="007020"/>
                </a:solidFill>
                <a:latin typeface="Courier"/>
              </a:rPr>
              <a:t>assert</a:t>
            </a:r>
            <a:r>
              <a:rPr>
                <a:latin typeface="Courier"/>
              </a:rPr>
              <a:t> </a:t>
            </a:r>
            <a:r>
              <a:rPr>
                <a:solidFill>
                  <a:srgbClr val="008000"/>
                </a:solidFill>
                <a:latin typeface="Courier"/>
              </a:rPr>
              <a:t>len</a:t>
            </a:r>
            <a:r>
              <a:rPr>
                <a:latin typeface="Courier"/>
              </a:rPr>
              <a:t>(muac) </a:t>
            </a:r>
            <a:r>
              <a:rPr>
                <a:solidFill>
                  <a:srgbClr val="666666"/>
                </a:solidFill>
                <a:latin typeface="Courier"/>
              </a:rPr>
              <a:t>==</a:t>
            </a:r>
            <a:r>
              <a:rPr>
                <a:latin typeface="Courier"/>
              </a:rPr>
              <a:t> </a:t>
            </a:r>
            <a:r>
              <a:rPr>
                <a:solidFill>
                  <a:srgbClr val="40A070"/>
                </a:solidFill>
                <a:latin typeface="Courier"/>
              </a:rPr>
              <a:t>4218</a:t>
            </a:r>
            <a:r>
              <a:rPr>
                <a:latin typeface="Courier"/>
              </a:rPr>
              <a:t>, </a:t>
            </a:r>
            <a:r>
              <a:rPr>
                <a:solidFill>
                  <a:srgbClr val="BB6688"/>
                </a:solidFill>
                <a:latin typeface="Courier"/>
              </a:rPr>
              <a:t>f"4218 lignes attendues, </a:t>
            </a:r>
            <a:r>
              <a:rPr>
                <a:solidFill>
                  <a:srgbClr val="4070A0"/>
                </a:solidFill>
                <a:latin typeface="Courier"/>
              </a:rPr>
              <a:t>{</a:t>
            </a:r>
            <a:r>
              <a:rPr>
                <a:solidFill>
                  <a:srgbClr val="008000"/>
                </a:solidFill>
                <a:latin typeface="Courier"/>
              </a:rPr>
              <a:t>len</a:t>
            </a:r>
            <a:r>
              <a:rPr>
                <a:latin typeface="Courier"/>
              </a:rPr>
              <a:t>(muac)</a:t>
            </a:r>
            <a:r>
              <a:rPr>
                <a:solidFill>
                  <a:srgbClr val="4070A0"/>
                </a:solidFill>
                <a:latin typeface="Courier"/>
              </a:rPr>
              <a:t>}</a:t>
            </a:r>
            <a:r>
              <a:rPr>
                <a:solidFill>
                  <a:srgbClr val="BB6688"/>
                </a:solidFill>
                <a:latin typeface="Courier"/>
              </a:rPr>
              <a:t> obtenues"</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lecture défensive, de bout en bout — En Python (suite)</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assert</a:t>
            </a:r>
            <a:r>
              <a:rPr>
                <a:latin typeface="Courier"/>
              </a:rPr>
              <a:t> muac[</a:t>
            </a:r>
            <a:r>
              <a:rPr>
                <a:solidFill>
                  <a:srgbClr val="4070A0"/>
                </a:solidFill>
                <a:latin typeface="Courier"/>
              </a:rPr>
              <a:t>"child_id"</a:t>
            </a:r>
            <a:r>
              <a:rPr>
                <a:latin typeface="Courier"/>
              </a:rPr>
              <a:t>].notna().</a:t>
            </a:r>
            <a:r>
              <a:rPr>
                <a:solidFill>
                  <a:srgbClr val="008000"/>
                </a:solidFill>
                <a:latin typeface="Courier"/>
              </a:rPr>
              <a:t>all</a:t>
            </a:r>
            <a:r>
              <a:rPr>
                <a:latin typeface="Courier"/>
              </a:rPr>
              <a:t>(), </a:t>
            </a:r>
            <a:r>
              <a:rPr>
                <a:solidFill>
                  <a:srgbClr val="4070A0"/>
                </a:solidFill>
                <a:latin typeface="Courier"/>
              </a:rPr>
              <a:t>"chaque ligne exige un identifiant"</a:t>
            </a:r>
            <a:br/>
            <a:br/>
            <a:r>
              <a:rPr>
                <a:solidFill>
                  <a:srgbClr val="008000"/>
                </a:solidFill>
                <a:latin typeface="Courier"/>
              </a:rPr>
              <a:t>print</a:t>
            </a:r>
            <a:r>
              <a:rPr>
                <a:latin typeface="Courier"/>
              </a:rPr>
              <a:t>(muac.dtypes)</a:t>
            </a:r>
            <a:br/>
            <a:r>
              <a:rPr>
                <a:solidFill>
                  <a:srgbClr val="008000"/>
                </a:solidFill>
                <a:latin typeface="Courier"/>
              </a:rPr>
              <a:t>print</a:t>
            </a:r>
            <a:r>
              <a:rPr>
                <a:latin typeface="Courier"/>
              </a:rPr>
              <a:t>(muac.isna().</a:t>
            </a:r>
            <a:r>
              <a:rPr>
                <a:solidFill>
                  <a:srgbClr val="008000"/>
                </a:solidFill>
                <a:latin typeface="Courier"/>
              </a:rPr>
              <a:t>sum</a:t>
            </a:r>
            <a:r>
              <a:rPr>
                <a:latin typeface="Courier"/>
              </a:rPr>
              <a:t>())</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lecture défensive, de bout en bout — En R (suite)</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(readr)</a:t>
            </a:r>
            <a:br/>
            <a:r>
              <a:rPr>
                <a:solidFill>
                  <a:srgbClr val="06287E"/>
                </a:solidFill>
                <a:latin typeface="Courier"/>
              </a:rPr>
              <a:t>library</a:t>
            </a:r>
            <a:r>
              <a:rPr>
                <a:latin typeface="Courier"/>
              </a:rPr>
              <a:t>(dplyr)</a:t>
            </a:r>
            <a:br/>
            <a:br/>
            <a:r>
              <a:rPr>
                <a:latin typeface="Courier"/>
              </a:rPr>
              <a:t>CHEMIN </a:t>
            </a:r>
            <a:r>
              <a:rPr>
                <a:solidFill>
                  <a:srgbClr val="007020"/>
                </a:solidFill>
                <a:latin typeface="Courier"/>
              </a:rPr>
              <a:t>&lt;-</a:t>
            </a:r>
            <a:r>
              <a:rPr>
                <a:latin typeface="Courier"/>
              </a:rPr>
              <a:t> </a:t>
            </a:r>
            <a:r>
              <a:rPr>
                <a:solidFill>
                  <a:srgbClr val="4070A0"/>
                </a:solidFill>
                <a:latin typeface="Courier"/>
              </a:rPr>
              <a:t>"data/raw/muac-screening-artibonite-2024.v1.csv"</a:t>
            </a:r>
            <a:br/>
            <a:b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br/>
            <a:r>
              <a:rPr>
                <a:latin typeface="Courier"/>
              </a:rPr>
              <a:t>  CHEMIN,</a:t>
            </a:r>
            <a:br/>
            <a:r>
              <a:rPr>
                <a:latin typeface="Courier"/>
              </a:rPr>
              <a:t>  </a:t>
            </a:r>
            <a:r>
              <a:rPr>
                <a:solidFill>
                  <a:srgbClr val="7D9029"/>
                </a:solidFill>
                <a:latin typeface="Courier"/>
              </a:rPr>
              <a:t>col_types =</a:t>
            </a:r>
            <a:r>
              <a:rPr>
                <a:latin typeface="Courier"/>
              </a:rPr>
              <a:t> </a:t>
            </a:r>
            <a:r>
              <a:rPr>
                <a:solidFill>
                  <a:srgbClr val="06287E"/>
                </a:solidFill>
                <a:latin typeface="Courier"/>
              </a:rPr>
              <a:t>cols</a:t>
            </a:r>
            <a:r>
              <a:rPr>
                <a:latin typeface="Courier"/>
              </a:rPr>
              <a:t>(</a:t>
            </a:r>
            <a:br/>
            <a:r>
              <a:rPr>
                <a:latin typeface="Courier"/>
              </a:rPr>
              <a:t>    </a:t>
            </a:r>
            <a:r>
              <a:rPr>
                <a:solidFill>
                  <a:srgbClr val="7D9029"/>
                </a:solidFill>
                <a:latin typeface="Courier"/>
              </a:rPr>
              <a:t>child_id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commune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screening_date =</a:t>
            </a:r>
            <a:r>
              <a:rPr>
                <a:latin typeface="Courier"/>
              </a:rPr>
              <a:t> </a:t>
            </a:r>
            <a:r>
              <a:rPr>
                <a:solidFill>
                  <a:srgbClr val="06287E"/>
                </a:solidFill>
                <a:latin typeface="Courier"/>
              </a:rPr>
              <a:t>col_date</a:t>
            </a:r>
            <a:r>
              <a:rPr>
                <a:latin typeface="Courier"/>
              </a:rPr>
              <a:t>(</a:t>
            </a:r>
            <a:r>
              <a:rPr>
                <a:solidFill>
                  <a:srgbClr val="7D9029"/>
                </a:solidFill>
                <a:latin typeface="Courier"/>
              </a:rPr>
              <a:t>format =</a:t>
            </a:r>
            <a:r>
              <a:rPr>
                <a:latin typeface="Courier"/>
              </a:rPr>
              <a:t> </a:t>
            </a:r>
            <a:r>
              <a:rPr>
                <a:solidFill>
                  <a:srgbClr val="4070A0"/>
                </a:solidFill>
                <a:latin typeface="Courier"/>
              </a:rPr>
              <a:t>"%Y-%m-%d"</a:t>
            </a:r>
            <a:r>
              <a:rPr>
                <a:latin typeface="Courier"/>
              </a:rPr>
              <a:t>),</a:t>
            </a:r>
            <a:br/>
            <a:r>
              <a:rPr>
                <a:latin typeface="Courier"/>
              </a:rPr>
              <a:t>    </a:t>
            </a:r>
            <a:r>
              <a:rPr>
                <a:solidFill>
                  <a:srgbClr val="7D9029"/>
                </a:solidFill>
                <a:latin typeface="Courier"/>
              </a:rPr>
              <a:t>age_months     =</a:t>
            </a:r>
            <a:r>
              <a:rPr>
                <a:latin typeface="Courier"/>
              </a:rPr>
              <a:t> </a:t>
            </a:r>
            <a:r>
              <a:rPr>
                <a:solidFill>
                  <a:srgbClr val="06287E"/>
                </a:solidFill>
                <a:latin typeface="Courier"/>
              </a:rPr>
              <a:t>col_integer</a:t>
            </a:r>
            <a:r>
              <a:rPr>
                <a:latin typeface="Courier"/>
              </a:rPr>
              <a:t>(),</a:t>
            </a:r>
            <a:br/>
            <a:r>
              <a:rPr>
                <a:latin typeface="Courier"/>
              </a:rPr>
              <a:t>    </a:t>
            </a:r>
            <a:r>
              <a:rPr>
                <a:solidFill>
                  <a:srgbClr val="7D9029"/>
                </a:solidFill>
                <a:latin typeface="Courier"/>
              </a:rPr>
              <a:t>sex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muac_mm        =</a:t>
            </a:r>
            <a:r>
              <a:rPr>
                <a:latin typeface="Courier"/>
              </a:rPr>
              <a:t> </a:t>
            </a:r>
            <a:r>
              <a:rPr>
                <a:solidFill>
                  <a:srgbClr val="06287E"/>
                </a:solidFill>
                <a:latin typeface="Courier"/>
              </a:rPr>
              <a:t>col_integer</a:t>
            </a:r>
            <a:r>
              <a:rPr>
                <a:latin typeface="Courier"/>
              </a:rPr>
              <a:t>(),</a:t>
            </a:r>
            <a:br/>
            <a:r>
              <a:rPr>
                <a:latin typeface="Courier"/>
              </a:rPr>
              <a:t>    </a:t>
            </a:r>
            <a:r>
              <a:rPr>
                <a:solidFill>
                  <a:srgbClr val="7D9029"/>
                </a:solidFill>
                <a:latin typeface="Courier"/>
              </a:rPr>
              <a:t>oedema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outcome        =</a:t>
            </a:r>
            <a:r>
              <a:rPr>
                <a:latin typeface="Courier"/>
              </a:rPr>
              <a:t> </a:t>
            </a:r>
            <a:r>
              <a:rPr>
                <a:solidFill>
                  <a:srgbClr val="06287E"/>
                </a:solidFill>
                <a:latin typeface="Courier"/>
              </a:rPr>
              <a:t>col_character</a:t>
            </a:r>
            <a:r>
              <a:rPr>
                <a:latin typeface="Courier"/>
              </a:rPr>
              <a:t>()</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lecture défensive, de bout en bout — En R (suite)</a:t>
            </a:r>
          </a:p>
        </p:txBody>
      </p:sp>
      <p:sp>
        <p:nvSpPr>
          <p:cNvPr id="3" name="Content Placeholder 2"/>
          <p:cNvSpPr>
            <a:spLocks noGrp="1"/>
          </p:cNvSpPr>
          <p:nvPr>
            <p:ph idx="1"/>
          </p:nvPr>
        </p:nvSpPr>
        <p:spPr/>
        <p:txBody>
          <a:bodyPr/>
          <a:lstStyle/>
          <a:p>
            <a:pPr lvl="0" indent="0">
              <a:buNone/>
            </a:pPr>
            <a:r>
              <a:rPr>
                <a:latin typeface="Courier"/>
              </a:rPr>
              <a:t>  </a:t>
            </a:r>
            <a:r>
              <a:rPr b="1">
                <a:solidFill>
                  <a:srgbClr val="FF0000"/>
                </a:solidFill>
                <a:latin typeface="Courier"/>
              </a:rPr>
              <a:t>)</a:t>
            </a:r>
            <a:r>
              <a:rPr>
                <a:latin typeface="Courier"/>
              </a:rPr>
              <a:t>,</a:t>
            </a:r>
            <a:br/>
            <a:r>
              <a:rPr>
                <a:latin typeface="Courier"/>
              </a:rPr>
              <a:t>  na </a:t>
            </a:r>
            <a:r>
              <a:rPr>
                <a:solidFill>
                  <a:srgbClr val="007020"/>
                </a:solidFill>
                <a:latin typeface="Courier"/>
              </a:rPr>
              <a:t>=</a:t>
            </a:r>
            <a:r>
              <a:rPr>
                <a:latin typeface="Courier"/>
              </a:rPr>
              <a:t> </a:t>
            </a:r>
            <a:r>
              <a:rPr>
                <a:solidFill>
                  <a:srgbClr val="06287E"/>
                </a:solidFill>
                <a:latin typeface="Courier"/>
              </a:rPr>
              <a:t>c</a:t>
            </a:r>
            <a:r>
              <a:rPr>
                <a:latin typeface="Courier"/>
              </a:rPr>
              <a:t>(</a:t>
            </a:r>
            <a:r>
              <a:rPr>
                <a:solidFill>
                  <a:srgbClr val="4070A0"/>
                </a:solidFill>
                <a:latin typeface="Courier"/>
              </a:rPr>
              <a:t>""</a:t>
            </a:r>
            <a:r>
              <a:rPr>
                <a:latin typeface="Courier"/>
              </a:rPr>
              <a:t>, </a:t>
            </a:r>
            <a:r>
              <a:rPr>
                <a:solidFill>
                  <a:srgbClr val="4070A0"/>
                </a:solidFill>
                <a:latin typeface="Courier"/>
              </a:rPr>
              <a:t>"NA"</a:t>
            </a:r>
            <a:r>
              <a:rPr>
                <a:latin typeface="Courier"/>
              </a:rPr>
              <a:t>, </a:t>
            </a:r>
            <a:r>
              <a:rPr>
                <a:solidFill>
                  <a:srgbClr val="4070A0"/>
                </a:solidFill>
                <a:latin typeface="Courier"/>
              </a:rPr>
              <a:t>"-99"</a:t>
            </a:r>
            <a:r>
              <a:rPr>
                <a:latin typeface="Courier"/>
              </a:rPr>
              <a:t>)</a:t>
            </a:r>
            <a:br/>
            <a:r>
              <a:rPr b="1">
                <a:solidFill>
                  <a:srgbClr val="FF0000"/>
                </a:solidFill>
                <a:latin typeface="Courier"/>
              </a:rPr>
              <a:t>)</a:t>
            </a:r>
            <a:br/>
            <a:br/>
            <a:r>
              <a:rPr>
                <a:solidFill>
                  <a:srgbClr val="06287E"/>
                </a:solidFill>
                <a:latin typeface="Courier"/>
              </a:rPr>
              <a:t>stopifnot</a:t>
            </a:r>
            <a:r>
              <a:rPr>
                <a:latin typeface="Courier"/>
              </a:rPr>
              <a:t>(</a:t>
            </a:r>
            <a:r>
              <a:rPr>
                <a:solidFill>
                  <a:srgbClr val="06287E"/>
                </a:solidFill>
                <a:latin typeface="Courier"/>
              </a:rPr>
              <a:t>nrow</a:t>
            </a:r>
            <a:r>
              <a:rPr>
                <a:latin typeface="Courier"/>
              </a:rPr>
              <a:t>(muac) </a:t>
            </a:r>
            <a:r>
              <a:rPr>
                <a:solidFill>
                  <a:srgbClr val="4070A0"/>
                </a:solidFill>
                <a:latin typeface="Courier"/>
              </a:rPr>
              <a:t>==</a:t>
            </a:r>
            <a:r>
              <a:rPr>
                <a:latin typeface="Courier"/>
              </a:rPr>
              <a:t> </a:t>
            </a:r>
            <a:r>
              <a:rPr>
                <a:solidFill>
                  <a:srgbClr val="40A070"/>
                </a:solidFill>
                <a:latin typeface="Courier"/>
              </a:rPr>
              <a:t>4218</a:t>
            </a:r>
            <a:r>
              <a:rPr>
                <a:latin typeface="Courier"/>
              </a:rPr>
              <a:t>)</a:t>
            </a: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child_id)))</a:t>
            </a:r>
            <a:br/>
            <a:br/>
            <a:r>
              <a:rPr>
                <a:solidFill>
                  <a:srgbClr val="06287E"/>
                </a:solidFill>
                <a:latin typeface="Courier"/>
              </a:rPr>
              <a:t>glimpse</a:t>
            </a:r>
            <a:r>
              <a:rPr>
                <a:latin typeface="Courier"/>
              </a:rPr>
              <a:t>(muac)</a:t>
            </a:r>
            <a:br/>
            <a:r>
              <a:rPr>
                <a:solidFill>
                  <a:srgbClr val="06287E"/>
                </a:solidFill>
                <a:latin typeface="Courier"/>
              </a:rPr>
              <a:t>colSums</a:t>
            </a:r>
            <a:r>
              <a:rPr>
                <a:latin typeface="Courier"/>
              </a:rPr>
              <a:t>(</a:t>
            </a:r>
            <a:r>
              <a:rPr>
                <a:solidFill>
                  <a:srgbClr val="06287E"/>
                </a:solidFill>
                <a:latin typeface="Courier"/>
              </a:rPr>
              <a:t>is.na</a:t>
            </a:r>
            <a:r>
              <a:rPr>
                <a:latin typeface="Courier"/>
              </a:rPr>
              <a:t>(muac))</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Lire les autres formats</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Source</a:t>
                      </a:r>
                    </a:p>
                  </a:txBody>
                  <a:tcPr/>
                </a:tc>
                <a:tc>
                  <a:txBody>
                    <a:bodyPr/>
                    <a:lstStyle/>
                    <a:p>
                      <a:pPr lvl="0" indent="0" marL="0">
                        <a:buNone/>
                      </a:pPr>
                      <a:r>
                        <a:rPr/>
                        <a:t>Python</a:t>
                      </a:r>
                    </a:p>
                  </a:txBody>
                  <a:tcPr/>
                </a:tc>
                <a:tc>
                  <a:txBody>
                    <a:bodyPr/>
                    <a:lstStyle/>
                    <a:p>
                      <a:pPr lvl="0" indent="0" marL="0">
                        <a:buNone/>
                      </a:pPr>
                      <a:r>
                        <a:rPr/>
                        <a:t>R</a:t>
                      </a:r>
                    </a:p>
                  </a:txBody>
                  <a:tcPr/>
                </a:tc>
              </a:tr>
              <a:tr h="0">
                <a:tc>
                  <a:txBody>
                    <a:bodyPr/>
                    <a:lstStyle/>
                    <a:p>
                      <a:pPr lvl="0" indent="0" marL="0">
                        <a:buNone/>
                      </a:pPr>
                      <a:r>
                        <a:rPr/>
                        <a:t>CSV</a:t>
                      </a:r>
                    </a:p>
                  </a:txBody>
                </a:tc>
                <a:tc>
                  <a:txBody>
                    <a:bodyPr/>
                    <a:lstStyle/>
                    <a:p>
                      <a:pPr lvl="0" indent="0" marL="0">
                        <a:buNone/>
                      </a:pPr>
                      <a:r>
                        <a:rPr>
                          <a:latin typeface="Courier"/>
                        </a:rPr>
                        <a:t>pd.read_csv</a:t>
                      </a:r>
                    </a:p>
                  </a:txBody>
                </a:tc>
                <a:tc>
                  <a:txBody>
                    <a:bodyPr/>
                    <a:lstStyle/>
                    <a:p>
                      <a:pPr lvl="0" indent="0" marL="0">
                        <a:buNone/>
                      </a:pPr>
                      <a:r>
                        <a:rPr>
                          <a:latin typeface="Courier"/>
                        </a:rPr>
                        <a:t>readr::read_csv</a:t>
                      </a:r>
                    </a:p>
                  </a:txBody>
                </a:tc>
              </a:tr>
              <a:tr h="0">
                <a:tc>
                  <a:txBody>
                    <a:bodyPr/>
                    <a:lstStyle/>
                    <a:p>
                      <a:pPr lvl="0" indent="0" marL="0">
                        <a:buNone/>
                      </a:pPr>
                      <a:r>
                        <a:rPr/>
                        <a:t>Excel</a:t>
                      </a:r>
                    </a:p>
                  </a:txBody>
                </a:tc>
                <a:tc>
                  <a:txBody>
                    <a:bodyPr/>
                    <a:lstStyle/>
                    <a:p>
                      <a:pPr lvl="0" indent="0" marL="0">
                        <a:buNone/>
                      </a:pPr>
                      <a:r>
                        <a:rPr>
                          <a:latin typeface="Courier"/>
                        </a:rPr>
                        <a:t>pd.read_excel</a:t>
                      </a:r>
                    </a:p>
                  </a:txBody>
                </a:tc>
                <a:tc>
                  <a:txBody>
                    <a:bodyPr/>
                    <a:lstStyle/>
                    <a:p>
                      <a:pPr lvl="0" indent="0" marL="0">
                        <a:buNone/>
                      </a:pPr>
                      <a:r>
                        <a:rPr>
                          <a:latin typeface="Courier"/>
                        </a:rPr>
                        <a:t>readxl::read_excel</a:t>
                      </a:r>
                    </a:p>
                  </a:txBody>
                </a:tc>
              </a:tr>
              <a:tr h="0">
                <a:tc>
                  <a:txBody>
                    <a:bodyPr/>
                    <a:lstStyle/>
                    <a:p>
                      <a:pPr lvl="0" indent="0" marL="0">
                        <a:buNone/>
                      </a:pPr>
                      <a:r>
                        <a:rPr/>
                        <a:t>Stata</a:t>
                      </a:r>
                    </a:p>
                  </a:txBody>
                </a:tc>
                <a:tc>
                  <a:txBody>
                    <a:bodyPr/>
                    <a:lstStyle/>
                    <a:p>
                      <a:pPr lvl="0" indent="0" marL="0">
                        <a:buNone/>
                      </a:pPr>
                      <a:r>
                        <a:rPr>
                          <a:latin typeface="Courier"/>
                        </a:rPr>
                        <a:t>pd.read_stata</a:t>
                      </a:r>
                    </a:p>
                  </a:txBody>
                </a:tc>
                <a:tc>
                  <a:txBody>
                    <a:bodyPr/>
                    <a:lstStyle/>
                    <a:p>
                      <a:pPr lvl="0" indent="0" marL="0">
                        <a:buNone/>
                      </a:pPr>
                      <a:r>
                        <a:rPr>
                          <a:latin typeface="Courier"/>
                        </a:rPr>
                        <a:t>haven::read_dta</a:t>
                      </a:r>
                    </a:p>
                  </a:txBody>
                </a:tc>
              </a:tr>
              <a:tr h="0">
                <a:tc>
                  <a:txBody>
                    <a:bodyPr/>
                    <a:lstStyle/>
                    <a:p>
                      <a:pPr lvl="0" indent="0" marL="0">
                        <a:buNone/>
                      </a:pPr>
                      <a:r>
                        <a:rPr/>
                        <a:t>SPSS</a:t>
                      </a:r>
                    </a:p>
                  </a:txBody>
                </a:tc>
                <a:tc>
                  <a:txBody>
                    <a:bodyPr/>
                    <a:lstStyle/>
                    <a:p>
                      <a:pPr lvl="0" indent="0" marL="0">
                        <a:buNone/>
                      </a:pPr>
                      <a:r>
                        <a:rPr>
                          <a:latin typeface="Courier"/>
                        </a:rPr>
                        <a:t>pd.read_spss</a:t>
                      </a:r>
                    </a:p>
                  </a:txBody>
                </a:tc>
                <a:tc>
                  <a:txBody>
                    <a:bodyPr/>
                    <a:lstStyle/>
                    <a:p>
                      <a:pPr lvl="0" indent="0" marL="0">
                        <a:buNone/>
                      </a:pPr>
                      <a:r>
                        <a:rPr>
                          <a:latin typeface="Courier"/>
                        </a:rPr>
                        <a:t>haven::read_sav</a:t>
                      </a:r>
                    </a:p>
                  </a:txBody>
                </a:tc>
              </a:tr>
              <a:tr h="0">
                <a:tc>
                  <a:txBody>
                    <a:bodyPr/>
                    <a:lstStyle/>
                    <a:p>
                      <a:pPr lvl="0" indent="0" marL="0">
                        <a:buNone/>
                      </a:pPr>
                      <a:r>
                        <a:rPr/>
                        <a:t>Parquet</a:t>
                      </a:r>
                    </a:p>
                  </a:txBody>
                </a:tc>
                <a:tc>
                  <a:txBody>
                    <a:bodyPr/>
                    <a:lstStyle/>
                    <a:p>
                      <a:pPr lvl="0" indent="0" marL="0">
                        <a:buNone/>
                      </a:pPr>
                      <a:r>
                        <a:rPr>
                          <a:latin typeface="Courier"/>
                        </a:rPr>
                        <a:t>pd.read_parquet</a:t>
                      </a:r>
                    </a:p>
                  </a:txBody>
                </a:tc>
                <a:tc>
                  <a:txBody>
                    <a:bodyPr/>
                    <a:lstStyle/>
                    <a:p>
                      <a:pPr lvl="0" indent="0" marL="0">
                        <a:buNone/>
                      </a:pPr>
                      <a:r>
                        <a:rPr>
                          <a:latin typeface="Courier"/>
                        </a:rPr>
                        <a:t>arrow::read_parquet</a:t>
                      </a:r>
                    </a:p>
                  </a:txBody>
                </a:tc>
              </a:tr>
            </a:tbl>
          </a:graphicData>
        </a:graphic>
      </p:graphicFrame>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Les dégâts précèdent le regard</a:t>
            </a:r>
          </a:p>
          <a:p>
            <a:pPr lvl="0"/>
            <a:r>
              <a:rPr/>
              <a:t>Les codes de valeur manquante deviennent des nombres</a:t>
            </a:r>
          </a:p>
          <a:p>
            <a:pPr lvl="0"/>
            <a:r>
              <a:rPr/>
              <a:t>Les identifiants ne sont pas des nombres</a:t>
            </a:r>
          </a:p>
          <a:p>
            <a:pPr lvl="0"/>
            <a:r>
              <a:rPr/>
              <a:t>Les dates</a:t>
            </a:r>
          </a:p>
          <a:p>
            <a:pPr lvl="0"/>
            <a:r>
              <a:rPr/>
              <a:t>Les catégories à vocabulaire fixe</a:t>
            </a:r>
          </a:p>
          <a:p>
            <a:pPr lvl="0"/>
            <a:r>
              <a:rPr/>
              <a:t>Une lecture défensive, de bout en bout</a:t>
            </a:r>
          </a:p>
          <a:p>
            <a:pPr lvl="0"/>
            <a:r>
              <a:rPr/>
              <a:t>Lire les autres formats</a:t>
            </a:r>
          </a:p>
          <a:p>
            <a:pPr lvl="0"/>
            <a:r>
              <a:rPr/>
              <a:t>La suite</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Le registre est maintenant en mémoire, avec ses types intacts.</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https://data-analysis.cassion.dev/fr/cours/data-analysis-foundations/foundations-03-reading-exports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dégâts précèdent le regard</a:t>
            </a:r>
          </a:p>
        </p:txBody>
      </p:sp>
      <p:sp>
        <p:nvSpPr>
          <p:cNvPr id="3" name="Content Placeholder 2"/>
          <p:cNvSpPr>
            <a:spLocks noGrp="1"/>
          </p:cNvSpPr>
          <p:nvPr>
            <p:ph idx="1"/>
          </p:nvPr>
        </p:nvSpPr>
        <p:spPr/>
        <p:txBody>
          <a:bodyPr/>
          <a:lstStyle/>
          <a:p>
            <a:pPr lvl="0"/>
            <a:r>
              <a:rPr>
                <a:latin typeface="Courier"/>
              </a:rPr>
              <a:t>read_csv(chemin)</a:t>
            </a:r>
            <a:r>
              <a:rPr/>
              <a:t> tient sur une ligne et prend une demi-douzaine de décisions à votre place.</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codes de valeur manquante deviennent des nombres — En Python</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naif </a:t>
            </a:r>
            <a:r>
              <a:rPr>
                <a:solidFill>
                  <a:srgbClr val="666666"/>
                </a:solidFill>
                <a:latin typeface="Courier"/>
              </a:rPr>
              <a:t>=</a:t>
            </a:r>
            <a:r>
              <a:rPr>
                <a:latin typeface="Courier"/>
              </a:rPr>
              <a:t> pd.read_csv(</a:t>
            </a:r>
            <a:r>
              <a:rPr>
                <a:solidFill>
                  <a:srgbClr val="4070A0"/>
                </a:solidFill>
                <a:latin typeface="Courier"/>
              </a:rPr>
              <a:t>"data/raw/muac-screening-artibonite-2024.v1.csv"</a:t>
            </a:r>
            <a:r>
              <a:rPr>
                <a:latin typeface="Courier"/>
              </a:rPr>
              <a:t>)</a:t>
            </a:r>
            <a:br/>
            <a:r>
              <a:rPr>
                <a:solidFill>
                  <a:srgbClr val="008000"/>
                </a:solidFill>
                <a:latin typeface="Courier"/>
              </a:rPr>
              <a:t>print</a:t>
            </a:r>
            <a:r>
              <a:rPr>
                <a:latin typeface="Courier"/>
              </a:rPr>
              <a:t>(naif[</a:t>
            </a:r>
            <a:r>
              <a:rPr>
                <a:solidFill>
                  <a:srgbClr val="4070A0"/>
                </a:solidFill>
                <a:latin typeface="Courier"/>
              </a:rPr>
              <a:t>"muac_mm"</a:t>
            </a:r>
            <a:r>
              <a:rPr>
                <a:latin typeface="Courier"/>
              </a:rPr>
              <a:t>].mean())</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codes de valeur manquante deviennent des nombres — En Python</a:t>
            </a:r>
          </a:p>
        </p:txBody>
      </p:sp>
      <p:sp>
        <p:nvSpPr>
          <p:cNvPr id="3" name="Content Placeholder 2"/>
          <p:cNvSpPr>
            <a:spLocks noGrp="1"/>
          </p:cNvSpPr>
          <p:nvPr>
            <p:ph idx="1"/>
          </p:nvPr>
        </p:nvSpPr>
        <p:spPr/>
        <p:txBody>
          <a:bodyPr/>
          <a:lstStyle/>
          <a:p>
            <a:pPr lvl="0" indent="0">
              <a:buNone/>
            </a:pPr>
            <a:r>
              <a:rPr>
                <a:latin typeface="Courier"/>
              </a:rPr>
              <a:t>muac </a:t>
            </a:r>
            <a:r>
              <a:rPr>
                <a:solidFill>
                  <a:srgbClr val="666666"/>
                </a:solidFill>
                <a:latin typeface="Courier"/>
              </a:rPr>
              <a:t>=</a:t>
            </a:r>
            <a:r>
              <a:rPr>
                <a:latin typeface="Courier"/>
              </a:rPr>
              <a:t> pd.read_csv(</a:t>
            </a:r>
            <a:br/>
            <a:r>
              <a:rPr>
                <a:latin typeface="Courier"/>
              </a:rPr>
              <a:t>    </a:t>
            </a:r>
            <a:r>
              <a:rPr>
                <a:solidFill>
                  <a:srgbClr val="4070A0"/>
                </a:solidFill>
                <a:latin typeface="Courier"/>
              </a:rPr>
              <a:t>"data/raw/muac-screening-artibonite-2024.v1.csv"</a:t>
            </a:r>
            <a:r>
              <a:rPr>
                <a:latin typeface="Courier"/>
              </a:rPr>
              <a:t>,</a:t>
            </a:r>
            <a:br/>
            <a:r>
              <a:rPr>
                <a:latin typeface="Courier"/>
              </a:rPr>
              <a:t>    na_values</a:t>
            </a:r>
            <a:r>
              <a:rPr>
                <a:solidFill>
                  <a:srgbClr val="666666"/>
                </a:solidFill>
                <a:latin typeface="Courier"/>
              </a:rPr>
              <a:t>=</a:t>
            </a:r>
            <a:r>
              <a:rPr>
                <a:latin typeface="Courier"/>
              </a:rPr>
              <a:t>{</a:t>
            </a:r>
            <a:r>
              <a:rPr>
                <a:solidFill>
                  <a:srgbClr val="4070A0"/>
                </a:solidFill>
                <a:latin typeface="Courier"/>
              </a:rPr>
              <a:t>"muac_mm"</a:t>
            </a:r>
            <a:r>
              <a:rPr>
                <a:latin typeface="Courier"/>
              </a:rPr>
              <a:t>: [</a:t>
            </a:r>
            <a:r>
              <a:rPr>
                <a:solidFill>
                  <a:srgbClr val="4070A0"/>
                </a:solidFill>
                <a:latin typeface="Courier"/>
              </a:rPr>
              <a:t>"-99"</a:t>
            </a:r>
            <a:r>
              <a:rPr>
                <a:latin typeface="Courier"/>
              </a:rPr>
              <a:t>]},</a:t>
            </a:r>
            <a:br/>
            <a:r>
              <a:rPr>
                <a:latin typeface="Courier"/>
              </a:rPr>
              <a:t>)</a:t>
            </a:r>
            <a:br/>
            <a:br/>
            <a:r>
              <a:rPr>
                <a:solidFill>
                  <a:srgbClr val="008000"/>
                </a:solidFill>
                <a:latin typeface="Courier"/>
              </a:rPr>
              <a:t>print</a:t>
            </a:r>
            <a:r>
              <a:rPr>
                <a:latin typeface="Courier"/>
              </a:rPr>
              <a:t>(muac[</a:t>
            </a:r>
            <a:r>
              <a:rPr>
                <a:solidFill>
                  <a:srgbClr val="4070A0"/>
                </a:solidFill>
                <a:latin typeface="Courier"/>
              </a:rPr>
              <a:t>"muac_mm"</a:t>
            </a:r>
            <a:r>
              <a:rPr>
                <a:latin typeface="Courier"/>
              </a:rPr>
              <a:t>].mean())</a:t>
            </a:r>
            <a:br/>
            <a:r>
              <a:rPr>
                <a:solidFill>
                  <a:srgbClr val="008000"/>
                </a:solidFill>
                <a:latin typeface="Courier"/>
              </a:rPr>
              <a:t>print</a:t>
            </a:r>
            <a:r>
              <a:rPr>
                <a:latin typeface="Courier"/>
              </a:rPr>
              <a:t>(muac[</a:t>
            </a:r>
            <a:r>
              <a:rPr>
                <a:solidFill>
                  <a:srgbClr val="4070A0"/>
                </a:solidFill>
                <a:latin typeface="Courier"/>
              </a:rPr>
              <a:t>"muac_mm"</a:t>
            </a:r>
            <a:r>
              <a:rPr>
                <a:latin typeface="Courier"/>
              </a:rPr>
              <a:t>].isna().</a:t>
            </a:r>
            <a:r>
              <a:rPr>
                <a:solidFill>
                  <a:srgbClr val="008000"/>
                </a:solidFill>
                <a:latin typeface="Courier"/>
              </a:rPr>
              <a:t>sum</a:t>
            </a:r>
            <a:r>
              <a:rPr>
                <a:latin typeface="Courier"/>
              </a:rPr>
              <a: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codes de valeur manquante deviennent des nombres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(readr)</a:t>
            </a:r>
            <a:br/>
            <a:b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br/>
            <a:r>
              <a:rPr>
                <a:latin typeface="Courier"/>
              </a:rPr>
              <a:t>  </a:t>
            </a:r>
            <a:r>
              <a:rPr>
                <a:solidFill>
                  <a:srgbClr val="4070A0"/>
                </a:solidFill>
                <a:latin typeface="Courier"/>
              </a:rPr>
              <a:t>"data/raw/muac-screening-artibonite-2024.v1.csv"</a:t>
            </a:r>
            <a:r>
              <a:rPr>
                <a:latin typeface="Courier"/>
              </a:rPr>
              <a:t>,</a:t>
            </a:r>
            <a:br/>
            <a:r>
              <a:rPr>
                <a:latin typeface="Courier"/>
              </a:rPr>
              <a:t>  </a:t>
            </a:r>
            <a:r>
              <a:rPr>
                <a:solidFill>
                  <a:srgbClr val="7D9029"/>
                </a:solidFill>
                <a:latin typeface="Courier"/>
              </a:rPr>
              <a:t>na =</a:t>
            </a:r>
            <a:r>
              <a:rPr>
                <a:latin typeface="Courier"/>
              </a:rPr>
              <a:t> </a:t>
            </a:r>
            <a:r>
              <a:rPr>
                <a:solidFill>
                  <a:srgbClr val="06287E"/>
                </a:solidFill>
                <a:latin typeface="Courier"/>
              </a:rPr>
              <a:t>c</a:t>
            </a:r>
            <a:r>
              <a:rPr>
                <a:latin typeface="Courier"/>
              </a:rPr>
              <a:t>(</a:t>
            </a:r>
            <a:r>
              <a:rPr>
                <a:solidFill>
                  <a:srgbClr val="4070A0"/>
                </a:solidFill>
                <a:latin typeface="Courier"/>
              </a:rPr>
              <a:t>""</a:t>
            </a:r>
            <a:r>
              <a:rPr>
                <a:latin typeface="Courier"/>
              </a:rPr>
              <a:t>, </a:t>
            </a:r>
            <a:r>
              <a:rPr>
                <a:solidFill>
                  <a:srgbClr val="4070A0"/>
                </a:solidFill>
                <a:latin typeface="Courier"/>
              </a:rPr>
              <a:t>"NA"</a:t>
            </a:r>
            <a:r>
              <a:rPr>
                <a:latin typeface="Courier"/>
              </a:rPr>
              <a:t>, </a:t>
            </a:r>
            <a:r>
              <a:rPr>
                <a:solidFill>
                  <a:srgbClr val="4070A0"/>
                </a:solidFill>
                <a:latin typeface="Courier"/>
              </a:rPr>
              <a:t>"-99"</a:t>
            </a:r>
            <a:r>
              <a:rPr>
                <a:latin typeface="Courier"/>
              </a:rPr>
              <a:t>)</a:t>
            </a:r>
            <a:br/>
            <a:r>
              <a:rPr>
                <a:latin typeface="Courier"/>
              </a:rPr>
              <a:t>)</a:t>
            </a:r>
            <a:br/>
            <a:br/>
            <a:r>
              <a:rPr>
                <a:solidFill>
                  <a:srgbClr val="06287E"/>
                </a:solidFill>
                <a:latin typeface="Courier"/>
              </a:rPr>
              <a:t>mean</a:t>
            </a:r>
            <a:r>
              <a:rPr>
                <a:latin typeface="Courier"/>
              </a:rPr>
              <a:t>(muac</a:t>
            </a:r>
            <a:r>
              <a:rPr>
                <a:solidFill>
                  <a:srgbClr val="4070A0"/>
                </a:solidFill>
                <a:latin typeface="Courier"/>
              </a:rPr>
              <a:t>$</a:t>
            </a:r>
            <a:r>
              <a:rPr>
                <a:latin typeface="Courier"/>
              </a:rPr>
              <a:t>muac_mm,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muac_mm))</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codes de valeur manquante deviennent des nombres</a:t>
            </a:r>
          </a:p>
        </p:txBody>
      </p:sp>
      <p:sp>
        <p:nvSpPr>
          <p:cNvPr id="3" name="Content Placeholder 2"/>
          <p:cNvSpPr>
            <a:spLocks noGrp="1"/>
          </p:cNvSpPr>
          <p:nvPr>
            <p:ph idx="1"/>
          </p:nvPr>
        </p:nvSpPr>
        <p:spPr/>
        <p:txBody>
          <a:bodyPr/>
          <a:lstStyle/>
          <a:p>
            <a:pPr lvl="0" indent="0" marL="1270000">
              <a:buNone/>
            </a:pPr>
            <a:r>
              <a:rPr sz="2000"/>
              <a:t>Traiter une sentinelle n’est pas la même chose que décider quoi faire de la valeur manquante. Cette décision relève de la leçon 6. Ici, vous vous assurez seulement que le code cesse de se faire passer pour une mesure.</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identifiants ne sont pas des nombres — En Python</a:t>
            </a:r>
          </a:p>
        </p:txBody>
      </p:sp>
      <p:sp>
        <p:nvSpPr>
          <p:cNvPr id="3" name="Content Placeholder 2"/>
          <p:cNvSpPr>
            <a:spLocks noGrp="1"/>
          </p:cNvSpPr>
          <p:nvPr>
            <p:ph idx="1"/>
          </p:nvPr>
        </p:nvSpPr>
        <p:spPr/>
        <p:txBody>
          <a:bodyPr/>
          <a:lstStyle/>
          <a:p>
            <a:pPr lvl="0" indent="0">
              <a:buNone/>
            </a:pPr>
            <a:r>
              <a:rPr>
                <a:latin typeface="Courier"/>
              </a:rPr>
              <a:t>muac </a:t>
            </a:r>
            <a:r>
              <a:rPr>
                <a:solidFill>
                  <a:srgbClr val="666666"/>
                </a:solidFill>
                <a:latin typeface="Courier"/>
              </a:rPr>
              <a:t>=</a:t>
            </a:r>
            <a:r>
              <a:rPr>
                <a:latin typeface="Courier"/>
              </a:rPr>
              <a:t> pd.read_csv(</a:t>
            </a:r>
            <a:br/>
            <a:r>
              <a:rPr>
                <a:latin typeface="Courier"/>
              </a:rPr>
              <a:t>    chemin,</a:t>
            </a:r>
            <a:br/>
            <a:r>
              <a:rPr>
                <a:latin typeface="Courier"/>
              </a:rPr>
              <a:t>    dtype</a:t>
            </a:r>
            <a:r>
              <a:rPr>
                <a:solidFill>
                  <a:srgbClr val="666666"/>
                </a:solidFill>
                <a:latin typeface="Courier"/>
              </a:rPr>
              <a:t>=</a:t>
            </a:r>
            <a:r>
              <a:rPr>
                <a:latin typeface="Courier"/>
              </a:rPr>
              <a:t>{</a:t>
            </a:r>
            <a:r>
              <a:rPr>
                <a:solidFill>
                  <a:srgbClr val="4070A0"/>
                </a:solidFill>
                <a:latin typeface="Courier"/>
              </a:rPr>
              <a:t>"child_id"</a:t>
            </a:r>
            <a:r>
              <a:rPr>
                <a:latin typeface="Courier"/>
              </a:rPr>
              <a:t>: </a:t>
            </a:r>
            <a:r>
              <a:rPr>
                <a:solidFill>
                  <a:srgbClr val="4070A0"/>
                </a:solidFill>
                <a:latin typeface="Courier"/>
              </a:rPr>
              <a:t>"string"</a:t>
            </a:r>
            <a:r>
              <a:rPr>
                <a:latin typeface="Courier"/>
              </a:rPr>
              <a:t>, </a:t>
            </a:r>
            <a:r>
              <a:rPr>
                <a:solidFill>
                  <a:srgbClr val="4070A0"/>
                </a:solidFill>
                <a:latin typeface="Courier"/>
              </a:rPr>
              <a:t>"commune"</a:t>
            </a:r>
            <a:r>
              <a:rPr>
                <a:latin typeface="Courier"/>
              </a:rPr>
              <a:t>: </a:t>
            </a:r>
            <a:r>
              <a:rPr>
                <a:solidFill>
                  <a:srgbClr val="4070A0"/>
                </a:solidFill>
                <a:latin typeface="Courier"/>
              </a:rPr>
              <a:t>"string"</a:t>
            </a:r>
            <a:r>
              <a:rPr>
                <a:latin typeface="Courier"/>
              </a:rPr>
              <a:t>},</a:t>
            </a:r>
            <a:br/>
            <a:r>
              <a:rPr>
                <a:latin typeface="Courier"/>
              </a:rPr>
              <a:t>    na_values</a:t>
            </a:r>
            <a:r>
              <a:rPr>
                <a:solidFill>
                  <a:srgbClr val="666666"/>
                </a:solidFill>
                <a:latin typeface="Courier"/>
              </a:rPr>
              <a:t>=</a:t>
            </a:r>
            <a:r>
              <a:rPr>
                <a:latin typeface="Courier"/>
              </a:rPr>
              <a:t>{</a:t>
            </a:r>
            <a:r>
              <a:rPr>
                <a:solidFill>
                  <a:srgbClr val="4070A0"/>
                </a:solidFill>
                <a:latin typeface="Courier"/>
              </a:rPr>
              <a:t>"muac_mm"</a:t>
            </a:r>
            <a:r>
              <a:rPr>
                <a:latin typeface="Courier"/>
              </a:rPr>
              <a:t>: [</a:t>
            </a:r>
            <a:r>
              <a:rPr>
                <a:solidFill>
                  <a:srgbClr val="4070A0"/>
                </a:solidFill>
                <a:latin typeface="Courier"/>
              </a:rPr>
              <a:t>"-99"</a:t>
            </a:r>
            <a:r>
              <a:rPr>
                <a:latin typeface="Courier"/>
              </a:rPr>
              <a:t>]},</a:t>
            </a:r>
            <a:br/>
            <a:r>
              <a:rPr>
                <a:latin typeface="Courier"/>
              </a:rPr>
              <a:t>)</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identifiants ne sont pas des nombres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br/>
            <a:r>
              <a:rPr>
                <a:latin typeface="Courier"/>
              </a:rPr>
              <a:t>  chemin,</a:t>
            </a:r>
            <a:br/>
            <a:r>
              <a:rPr>
                <a:latin typeface="Courier"/>
              </a:rPr>
              <a:t>  </a:t>
            </a:r>
            <a:r>
              <a:rPr>
                <a:solidFill>
                  <a:srgbClr val="7D9029"/>
                </a:solidFill>
                <a:latin typeface="Courier"/>
              </a:rPr>
              <a:t>col_types =</a:t>
            </a:r>
            <a:r>
              <a:rPr>
                <a:latin typeface="Courier"/>
              </a:rPr>
              <a:t> </a:t>
            </a:r>
            <a:r>
              <a:rPr>
                <a:solidFill>
                  <a:srgbClr val="06287E"/>
                </a:solidFill>
                <a:latin typeface="Courier"/>
              </a:rPr>
              <a:t>cols</a:t>
            </a:r>
            <a:r>
              <a:rPr>
                <a:latin typeface="Courier"/>
              </a:rPr>
              <a:t>(</a:t>
            </a:r>
            <a:br/>
            <a:r>
              <a:rPr>
                <a:latin typeface="Courier"/>
              </a:rPr>
              <a:t>    </a:t>
            </a:r>
            <a:r>
              <a:rPr>
                <a:solidFill>
                  <a:srgbClr val="7D9029"/>
                </a:solidFill>
                <a:latin typeface="Courier"/>
              </a:rPr>
              <a:t>child_id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commune  =</a:t>
            </a:r>
            <a:r>
              <a:rPr>
                <a:latin typeface="Courier"/>
              </a:rPr>
              <a:t> </a:t>
            </a:r>
            <a:r>
              <a:rPr>
                <a:solidFill>
                  <a:srgbClr val="06287E"/>
                </a:solidFill>
                <a:latin typeface="Courier"/>
              </a:rPr>
              <a:t>col_character</a:t>
            </a:r>
            <a:r>
              <a:rPr>
                <a:latin typeface="Courier"/>
              </a:rPr>
              <a:t>()</a:t>
            </a:r>
            <a:br/>
            <a:r>
              <a:rPr>
                <a:latin typeface="Courier"/>
              </a:rPr>
              <a:t>  ),</a:t>
            </a:r>
            <a:br/>
            <a:r>
              <a:rPr>
                <a:latin typeface="Courier"/>
              </a:rPr>
              <a:t>  </a:t>
            </a:r>
            <a:r>
              <a:rPr>
                <a:solidFill>
                  <a:srgbClr val="7D9029"/>
                </a:solidFill>
                <a:latin typeface="Courier"/>
              </a:rPr>
              <a:t>na =</a:t>
            </a:r>
            <a:r>
              <a:rPr>
                <a:latin typeface="Courier"/>
              </a:rPr>
              <a:t> </a:t>
            </a:r>
            <a:r>
              <a:rPr>
                <a:solidFill>
                  <a:srgbClr val="06287E"/>
                </a:solidFill>
                <a:latin typeface="Courier"/>
              </a:rPr>
              <a:t>c</a:t>
            </a:r>
            <a:r>
              <a:rPr>
                <a:latin typeface="Courier"/>
              </a:rPr>
              <a:t>(</a:t>
            </a:r>
            <a:r>
              <a:rPr>
                <a:solidFill>
                  <a:srgbClr val="4070A0"/>
                </a:solidFill>
                <a:latin typeface="Courier"/>
              </a:rPr>
              <a:t>""</a:t>
            </a:r>
            <a:r>
              <a:rPr>
                <a:latin typeface="Courier"/>
              </a:rPr>
              <a:t>, </a:t>
            </a:r>
            <a:r>
              <a:rPr>
                <a:solidFill>
                  <a:srgbClr val="4070A0"/>
                </a:solidFill>
                <a:latin typeface="Courier"/>
              </a:rPr>
              <a:t>"NA"</a:t>
            </a:r>
            <a:r>
              <a:rPr>
                <a:latin typeface="Courier"/>
              </a:rPr>
              <a:t>, </a:t>
            </a:r>
            <a:r>
              <a:rPr>
                <a:solidFill>
                  <a:srgbClr val="4070A0"/>
                </a:solidFill>
                <a:latin typeface="Courier"/>
              </a:rPr>
              <a:t>"-99"</a:t>
            </a:r>
            <a:r>
              <a:rPr>
                <a:latin typeface="Courier"/>
              </a:rPr>
              <a:t>)</a:t>
            </a:r>
            <a:br/>
            <a:r>
              <a:rPr>
                <a:latin typeface="Courier"/>
              </a:rPr>
              <a: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Lire un export sans le corrompre</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3 sur 8</vt:lpwstr>
  </property>
  <property fmtid="{D5CDD505-2E9C-101B-9397-08002B2CF9AE}" pid="3" name="subtitle">
    <vt:lpwstr>Inférence de types, zéros initiaux, dates, et le code de valeur manquante qui devient un nombre. Les dégâts se produisent à l’import, avant même que vous ayez regardé quoi que ce soit.</vt:lpwstr>
  </property>
</Properties>
</file>