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notesMaster" Target="notesMasters/notesMaster1.xml" /><Relationship Id="rId26" Type="http://schemas.openxmlformats.org/officeDocument/2006/relationships/viewProps" Target="viewProps.xml" /><Relationship Id="rId25" Type="http://schemas.openxmlformats.org/officeDocument/2006/relationships/presProps" Target="presProps.xml" /><Relationship Id="rId1" Type="http://schemas.openxmlformats.org/officeDocument/2006/relationships/slideMaster" Target="slideMasters/slideMaster1.xml" /><Relationship Id="rId28" Type="http://schemas.openxmlformats.org/officeDocument/2006/relationships/tableStyles" Target="tableStyles.xml" /><Relationship Id="rId27"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Reshape flattened repeat groups into one row per observation, join a member roster to its household, and prove the join did not silently change your caseload.</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Three checks, every time. They take a minute and they have caught more errors than any technique in this course.</a:t>
            </a:r>
          </a:p>
        </p:txBody>
      </p:sp>
      <p:sp>
        <p:nvSpPr>
          <p:cNvPr id="4" name="Slide Number Placeholder 3"/>
          <p:cNvSpPr>
            <a:spLocks noGrp="1"/>
          </p:cNvSpPr>
          <p:nvPr>
            <p:ph type="sldNum" sz="quarter" idx="10"/>
          </p:nvPr>
        </p:nvSpPr>
        <p:spPr/>
        <p:txBody>
          <a:bodyPr/>
          <a:lstStyle/>
          <a:p>
            <a:fld id="{18BDFEC3-8487-43E8-A154-7C12CBC1FFF2}" type="slidenum">
              <a:rPr lang="en-US"/>
              <a:t>16</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row count check is the one to internalise. A left join can only leave the row count unchanged or increase it. If it increased, the right-hand table had duplicate keys, and every duplicated key has quietly multiplied its rows. In a caseload table, that is an overcount you will report to a donor.</a:t>
            </a:r>
          </a:p>
        </p:txBody>
      </p:sp>
      <p:sp>
        <p:nvSpPr>
          <p:cNvPr id="4" name="Slide Number Placeholder 3"/>
          <p:cNvSpPr>
            <a:spLocks noGrp="1"/>
          </p:cNvSpPr>
          <p:nvPr>
            <p:ph type="sldNum" sz="quarter" idx="10"/>
          </p:nvPr>
        </p:nvSpPr>
        <p:spPr/>
        <p:txBody>
          <a:bodyPr/>
          <a:lstStyle/>
          <a:p>
            <a:fld id="{18BDFEC3-8487-43E8-A154-7C12CBC1FFF2}" type="slidenum">
              <a:rPr lang="en-US"/>
              <a:t>18</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MUAC screening register this course uses is one row per child, which is why it can be worked directly:</a:t>
            </a:r>
          </a:p>
        </p:txBody>
      </p:sp>
      <p:sp>
        <p:nvSpPr>
          <p:cNvPr id="4" name="Slide Number Placeholder 3"/>
          <p:cNvSpPr>
            <a:spLocks noGrp="1"/>
          </p:cNvSpPr>
          <p:nvPr>
            <p:ph type="sldNum" sz="quarter" idx="10"/>
          </p:nvPr>
        </p:nvSpPr>
        <p:spPr/>
        <p:txBody>
          <a:bodyPr/>
          <a:lstStyle/>
          <a:p>
            <a:fld id="{18BDFEC3-8487-43E8-A154-7C12CBC1FFF2}" type="slidenum">
              <a:rPr lang="en-US"/>
              <a:t>19</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That is deliberate. Reshaping is a real skill and you will need it, but it is not where the interesting decisions are. The interesting decisions start in the next lesson, when you look at what is actually in those 4,218 rows.</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table is the right shape. The next lesson finds out what is wrong with it — systematically, and with the missingness broken down by site and week, because missingness that clusters is a completely different problem from missingness that does not.</a:t>
            </a:r>
          </a:p>
        </p:txBody>
      </p:sp>
      <p:sp>
        <p:nvSpPr>
          <p:cNvPr id="4" name="Slide Number Placeholder 3"/>
          <p:cNvSpPr>
            <a:spLocks noGrp="1"/>
          </p:cNvSpPr>
          <p:nvPr>
            <p:ph type="sldNum" sz="quarter" idx="10"/>
          </p:nvPr>
        </p:nvSpPr>
        <p:spPr/>
        <p:txBody>
          <a:bodyPr/>
          <a:lstStyle/>
          <a:p>
            <a:fld id="{18BDFEC3-8487-43E8-A154-7C12CBC1FFF2}" type="slidenum">
              <a:rPr lang="en-US"/>
              <a:t>21</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One row per observation, one column per variable, one table per kind of thing. The rule is old and it still does most of the work. It is worth stating why, because “tidy” sounds like tidiness rather than engineering. In a tidy table, every operation you want — filter, group, join, plot — is the same operation regardless of which variable you are working on. In an untidy one, each variable needs bespoke code, and the bespoke code is where the errors live.</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Three shapes account for nearly everything you will meet. Flattened repeat groups. CommCare exports one row per form submission, so a household visit that screened three children becomes:</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One row is a form. You want one row per child. The column count also changes between exports, which means any code that names the columns explicitly breaks next month. Values in column headers. A DHIS2 pivot puts periods across the top:</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month is data — it is a value of a variable called </a:t>
            </a:r>
            <a:r>
              <a:rPr>
                <a:latin typeface="Courier"/>
              </a:rPr>
              <a:t>period</a:t>
            </a:r>
            <a:r>
              <a:rPr/>
              <a:t> — but it is living in a header. Multiple things in one table. A survey export with household characteristics repeated on every member row. Nothing is wrong until someone computes a mean household size and gets a number weighted by household size.</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Reshaping between the two is the single most useful mechanical skill in this course.</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Two details carry the weight: Check the arithmetic afterwards. If the export had 1,600 forms and the widest had three children, the melt produces 4,800 candidate rows, of which only the real ones survive the drop. That surviving count is your caseload, and it should match what the programme thinks it screened.</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KoboToolbox splits repeats into their own sheet, joined on </a:t>
            </a:r>
            <a:r>
              <a:rPr>
                <a:latin typeface="Courier"/>
              </a:rPr>
              <a:t>_parent_index</a:t>
            </a:r>
            <a:r>
              <a:rPr/>
              <a:t>.</a:t>
            </a:r>
          </a:p>
        </p:txBody>
      </p:sp>
      <p:sp>
        <p:nvSpPr>
          <p:cNvPr id="4" name="Slide Number Placeholder 3"/>
          <p:cNvSpPr>
            <a:spLocks noGrp="1"/>
          </p:cNvSpPr>
          <p:nvPr>
            <p:ph type="sldNum" sz="quarter" idx="10"/>
          </p:nvPr>
        </p:nvSpPr>
        <p:spPr/>
        <p:txBody>
          <a:bodyPr/>
          <a:lstStyle/>
          <a:p>
            <a:fld id="{18BDFEC3-8487-43E8-A154-7C12CBC1FFF2}" type="slidenum">
              <a:rPr lang="en-US"/>
              <a:t>14</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validate="many_to_one"</a:t>
            </a:r>
            <a:r>
              <a:rPr/>
              <a:t> in pandas and </a:t>
            </a:r>
            <a:r>
              <a:rPr>
                <a:latin typeface="Courier"/>
              </a:rPr>
              <a:t>relationship = "many-to-one"</a:t>
            </a:r>
            <a:r>
              <a:rPr/>
              <a:t> in dplyr are the important arguments, and almost nobody uses them. They raise if the relationship you asserted is not the one in the data — which is exactly the failure that otherwise multiplies your row count and is discovered three steps later as a caseload that is 14% too high.</a:t>
            </a:r>
          </a:p>
        </p:txBody>
      </p:sp>
      <p:sp>
        <p:nvSpPr>
          <p:cNvPr id="4" name="Slide Number Placeholder 3"/>
          <p:cNvSpPr>
            <a:spLocks noGrp="1"/>
          </p:cNvSpPr>
          <p:nvPr>
            <p:ph type="sldNum" sz="quarter" idx="10"/>
          </p:nvPr>
        </p:nvSpPr>
        <p:spPr/>
        <p:txBody>
          <a:bodyPr/>
          <a:lstStyle/>
          <a:p>
            <a:fld id="{18BDFEC3-8487-43E8-A154-7C12CBC1FFF2}" type="slidenum">
              <a:rPr lang="en-US"/>
              <a:t>15</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courses/data-analysis-foundations/foundations-04-tidy-tables" TargetMode="Externa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Getting to a tidy table</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Reshape flattened repeat groups into one row per observation, join a member roster to its household, and prove the join did not silently change your caseload.</a:t>
            </a:r>
            <a:br/>
            <a:br/>
            <a:r>
              <a:rPr/>
              <a:t>Pierre Robentz Cassion</a:t>
            </a:r>
          </a:p>
        </p:txBody>
      </p:sp>
      <p:sp>
        <p:nvSpPr>
          <p:cNvPr id="4" name="Date Placeholder 3"/>
          <p:cNvSpPr>
            <a:spLocks noGrp="1"/>
          </p:cNvSpPr>
          <p:nvPr>
            <p:ph idx="10" sz="half" type="dt"/>
          </p:nvPr>
        </p:nvSpPr>
        <p:spPr/>
        <p:txBody>
          <a:bodyPr/>
          <a:lstStyle/>
          <a:p>
            <a:pPr lvl="0" indent="0" marL="0">
              <a:buNone/>
            </a:pPr>
            <a:r>
              <a:rPr/>
              <a:t>Lesson 4 of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Long and wide — In Python (cont.)</a:t>
            </a:r>
          </a:p>
        </p:txBody>
      </p:sp>
      <p:sp>
        <p:nvSpPr>
          <p:cNvPr id="3" name="Content Placeholder 2"/>
          <p:cNvSpPr>
            <a:spLocks noGrp="1"/>
          </p:cNvSpPr>
          <p:nvPr>
            <p:ph idx="1"/>
          </p:nvPr>
        </p:nvSpPr>
        <p:spPr/>
        <p:txBody>
          <a:bodyPr/>
          <a:lstStyle/>
          <a:p>
            <a:pPr lvl="0" indent="0">
              <a:buNone/>
            </a:pPr>
            <a:r>
              <a:rPr>
                <a:latin typeface="Courier"/>
              </a:rPr>
              <a:t>    .reset_index()</a:t>
            </a:r>
            <a:br/>
            <a:r>
              <a:rPr>
                <a:latin typeface="Courier"/>
              </a:rPr>
              <a:t>    .dropna(subset</a:t>
            </a:r>
            <a:r>
              <a:rPr>
                <a:solidFill>
                  <a:srgbClr val="666666"/>
                </a:solidFill>
                <a:latin typeface="Courier"/>
              </a:rPr>
              <a:t>=</a:t>
            </a:r>
            <a:r>
              <a:rPr>
                <a:latin typeface="Courier"/>
              </a:rPr>
              <a:t>[</a:t>
            </a:r>
            <a:r>
              <a:rPr>
                <a:solidFill>
                  <a:srgbClr val="4070A0"/>
                </a:solidFill>
                <a:latin typeface="Courier"/>
              </a:rPr>
              <a:t>"id"</a:t>
            </a:r>
            <a:r>
              <a:rPr>
                <a:latin typeface="Courier"/>
              </a:rPr>
              <a:t>])</a:t>
            </a:r>
            <a:br/>
            <a:r>
              <a:rPr>
                <a:latin typeface="Courier"/>
              </a:rPr>
              <a:t>)</a:t>
            </a:r>
            <a:br/>
            <a:br/>
            <a:r>
              <a:rPr>
                <a:solidFill>
                  <a:srgbClr val="008000"/>
                </a:solidFill>
                <a:latin typeface="Courier"/>
              </a:rPr>
              <a:t>print</a:t>
            </a:r>
            <a:r>
              <a:rPr>
                <a:latin typeface="Courier"/>
              </a:rPr>
              <a:t>(children.head())</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Long and wide — In R (cont.)</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(dplyr)</a:t>
            </a:r>
            <a:br/>
            <a:r>
              <a:rPr>
                <a:solidFill>
                  <a:srgbClr val="06287E"/>
                </a:solidFill>
                <a:latin typeface="Courier"/>
              </a:rPr>
              <a:t>library</a:t>
            </a:r>
            <a:r>
              <a:rPr>
                <a:latin typeface="Courier"/>
              </a:rPr>
              <a:t>(tidyr)</a:t>
            </a:r>
            <a:br/>
            <a:r>
              <a:rPr>
                <a:solidFill>
                  <a:srgbClr val="06287E"/>
                </a:solidFill>
                <a:latin typeface="Courier"/>
              </a:rPr>
              <a:t>library</a:t>
            </a:r>
            <a:r>
              <a:rPr>
                <a:latin typeface="Courier"/>
              </a:rPr>
              <a:t>(readr)</a:t>
            </a:r>
            <a:br/>
            <a:br/>
            <a:r>
              <a:rPr>
                <a:latin typeface="Courier"/>
              </a:rPr>
              <a:t>wide </a:t>
            </a:r>
            <a:r>
              <a:rPr>
                <a:solidFill>
                  <a:srgbClr val="007020"/>
                </a:solidFill>
                <a:latin typeface="Courier"/>
              </a:rPr>
              <a:t>&lt;-</a:t>
            </a:r>
            <a:r>
              <a:rPr>
                <a:latin typeface="Courier"/>
              </a:rPr>
              <a:t> </a:t>
            </a:r>
            <a:r>
              <a:rPr>
                <a:solidFill>
                  <a:srgbClr val="06287E"/>
                </a:solidFill>
                <a:latin typeface="Courier"/>
              </a:rPr>
              <a:t>read_csv</a:t>
            </a:r>
            <a:r>
              <a:rPr>
                <a:latin typeface="Courier"/>
              </a:rPr>
              <a:t>(</a:t>
            </a:r>
            <a:r>
              <a:rPr>
                <a:solidFill>
                  <a:srgbClr val="4070A0"/>
                </a:solidFill>
                <a:latin typeface="Courier"/>
              </a:rPr>
              <a:t>"data/raw/commcare-screening-export.csv"</a:t>
            </a:r>
            <a:r>
              <a:rPr>
                <a:latin typeface="Courier"/>
              </a:rPr>
              <a:t>)</a:t>
            </a:r>
            <a:br/>
            <a:br/>
            <a:r>
              <a:rPr>
                <a:latin typeface="Courier"/>
              </a:rPr>
              <a:t>children </a:t>
            </a:r>
            <a:r>
              <a:rPr>
                <a:solidFill>
                  <a:srgbClr val="007020"/>
                </a:solidFill>
                <a:latin typeface="Courier"/>
              </a:rPr>
              <a:t>&lt;-</a:t>
            </a:r>
            <a:r>
              <a:rPr>
                <a:latin typeface="Courier"/>
              </a:rPr>
              <a:t> wide </a:t>
            </a:r>
            <a:r>
              <a:rPr>
                <a:solidFill>
                  <a:srgbClr val="4070A0"/>
                </a:solidFill>
                <a:latin typeface="Courier"/>
              </a:rPr>
              <a:t>|&gt;</a:t>
            </a:r>
            <a:br/>
            <a:r>
              <a:rPr>
                <a:latin typeface="Courier"/>
              </a:rPr>
              <a:t>  </a:t>
            </a:r>
            <a:r>
              <a:rPr>
                <a:solidFill>
                  <a:srgbClr val="06287E"/>
                </a:solidFill>
                <a:latin typeface="Courier"/>
              </a:rPr>
              <a:t>pivot_longer</a:t>
            </a:r>
            <a:r>
              <a:rPr>
                <a:latin typeface="Courier"/>
              </a:rPr>
              <a:t>(</a:t>
            </a:r>
            <a:br/>
            <a:r>
              <a:rPr>
                <a:latin typeface="Courier"/>
              </a:rPr>
              <a:t>    </a:t>
            </a:r>
            <a:r>
              <a:rPr>
                <a:solidFill>
                  <a:srgbClr val="7D9029"/>
                </a:solidFill>
                <a:latin typeface="Courier"/>
              </a:rPr>
              <a:t>cols =</a:t>
            </a:r>
            <a:r>
              <a:rPr>
                <a:latin typeface="Courier"/>
              </a:rPr>
              <a:t> </a:t>
            </a:r>
            <a:r>
              <a:rPr>
                <a:solidFill>
                  <a:srgbClr val="06287E"/>
                </a:solidFill>
                <a:latin typeface="Courier"/>
              </a:rPr>
              <a:t>starts_with</a:t>
            </a:r>
            <a:r>
              <a:rPr>
                <a:latin typeface="Courier"/>
              </a:rPr>
              <a:t>(</a:t>
            </a:r>
            <a:r>
              <a:rPr>
                <a:solidFill>
                  <a:srgbClr val="4070A0"/>
                </a:solidFill>
                <a:latin typeface="Courier"/>
              </a:rPr>
              <a:t>"child_"</a:t>
            </a:r>
            <a:r>
              <a:rPr>
                <a:latin typeface="Courier"/>
              </a:rPr>
              <a:t>),</a:t>
            </a:r>
            <a:br/>
            <a:r>
              <a:rPr>
                <a:latin typeface="Courier"/>
              </a:rPr>
              <a:t>    </a:t>
            </a:r>
            <a:r>
              <a:rPr>
                <a:solidFill>
                  <a:srgbClr val="7D9029"/>
                </a:solidFill>
                <a:latin typeface="Courier"/>
              </a:rPr>
              <a:t>names_to =</a:t>
            </a:r>
            <a:r>
              <a:rPr>
                <a:latin typeface="Courier"/>
              </a:rPr>
              <a:t> </a:t>
            </a:r>
            <a:r>
              <a:rPr>
                <a:solidFill>
                  <a:srgbClr val="06287E"/>
                </a:solidFill>
                <a:latin typeface="Courier"/>
              </a:rPr>
              <a:t>c</a:t>
            </a:r>
            <a:r>
              <a:rPr>
                <a:latin typeface="Courier"/>
              </a:rPr>
              <a:t>(</a:t>
            </a:r>
            <a:r>
              <a:rPr>
                <a:solidFill>
                  <a:srgbClr val="4070A0"/>
                </a:solidFill>
                <a:latin typeface="Courier"/>
              </a:rPr>
              <a:t>"slot"</a:t>
            </a:r>
            <a:r>
              <a:rPr>
                <a:latin typeface="Courier"/>
              </a:rPr>
              <a:t>, </a:t>
            </a:r>
            <a:r>
              <a:rPr>
                <a:solidFill>
                  <a:srgbClr val="4070A0"/>
                </a:solidFill>
                <a:latin typeface="Courier"/>
              </a:rPr>
              <a:t>"attribute"</a:t>
            </a:r>
            <a:r>
              <a:rPr>
                <a:latin typeface="Courier"/>
              </a:rPr>
              <a:t>),</a:t>
            </a:r>
            <a:br/>
            <a:r>
              <a:rPr>
                <a:latin typeface="Courier"/>
              </a:rPr>
              <a:t>    </a:t>
            </a:r>
            <a:r>
              <a:rPr>
                <a:solidFill>
                  <a:srgbClr val="7D9029"/>
                </a:solidFill>
                <a:latin typeface="Courier"/>
              </a:rPr>
              <a:t>names_pattern =</a:t>
            </a:r>
            <a:r>
              <a:rPr>
                <a:latin typeface="Courier"/>
              </a:rPr>
              <a:t> </a:t>
            </a:r>
            <a:r>
              <a:rPr>
                <a:solidFill>
                  <a:srgbClr val="4070A0"/>
                </a:solidFill>
                <a:latin typeface="Courier"/>
              </a:rPr>
              <a:t>"child_(\\d+)_(.+)"</a:t>
            </a:r>
            <a:r>
              <a:rPr>
                <a:latin typeface="Courier"/>
              </a:rPr>
              <a:t>,</a:t>
            </a:r>
            <a:br/>
            <a:r>
              <a:rPr>
                <a:latin typeface="Courier"/>
              </a:rPr>
              <a:t>    </a:t>
            </a:r>
            <a:r>
              <a:rPr>
                <a:solidFill>
                  <a:srgbClr val="7D9029"/>
                </a:solidFill>
                <a:latin typeface="Courier"/>
              </a:rPr>
              <a:t>values_to =</a:t>
            </a:r>
            <a:r>
              <a:rPr>
                <a:latin typeface="Courier"/>
              </a:rPr>
              <a:t> </a:t>
            </a:r>
            <a:r>
              <a:rPr>
                <a:solidFill>
                  <a:srgbClr val="4070A0"/>
                </a:solidFill>
                <a:latin typeface="Courier"/>
              </a:rPr>
              <a:t>"value"</a:t>
            </a:r>
            <a:r>
              <a:rPr>
                <a:latin typeface="Courier"/>
              </a:rPr>
              <a:t>,</a:t>
            </a:r>
            <a:br/>
            <a:r>
              <a:rPr>
                <a:latin typeface="Courier"/>
              </a:rPr>
              <a:t>    </a:t>
            </a:r>
            <a:r>
              <a:rPr>
                <a:solidFill>
                  <a:srgbClr val="7D9029"/>
                </a:solidFill>
                <a:latin typeface="Courier"/>
              </a:rPr>
              <a:t>values_transform =</a:t>
            </a:r>
            <a:r>
              <a:rPr>
                <a:latin typeface="Courier"/>
              </a:rPr>
              <a:t> as.character</a:t>
            </a:r>
            <a:br/>
            <a:r>
              <a:rPr>
                <a:latin typeface="Courier"/>
              </a:rPr>
              <a:t>  ) </a:t>
            </a:r>
            <a:r>
              <a:rPr>
                <a:solidFill>
                  <a:srgbClr val="4070A0"/>
                </a:solidFill>
                <a:latin typeface="Courier"/>
              </a:rPr>
              <a:t>|&gt;</a:t>
            </a:r>
            <a:br/>
            <a:r>
              <a:rPr>
                <a:latin typeface="Courier"/>
              </a:rPr>
              <a:t>  </a:t>
            </a:r>
            <a:r>
              <a:rPr>
                <a:solidFill>
                  <a:srgbClr val="06287E"/>
                </a:solidFill>
                <a:latin typeface="Courier"/>
              </a:rPr>
              <a:t>pivot_wider</a:t>
            </a:r>
            <a:r>
              <a:rPr>
                <a:latin typeface="Courier"/>
              </a:rPr>
              <a:t>(</a:t>
            </a:r>
            <a:r>
              <a:rPr>
                <a:solidFill>
                  <a:srgbClr val="7D9029"/>
                </a:solidFill>
                <a:latin typeface="Courier"/>
              </a:rPr>
              <a:t>names_from =</a:t>
            </a:r>
            <a:r>
              <a:rPr>
                <a:latin typeface="Courier"/>
              </a:rPr>
              <a:t> attribute, </a:t>
            </a:r>
            <a:r>
              <a:rPr>
                <a:solidFill>
                  <a:srgbClr val="7D9029"/>
                </a:solidFill>
                <a:latin typeface="Courier"/>
              </a:rPr>
              <a:t>values_from =</a:t>
            </a:r>
            <a:r>
              <a:rPr>
                <a:latin typeface="Courier"/>
              </a:rPr>
              <a:t> value) </a:t>
            </a:r>
            <a:r>
              <a:rPr>
                <a:solidFill>
                  <a:srgbClr val="4070A0"/>
                </a:solidFill>
                <a:latin typeface="Courier"/>
              </a:rPr>
              <a:t>|&gt;</a:t>
            </a:r>
            <a:br/>
            <a:r>
              <a:rPr>
                <a:latin typeface="Courier"/>
              </a:rPr>
              <a:t>  </a:t>
            </a:r>
            <a:r>
              <a:rPr>
                <a:solidFill>
                  <a:srgbClr val="06287E"/>
                </a:solidFill>
                <a:latin typeface="Courier"/>
              </a:rPr>
              <a:t>filter</a:t>
            </a:r>
            <a:r>
              <a:rPr>
                <a:latin typeface="Courier"/>
              </a:rPr>
              <a:t>(</a:t>
            </a:r>
            <a:r>
              <a:rPr>
                <a:solidFill>
                  <a:srgbClr val="4070A0"/>
                </a:solidFill>
                <a:latin typeface="Courier"/>
              </a:rPr>
              <a:t>!</a:t>
            </a:r>
            <a:r>
              <a:rPr>
                <a:solidFill>
                  <a:srgbClr val="06287E"/>
                </a:solidFill>
                <a:latin typeface="Courier"/>
              </a:rPr>
              <a:t>is.na</a:t>
            </a:r>
            <a:r>
              <a:rPr>
                <a:latin typeface="Courier"/>
              </a:rPr>
              <a:t>(id))</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Long and wide — In R (cont.)</a:t>
            </a:r>
          </a:p>
        </p:txBody>
      </p:sp>
      <p:sp>
        <p:nvSpPr>
          <p:cNvPr id="3" name="Content Placeholder 2"/>
          <p:cNvSpPr>
            <a:spLocks noGrp="1"/>
          </p:cNvSpPr>
          <p:nvPr>
            <p:ph idx="1"/>
          </p:nvPr>
        </p:nvSpPr>
        <p:spPr/>
        <p:txBody>
          <a:bodyPr/>
          <a:lstStyle/>
          <a:p>
            <a:pPr lvl="0" indent="0">
              <a:buNone/>
            </a:pPr>
            <a:br/>
            <a:r>
              <a:rPr>
                <a:latin typeface="Courier"/>
              </a:rPr>
              <a:t>children</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Long and wide</a:t>
            </a:r>
          </a:p>
        </p:txBody>
      </p:sp>
      <p:sp>
        <p:nvSpPr>
          <p:cNvPr id="3" name="Content Placeholder 2"/>
          <p:cNvSpPr>
            <a:spLocks noGrp="1"/>
          </p:cNvSpPr>
          <p:nvPr>
            <p:ph idx="1"/>
          </p:nvPr>
        </p:nvSpPr>
        <p:spPr/>
        <p:txBody>
          <a:bodyPr/>
          <a:lstStyle/>
          <a:p>
            <a:pPr lvl="0"/>
            <a:r>
              <a:rPr b="1"/>
              <a:t>Match the slot number with a pattern</a:t>
            </a:r>
            <a:r>
              <a:rPr/>
              <a:t>, never by listing columns. The list changes between exports; the pattern does…</a:t>
            </a:r>
          </a:p>
          <a:p>
            <a:pPr lvl="0"/>
            <a:r>
              <a:rPr b="1"/>
              <a:t>Drop the empty slots.</a:t>
            </a:r>
            <a:r>
              <a:rPr/>
              <a:t> A form that screened one child still produces columns for slots two and three, filled with…</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Joining a roster to its parent — In Python</a:t>
            </a:r>
          </a:p>
        </p:txBody>
      </p:sp>
      <p:sp>
        <p:nvSpPr>
          <p:cNvPr id="3" name="Content Placeholder 2"/>
          <p:cNvSpPr>
            <a:spLocks noGrp="1"/>
          </p:cNvSpPr>
          <p:nvPr>
            <p:ph idx="1"/>
          </p:nvPr>
        </p:nvSpPr>
        <p:spPr/>
        <p:txBody>
          <a:bodyPr/>
          <a:lstStyle/>
          <a:p>
            <a:pPr lvl="0" indent="0">
              <a:buNone/>
            </a:pPr>
            <a:r>
              <a:rPr>
                <a:latin typeface="Courier"/>
              </a:rPr>
              <a:t>households </a:t>
            </a:r>
            <a:r>
              <a:rPr>
                <a:solidFill>
                  <a:srgbClr val="666666"/>
                </a:solidFill>
                <a:latin typeface="Courier"/>
              </a:rPr>
              <a:t>=</a:t>
            </a:r>
            <a:r>
              <a:rPr>
                <a:latin typeface="Courier"/>
              </a:rPr>
              <a:t> pd.read_excel(</a:t>
            </a:r>
            <a:r>
              <a:rPr>
                <a:solidFill>
                  <a:srgbClr val="4070A0"/>
                </a:solidFill>
                <a:latin typeface="Courier"/>
              </a:rPr>
              <a:t>"data/raw/kobo-export.xlsx"</a:t>
            </a:r>
            <a:r>
              <a:rPr>
                <a:latin typeface="Courier"/>
              </a:rPr>
              <a:t>, sheet_name</a:t>
            </a:r>
            <a:r>
              <a:rPr>
                <a:solidFill>
                  <a:srgbClr val="666666"/>
                </a:solidFill>
                <a:latin typeface="Courier"/>
              </a:rPr>
              <a:t>=</a:t>
            </a:r>
            <a:r>
              <a:rPr>
                <a:solidFill>
                  <a:srgbClr val="4070A0"/>
                </a:solidFill>
                <a:latin typeface="Courier"/>
              </a:rPr>
              <a:t>"household"</a:t>
            </a:r>
            <a:r>
              <a:rPr>
                <a:latin typeface="Courier"/>
              </a:rPr>
              <a:t>)</a:t>
            </a:r>
            <a:br/>
            <a:r>
              <a:rPr>
                <a:latin typeface="Courier"/>
              </a:rPr>
              <a:t>members </a:t>
            </a:r>
            <a:r>
              <a:rPr>
                <a:solidFill>
                  <a:srgbClr val="666666"/>
                </a:solidFill>
                <a:latin typeface="Courier"/>
              </a:rPr>
              <a:t>=</a:t>
            </a:r>
            <a:r>
              <a:rPr>
                <a:latin typeface="Courier"/>
              </a:rPr>
              <a:t> pd.read_excel(</a:t>
            </a:r>
            <a:r>
              <a:rPr>
                <a:solidFill>
                  <a:srgbClr val="4070A0"/>
                </a:solidFill>
                <a:latin typeface="Courier"/>
              </a:rPr>
              <a:t>"data/raw/kobo-export.xlsx"</a:t>
            </a:r>
            <a:r>
              <a:rPr>
                <a:latin typeface="Courier"/>
              </a:rPr>
              <a:t>, sheet_name</a:t>
            </a:r>
            <a:r>
              <a:rPr>
                <a:solidFill>
                  <a:srgbClr val="666666"/>
                </a:solidFill>
                <a:latin typeface="Courier"/>
              </a:rPr>
              <a:t>=</a:t>
            </a:r>
            <a:r>
              <a:rPr>
                <a:solidFill>
                  <a:srgbClr val="4070A0"/>
                </a:solidFill>
                <a:latin typeface="Courier"/>
              </a:rPr>
              <a:t>"member"</a:t>
            </a:r>
            <a:r>
              <a:rPr>
                <a:latin typeface="Courier"/>
              </a:rPr>
              <a:t>)</a:t>
            </a:r>
            <a:br/>
            <a:br/>
            <a:r>
              <a:rPr>
                <a:latin typeface="Courier"/>
              </a:rPr>
              <a:t>merged </a:t>
            </a:r>
            <a:r>
              <a:rPr>
                <a:solidFill>
                  <a:srgbClr val="666666"/>
                </a:solidFill>
                <a:latin typeface="Courier"/>
              </a:rPr>
              <a:t>=</a:t>
            </a:r>
            <a:r>
              <a:rPr>
                <a:latin typeface="Courier"/>
              </a:rPr>
              <a:t> members.merge(</a:t>
            </a:r>
            <a:br/>
            <a:r>
              <a:rPr>
                <a:latin typeface="Courier"/>
              </a:rPr>
              <a:t>    households[[</a:t>
            </a:r>
            <a:r>
              <a:rPr>
                <a:solidFill>
                  <a:srgbClr val="4070A0"/>
                </a:solidFill>
                <a:latin typeface="Courier"/>
              </a:rPr>
              <a:t>"_index"</a:t>
            </a:r>
            <a:r>
              <a:rPr>
                <a:latin typeface="Courier"/>
              </a:rPr>
              <a:t>, </a:t>
            </a:r>
            <a:r>
              <a:rPr>
                <a:solidFill>
                  <a:srgbClr val="4070A0"/>
                </a:solidFill>
                <a:latin typeface="Courier"/>
              </a:rPr>
              <a:t>"commune"</a:t>
            </a:r>
            <a:r>
              <a:rPr>
                <a:latin typeface="Courier"/>
              </a:rPr>
              <a:t>, </a:t>
            </a:r>
            <a:r>
              <a:rPr>
                <a:solidFill>
                  <a:srgbClr val="4070A0"/>
                </a:solidFill>
                <a:latin typeface="Courier"/>
              </a:rPr>
              <a:t>"interview_date"</a:t>
            </a:r>
            <a:r>
              <a:rPr>
                <a:latin typeface="Courier"/>
              </a:rPr>
              <a:t>]],</a:t>
            </a:r>
            <a:br/>
            <a:r>
              <a:rPr>
                <a:latin typeface="Courier"/>
              </a:rPr>
              <a:t>    left_on</a:t>
            </a:r>
            <a:r>
              <a:rPr>
                <a:solidFill>
                  <a:srgbClr val="666666"/>
                </a:solidFill>
                <a:latin typeface="Courier"/>
              </a:rPr>
              <a:t>=</a:t>
            </a:r>
            <a:r>
              <a:rPr>
                <a:solidFill>
                  <a:srgbClr val="4070A0"/>
                </a:solidFill>
                <a:latin typeface="Courier"/>
              </a:rPr>
              <a:t>"_parent_index"</a:t>
            </a:r>
            <a:r>
              <a:rPr>
                <a:latin typeface="Courier"/>
              </a:rPr>
              <a:t>,</a:t>
            </a:r>
            <a:br/>
            <a:r>
              <a:rPr>
                <a:latin typeface="Courier"/>
              </a:rPr>
              <a:t>    right_on</a:t>
            </a:r>
            <a:r>
              <a:rPr>
                <a:solidFill>
                  <a:srgbClr val="666666"/>
                </a:solidFill>
                <a:latin typeface="Courier"/>
              </a:rPr>
              <a:t>=</a:t>
            </a:r>
            <a:r>
              <a:rPr>
                <a:solidFill>
                  <a:srgbClr val="4070A0"/>
                </a:solidFill>
                <a:latin typeface="Courier"/>
              </a:rPr>
              <a:t>"_index"</a:t>
            </a:r>
            <a:r>
              <a:rPr>
                <a:latin typeface="Courier"/>
              </a:rPr>
              <a:t>,</a:t>
            </a:r>
            <a:br/>
            <a:r>
              <a:rPr>
                <a:latin typeface="Courier"/>
              </a:rPr>
              <a:t>    how</a:t>
            </a:r>
            <a:r>
              <a:rPr>
                <a:solidFill>
                  <a:srgbClr val="666666"/>
                </a:solidFill>
                <a:latin typeface="Courier"/>
              </a:rPr>
              <a:t>=</a:t>
            </a:r>
            <a:r>
              <a:rPr>
                <a:solidFill>
                  <a:srgbClr val="4070A0"/>
                </a:solidFill>
                <a:latin typeface="Courier"/>
              </a:rPr>
              <a:t>"left"</a:t>
            </a:r>
            <a:r>
              <a:rPr>
                <a:latin typeface="Courier"/>
              </a:rPr>
              <a:t>,</a:t>
            </a:r>
            <a:br/>
            <a:r>
              <a:rPr>
                <a:latin typeface="Courier"/>
              </a:rPr>
              <a:t>    validate</a:t>
            </a:r>
            <a:r>
              <a:rPr>
                <a:solidFill>
                  <a:srgbClr val="666666"/>
                </a:solidFill>
                <a:latin typeface="Courier"/>
              </a:rPr>
              <a:t>=</a:t>
            </a:r>
            <a:r>
              <a:rPr>
                <a:solidFill>
                  <a:srgbClr val="4070A0"/>
                </a:solidFill>
                <a:latin typeface="Courier"/>
              </a:rPr>
              <a:t>"many_to_one"</a:t>
            </a:r>
            <a:r>
              <a:rPr>
                <a:latin typeface="Courier"/>
              </a:rPr>
              <a:t>,</a:t>
            </a:r>
            <a:br/>
            <a:r>
              <a:rPr>
                <a:latin typeface="Courier"/>
              </a:rPr>
              <a:t>    indicator</a:t>
            </a:r>
            <a:r>
              <a:rPr>
                <a:solidFill>
                  <a:srgbClr val="666666"/>
                </a:solidFill>
                <a:latin typeface="Courier"/>
              </a:rPr>
              <a:t>=</a:t>
            </a:r>
            <a:r>
              <a:rPr>
                <a:solidFill>
                  <a:srgbClr val="19177C"/>
                </a:solidFill>
                <a:latin typeface="Courier"/>
              </a:rPr>
              <a:t>True</a:t>
            </a:r>
            <a:r>
              <a:rPr>
                <a:latin typeface="Courier"/>
              </a:rPr>
              <a:t>,</a:t>
            </a:r>
            <a:br/>
            <a:r>
              <a:rPr>
                <a:latin typeface="Courier"/>
              </a:rPr>
              <a:t>)</a:t>
            </a:r>
            <a:br/>
            <a:br/>
            <a:r>
              <a:rPr>
                <a:solidFill>
                  <a:srgbClr val="008000"/>
                </a:solidFill>
                <a:latin typeface="Courier"/>
              </a:rPr>
              <a:t>print</a:t>
            </a:r>
            <a:r>
              <a:rPr>
                <a:latin typeface="Courier"/>
              </a:rPr>
              <a:t>(merged[</a:t>
            </a:r>
            <a:r>
              <a:rPr>
                <a:solidFill>
                  <a:srgbClr val="4070A0"/>
                </a:solidFill>
                <a:latin typeface="Courier"/>
              </a:rPr>
              <a:t>"_merge"</a:t>
            </a:r>
            <a:r>
              <a:rPr>
                <a:latin typeface="Courier"/>
              </a:rPr>
              <a:t>].value_counts())</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Joining a roster to its parent — In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(readxl)</a:t>
            </a:r>
            <a:br/>
            <a:br/>
            <a:r>
              <a:rPr>
                <a:latin typeface="Courier"/>
              </a:rPr>
              <a:t>households </a:t>
            </a:r>
            <a:r>
              <a:rPr>
                <a:solidFill>
                  <a:srgbClr val="007020"/>
                </a:solidFill>
                <a:latin typeface="Courier"/>
              </a:rPr>
              <a:t>&lt;-</a:t>
            </a:r>
            <a:r>
              <a:rPr>
                <a:latin typeface="Courier"/>
              </a:rPr>
              <a:t> </a:t>
            </a:r>
            <a:r>
              <a:rPr>
                <a:solidFill>
                  <a:srgbClr val="06287E"/>
                </a:solidFill>
                <a:latin typeface="Courier"/>
              </a:rPr>
              <a:t>read_excel</a:t>
            </a:r>
            <a:r>
              <a:rPr>
                <a:latin typeface="Courier"/>
              </a:rPr>
              <a:t>(</a:t>
            </a:r>
            <a:r>
              <a:rPr>
                <a:solidFill>
                  <a:srgbClr val="4070A0"/>
                </a:solidFill>
                <a:latin typeface="Courier"/>
              </a:rPr>
              <a:t>"data/raw/kobo-export.xlsx"</a:t>
            </a:r>
            <a:r>
              <a:rPr>
                <a:latin typeface="Courier"/>
              </a:rPr>
              <a:t>, </a:t>
            </a:r>
            <a:r>
              <a:rPr>
                <a:solidFill>
                  <a:srgbClr val="7D9029"/>
                </a:solidFill>
                <a:latin typeface="Courier"/>
              </a:rPr>
              <a:t>sheet =</a:t>
            </a:r>
            <a:r>
              <a:rPr>
                <a:latin typeface="Courier"/>
              </a:rPr>
              <a:t> </a:t>
            </a:r>
            <a:r>
              <a:rPr>
                <a:solidFill>
                  <a:srgbClr val="4070A0"/>
                </a:solidFill>
                <a:latin typeface="Courier"/>
              </a:rPr>
              <a:t>"household"</a:t>
            </a:r>
            <a:r>
              <a:rPr>
                <a:latin typeface="Courier"/>
              </a:rPr>
              <a:t>)</a:t>
            </a:r>
            <a:br/>
            <a:r>
              <a:rPr>
                <a:latin typeface="Courier"/>
              </a:rPr>
              <a:t>members     </a:t>
            </a:r>
            <a:r>
              <a:rPr>
                <a:solidFill>
                  <a:srgbClr val="007020"/>
                </a:solidFill>
                <a:latin typeface="Courier"/>
              </a:rPr>
              <a:t>&lt;-</a:t>
            </a:r>
            <a:r>
              <a:rPr>
                <a:latin typeface="Courier"/>
              </a:rPr>
              <a:t> </a:t>
            </a:r>
            <a:r>
              <a:rPr>
                <a:solidFill>
                  <a:srgbClr val="06287E"/>
                </a:solidFill>
                <a:latin typeface="Courier"/>
              </a:rPr>
              <a:t>read_excel</a:t>
            </a:r>
            <a:r>
              <a:rPr>
                <a:latin typeface="Courier"/>
              </a:rPr>
              <a:t>(</a:t>
            </a:r>
            <a:r>
              <a:rPr>
                <a:solidFill>
                  <a:srgbClr val="4070A0"/>
                </a:solidFill>
                <a:latin typeface="Courier"/>
              </a:rPr>
              <a:t>"data/raw/kobo-export.xlsx"</a:t>
            </a:r>
            <a:r>
              <a:rPr>
                <a:latin typeface="Courier"/>
              </a:rPr>
              <a:t>, </a:t>
            </a:r>
            <a:r>
              <a:rPr>
                <a:solidFill>
                  <a:srgbClr val="7D9029"/>
                </a:solidFill>
                <a:latin typeface="Courier"/>
              </a:rPr>
              <a:t>sheet =</a:t>
            </a:r>
            <a:r>
              <a:rPr>
                <a:latin typeface="Courier"/>
              </a:rPr>
              <a:t> </a:t>
            </a:r>
            <a:r>
              <a:rPr>
                <a:solidFill>
                  <a:srgbClr val="4070A0"/>
                </a:solidFill>
                <a:latin typeface="Courier"/>
              </a:rPr>
              <a:t>"member"</a:t>
            </a:r>
            <a:r>
              <a:rPr>
                <a:latin typeface="Courier"/>
              </a:rPr>
              <a:t>)</a:t>
            </a:r>
            <a:br/>
            <a:br/>
            <a:r>
              <a:rPr>
                <a:latin typeface="Courier"/>
              </a:rPr>
              <a:t>merged </a:t>
            </a:r>
            <a:r>
              <a:rPr>
                <a:solidFill>
                  <a:srgbClr val="007020"/>
                </a:solidFill>
                <a:latin typeface="Courier"/>
              </a:rPr>
              <a:t>&lt;-</a:t>
            </a:r>
            <a:r>
              <a:rPr>
                <a:latin typeface="Courier"/>
              </a:rPr>
              <a:t> members </a:t>
            </a:r>
            <a:r>
              <a:rPr>
                <a:solidFill>
                  <a:srgbClr val="4070A0"/>
                </a:solidFill>
                <a:latin typeface="Courier"/>
              </a:rPr>
              <a:t>|&gt;</a:t>
            </a:r>
            <a:br/>
            <a:r>
              <a:rPr>
                <a:latin typeface="Courier"/>
              </a:rPr>
              <a:t>  </a:t>
            </a:r>
            <a:r>
              <a:rPr>
                <a:solidFill>
                  <a:srgbClr val="06287E"/>
                </a:solidFill>
                <a:latin typeface="Courier"/>
              </a:rPr>
              <a:t>left_join</a:t>
            </a:r>
            <a:r>
              <a:rPr>
                <a:latin typeface="Courier"/>
              </a:rPr>
              <a:t>(</a:t>
            </a:r>
            <a:br/>
            <a:r>
              <a:rPr>
                <a:latin typeface="Courier"/>
              </a:rPr>
              <a:t>    households </a:t>
            </a:r>
            <a:r>
              <a:rPr>
                <a:solidFill>
                  <a:srgbClr val="4070A0"/>
                </a:solidFill>
                <a:latin typeface="Courier"/>
              </a:rPr>
              <a:t>|&gt;</a:t>
            </a:r>
            <a:r>
              <a:rPr>
                <a:latin typeface="Courier"/>
              </a:rPr>
              <a:t> </a:t>
            </a:r>
            <a:r>
              <a:rPr>
                <a:solidFill>
                  <a:srgbClr val="06287E"/>
                </a:solidFill>
                <a:latin typeface="Courier"/>
              </a:rPr>
              <a:t>select</a:t>
            </a:r>
            <a:r>
              <a:rPr>
                <a:latin typeface="Courier"/>
              </a:rPr>
              <a:t>(</a:t>
            </a:r>
            <a:r>
              <a:rPr>
                <a:solidFill>
                  <a:srgbClr val="4070A0"/>
                </a:solidFill>
                <a:latin typeface="Courier"/>
              </a:rPr>
              <a:t>`</a:t>
            </a:r>
            <a:r>
              <a:rPr>
                <a:solidFill>
                  <a:srgbClr val="7D9029"/>
                </a:solidFill>
                <a:latin typeface="Courier"/>
              </a:rPr>
              <a:t>_index</a:t>
            </a:r>
            <a:r>
              <a:rPr>
                <a:solidFill>
                  <a:srgbClr val="4070A0"/>
                </a:solidFill>
                <a:latin typeface="Courier"/>
              </a:rPr>
              <a:t>`</a:t>
            </a:r>
            <a:r>
              <a:rPr>
                <a:latin typeface="Courier"/>
              </a:rPr>
              <a:t>, commune, interview_date),</a:t>
            </a:r>
            <a:br/>
            <a:r>
              <a:rPr>
                <a:latin typeface="Courier"/>
              </a:rPr>
              <a:t>    </a:t>
            </a:r>
            <a:r>
              <a:rPr>
                <a:solidFill>
                  <a:srgbClr val="7D9029"/>
                </a:solidFill>
                <a:latin typeface="Courier"/>
              </a:rPr>
              <a:t>by =</a:t>
            </a:r>
            <a:r>
              <a:rPr>
                <a:latin typeface="Courier"/>
              </a:rPr>
              <a:t> </a:t>
            </a:r>
            <a:r>
              <a:rPr>
                <a:solidFill>
                  <a:srgbClr val="06287E"/>
                </a:solidFill>
                <a:latin typeface="Courier"/>
              </a:rPr>
              <a:t>join_by</a:t>
            </a:r>
            <a:r>
              <a:rPr>
                <a:latin typeface="Courier"/>
              </a:rPr>
              <a:t>(</a:t>
            </a:r>
            <a:r>
              <a:rPr>
                <a:solidFill>
                  <a:srgbClr val="4070A0"/>
                </a:solidFill>
                <a:latin typeface="Courier"/>
              </a:rPr>
              <a:t>`</a:t>
            </a:r>
            <a:r>
              <a:rPr>
                <a:solidFill>
                  <a:srgbClr val="7D9029"/>
                </a:solidFill>
                <a:latin typeface="Courier"/>
              </a:rPr>
              <a:t>_parent_index</a:t>
            </a:r>
            <a:r>
              <a:rPr>
                <a:solidFill>
                  <a:srgbClr val="4070A0"/>
                </a:solidFill>
                <a:latin typeface="Courier"/>
              </a:rPr>
              <a:t>`</a:t>
            </a:r>
            <a:r>
              <a:rPr>
                <a:latin typeface="Courier"/>
              </a:rPr>
              <a:t> </a:t>
            </a:r>
            <a:r>
              <a:rPr>
                <a:solidFill>
                  <a:srgbClr val="4070A0"/>
                </a:solidFill>
                <a:latin typeface="Courier"/>
              </a:rPr>
              <a:t>==</a:t>
            </a:r>
            <a:r>
              <a:rPr>
                <a:latin typeface="Courier"/>
              </a:rPr>
              <a:t> </a:t>
            </a:r>
            <a:r>
              <a:rPr>
                <a:solidFill>
                  <a:srgbClr val="4070A0"/>
                </a:solidFill>
                <a:latin typeface="Courier"/>
              </a:rPr>
              <a:t>`</a:t>
            </a:r>
            <a:r>
              <a:rPr>
                <a:solidFill>
                  <a:srgbClr val="7D9029"/>
                </a:solidFill>
                <a:latin typeface="Courier"/>
              </a:rPr>
              <a:t>_index</a:t>
            </a:r>
            <a:r>
              <a:rPr>
                <a:solidFill>
                  <a:srgbClr val="4070A0"/>
                </a:solidFill>
                <a:latin typeface="Courier"/>
              </a:rPr>
              <a:t>`</a:t>
            </a:r>
            <a:r>
              <a:rPr>
                <a:latin typeface="Courier"/>
              </a:rPr>
              <a:t>),</a:t>
            </a:r>
            <a:br/>
            <a:r>
              <a:rPr>
                <a:latin typeface="Courier"/>
              </a:rPr>
              <a:t>    </a:t>
            </a:r>
            <a:r>
              <a:rPr>
                <a:solidFill>
                  <a:srgbClr val="7D9029"/>
                </a:solidFill>
                <a:latin typeface="Courier"/>
              </a:rPr>
              <a:t>relationship =</a:t>
            </a:r>
            <a:r>
              <a:rPr>
                <a:latin typeface="Courier"/>
              </a:rPr>
              <a:t> </a:t>
            </a:r>
            <a:r>
              <a:rPr>
                <a:solidFill>
                  <a:srgbClr val="4070A0"/>
                </a:solidFill>
                <a:latin typeface="Courier"/>
              </a:rPr>
              <a:t>"many-to-one"</a:t>
            </a:r>
            <a:r>
              <a:rPr>
                <a:latin typeface="Courier"/>
              </a:rPr>
              <a:t>,</a:t>
            </a:r>
            <a:br/>
            <a:r>
              <a:rPr>
                <a:latin typeface="Courier"/>
              </a:rPr>
              <a:t>    </a:t>
            </a:r>
            <a:r>
              <a:rPr>
                <a:solidFill>
                  <a:srgbClr val="7D9029"/>
                </a:solidFill>
                <a:latin typeface="Courier"/>
              </a:rPr>
              <a:t>unmatched =</a:t>
            </a:r>
            <a:r>
              <a:rPr>
                <a:latin typeface="Courier"/>
              </a:rPr>
              <a:t> </a:t>
            </a:r>
            <a:r>
              <a:rPr>
                <a:solidFill>
                  <a:srgbClr val="4070A0"/>
                </a:solidFill>
                <a:latin typeface="Courier"/>
              </a:rPr>
              <a:t>"error"</a:t>
            </a:r>
            <a:br/>
            <a:r>
              <a:rPr>
                <a:latin typeface="Courier"/>
              </a:rPr>
              <a:t>  )</a:t>
            </a:r>
            <a:br/>
            <a:br/>
            <a:r>
              <a:rPr>
                <a:solidFill>
                  <a:srgbClr val="06287E"/>
                </a:solidFill>
                <a:latin typeface="Courier"/>
              </a:rPr>
              <a:t>nrow</a:t>
            </a:r>
            <a:r>
              <a:rPr>
                <a:latin typeface="Courier"/>
              </a:rPr>
              <a:t>(merged) </a:t>
            </a:r>
            <a:r>
              <a:rPr>
                <a:solidFill>
                  <a:srgbClr val="4070A0"/>
                </a:solidFill>
                <a:latin typeface="Courier"/>
              </a:rPr>
              <a:t>==</a:t>
            </a:r>
            <a:r>
              <a:rPr>
                <a:latin typeface="Courier"/>
              </a:rPr>
              <a:t> </a:t>
            </a:r>
            <a:r>
              <a:rPr>
                <a:solidFill>
                  <a:srgbClr val="06287E"/>
                </a:solidFill>
                <a:latin typeface="Courier"/>
              </a:rPr>
              <a:t>nrow</a:t>
            </a:r>
            <a:r>
              <a:rPr>
                <a:latin typeface="Courier"/>
              </a:rPr>
              <a:t>(members)</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Prove the join did what you said — In Python</a:t>
            </a:r>
          </a:p>
        </p:txBody>
      </p:sp>
      <p:sp>
        <p:nvSpPr>
          <p:cNvPr id="3" name="Content Placeholder 2"/>
          <p:cNvSpPr>
            <a:spLocks noGrp="1"/>
          </p:cNvSpPr>
          <p:nvPr>
            <p:ph idx="1"/>
          </p:nvPr>
        </p:nvSpPr>
        <p:spPr/>
        <p:txBody>
          <a:bodyPr/>
          <a:lstStyle/>
          <a:p>
            <a:pPr lvl="0" indent="0">
              <a:buNone/>
            </a:pPr>
            <a:r>
              <a:rPr>
                <a:latin typeface="Courier"/>
              </a:rPr>
              <a:t>before </a:t>
            </a:r>
            <a:r>
              <a:rPr>
                <a:solidFill>
                  <a:srgbClr val="666666"/>
                </a:solidFill>
                <a:latin typeface="Courier"/>
              </a:rPr>
              <a:t>=</a:t>
            </a:r>
            <a:r>
              <a:rPr>
                <a:latin typeface="Courier"/>
              </a:rPr>
              <a:t> </a:t>
            </a:r>
            <a:r>
              <a:rPr>
                <a:solidFill>
                  <a:srgbClr val="008000"/>
                </a:solidFill>
                <a:latin typeface="Courier"/>
              </a:rPr>
              <a:t>len</a:t>
            </a:r>
            <a:r>
              <a:rPr>
                <a:latin typeface="Courier"/>
              </a:rPr>
              <a:t>(members)</a:t>
            </a:r>
            <a:br/>
            <a:r>
              <a:rPr>
                <a:latin typeface="Courier"/>
              </a:rPr>
              <a:t>after </a:t>
            </a:r>
            <a:r>
              <a:rPr>
                <a:solidFill>
                  <a:srgbClr val="666666"/>
                </a:solidFill>
                <a:latin typeface="Courier"/>
              </a:rPr>
              <a:t>=</a:t>
            </a:r>
            <a:r>
              <a:rPr>
                <a:latin typeface="Courier"/>
              </a:rPr>
              <a:t> </a:t>
            </a:r>
            <a:r>
              <a:rPr>
                <a:solidFill>
                  <a:srgbClr val="008000"/>
                </a:solidFill>
                <a:latin typeface="Courier"/>
              </a:rPr>
              <a:t>len</a:t>
            </a:r>
            <a:r>
              <a:rPr>
                <a:latin typeface="Courier"/>
              </a:rPr>
              <a:t>(merged)</a:t>
            </a:r>
            <a:br/>
            <a:br/>
            <a:r>
              <a:rPr b="1">
                <a:solidFill>
                  <a:srgbClr val="007020"/>
                </a:solidFill>
                <a:latin typeface="Courier"/>
              </a:rPr>
              <a:t>assert</a:t>
            </a:r>
            <a:r>
              <a:rPr>
                <a:latin typeface="Courier"/>
              </a:rPr>
              <a:t> after </a:t>
            </a:r>
            <a:r>
              <a:rPr>
                <a:solidFill>
                  <a:srgbClr val="666666"/>
                </a:solidFill>
                <a:latin typeface="Courier"/>
              </a:rPr>
              <a:t>==</a:t>
            </a:r>
            <a:r>
              <a:rPr>
                <a:latin typeface="Courier"/>
              </a:rPr>
              <a:t> before, </a:t>
            </a:r>
            <a:r>
              <a:rPr>
                <a:solidFill>
                  <a:srgbClr val="BB6688"/>
                </a:solidFill>
                <a:latin typeface="Courier"/>
              </a:rPr>
              <a:t>f"join changed the row count: </a:t>
            </a:r>
            <a:r>
              <a:rPr>
                <a:solidFill>
                  <a:srgbClr val="4070A0"/>
                </a:solidFill>
                <a:latin typeface="Courier"/>
              </a:rPr>
              <a:t>{</a:t>
            </a:r>
            <a:r>
              <a:rPr>
                <a:latin typeface="Courier"/>
              </a:rPr>
              <a:t>before</a:t>
            </a:r>
            <a:r>
              <a:rPr>
                <a:solidFill>
                  <a:srgbClr val="4070A0"/>
                </a:solidFill>
                <a:latin typeface="Courier"/>
              </a:rPr>
              <a:t>}</a:t>
            </a:r>
            <a:r>
              <a:rPr>
                <a:solidFill>
                  <a:srgbClr val="BB6688"/>
                </a:solidFill>
                <a:latin typeface="Courier"/>
              </a:rPr>
              <a:t> -&gt; </a:t>
            </a:r>
            <a:r>
              <a:rPr>
                <a:solidFill>
                  <a:srgbClr val="4070A0"/>
                </a:solidFill>
                <a:latin typeface="Courier"/>
              </a:rPr>
              <a:t>{</a:t>
            </a:r>
            <a:r>
              <a:rPr>
                <a:latin typeface="Courier"/>
              </a:rPr>
              <a:t>after</a:t>
            </a:r>
            <a:r>
              <a:rPr>
                <a:solidFill>
                  <a:srgbClr val="4070A0"/>
                </a:solidFill>
                <a:latin typeface="Courier"/>
              </a:rPr>
              <a:t>}</a:t>
            </a:r>
            <a:r>
              <a:rPr>
                <a:solidFill>
                  <a:srgbClr val="BB6688"/>
                </a:solidFill>
                <a:latin typeface="Courier"/>
              </a:rPr>
              <a:t>"</a:t>
            </a:r>
            <a:br/>
            <a:br/>
            <a:r>
              <a:rPr>
                <a:latin typeface="Courier"/>
              </a:rPr>
              <a:t>unmatched </a:t>
            </a:r>
            <a:r>
              <a:rPr>
                <a:solidFill>
                  <a:srgbClr val="666666"/>
                </a:solidFill>
                <a:latin typeface="Courier"/>
              </a:rPr>
              <a:t>=</a:t>
            </a:r>
            <a:r>
              <a:rPr>
                <a:latin typeface="Courier"/>
              </a:rPr>
              <a:t> (merged[</a:t>
            </a:r>
            <a:r>
              <a:rPr>
                <a:solidFill>
                  <a:srgbClr val="4070A0"/>
                </a:solidFill>
                <a:latin typeface="Courier"/>
              </a:rPr>
              <a:t>"_merge"</a:t>
            </a:r>
            <a:r>
              <a:rPr>
                <a:latin typeface="Courier"/>
              </a:rPr>
              <a:t>] </a:t>
            </a:r>
            <a:r>
              <a:rPr>
                <a:solidFill>
                  <a:srgbClr val="666666"/>
                </a:solidFill>
                <a:latin typeface="Courier"/>
              </a:rPr>
              <a:t>==</a:t>
            </a:r>
            <a:r>
              <a:rPr>
                <a:latin typeface="Courier"/>
              </a:rPr>
              <a:t> </a:t>
            </a:r>
            <a:r>
              <a:rPr>
                <a:solidFill>
                  <a:srgbClr val="4070A0"/>
                </a:solidFill>
                <a:latin typeface="Courier"/>
              </a:rPr>
              <a:t>"left_only"</a:t>
            </a:r>
            <a:r>
              <a:rPr>
                <a:latin typeface="Courier"/>
              </a:rPr>
              <a:t>).</a:t>
            </a:r>
            <a:r>
              <a:rPr>
                <a:solidFill>
                  <a:srgbClr val="008000"/>
                </a:solidFill>
                <a:latin typeface="Courier"/>
              </a:rPr>
              <a:t>sum</a:t>
            </a:r>
            <a:r>
              <a:rPr>
                <a:latin typeface="Courier"/>
              </a:rPr>
              <a:t>()</a:t>
            </a:r>
            <a:br/>
            <a:r>
              <a:rPr b="1">
                <a:solidFill>
                  <a:srgbClr val="007020"/>
                </a:solidFill>
                <a:latin typeface="Courier"/>
              </a:rPr>
              <a:t>assert</a:t>
            </a:r>
            <a:r>
              <a:rPr>
                <a:latin typeface="Courier"/>
              </a:rPr>
              <a:t> unmatched </a:t>
            </a:r>
            <a:r>
              <a:rPr>
                <a:solidFill>
                  <a:srgbClr val="666666"/>
                </a:solidFill>
                <a:latin typeface="Courier"/>
              </a:rPr>
              <a:t>==</a:t>
            </a:r>
            <a:r>
              <a:rPr>
                <a:latin typeface="Courier"/>
              </a:rPr>
              <a:t> </a:t>
            </a:r>
            <a:r>
              <a:rPr>
                <a:solidFill>
                  <a:srgbClr val="40A070"/>
                </a:solidFill>
                <a:latin typeface="Courier"/>
              </a:rPr>
              <a:t>0</a:t>
            </a:r>
            <a:r>
              <a:rPr>
                <a:latin typeface="Courier"/>
              </a:rPr>
              <a:t>, </a:t>
            </a:r>
            <a:r>
              <a:rPr>
                <a:solidFill>
                  <a:srgbClr val="BB6688"/>
                </a:solidFill>
                <a:latin typeface="Courier"/>
              </a:rPr>
              <a:t>f"</a:t>
            </a:r>
            <a:r>
              <a:rPr>
                <a:solidFill>
                  <a:srgbClr val="4070A0"/>
                </a:solidFill>
                <a:latin typeface="Courier"/>
              </a:rPr>
              <a:t>{</a:t>
            </a:r>
            <a:r>
              <a:rPr>
                <a:latin typeface="Courier"/>
              </a:rPr>
              <a:t>unmatched</a:t>
            </a:r>
            <a:r>
              <a:rPr>
                <a:solidFill>
                  <a:srgbClr val="4070A0"/>
                </a:solidFill>
                <a:latin typeface="Courier"/>
              </a:rPr>
              <a:t>}</a:t>
            </a:r>
            <a:r>
              <a:rPr>
                <a:solidFill>
                  <a:srgbClr val="BB6688"/>
                </a:solidFill>
                <a:latin typeface="Courier"/>
              </a:rPr>
              <a:t> members have no household"</a:t>
            </a:r>
            <a:br/>
            <a:br/>
            <a:r>
              <a:rPr b="1">
                <a:solidFill>
                  <a:srgbClr val="007020"/>
                </a:solidFill>
                <a:latin typeface="Courier"/>
              </a:rPr>
              <a:t>assert</a:t>
            </a:r>
            <a:r>
              <a:rPr>
                <a:latin typeface="Courier"/>
              </a:rPr>
              <a:t> merged[</a:t>
            </a:r>
            <a:r>
              <a:rPr>
                <a:solidFill>
                  <a:srgbClr val="4070A0"/>
                </a:solidFill>
                <a:latin typeface="Courier"/>
              </a:rPr>
              <a:t>"child_id"</a:t>
            </a:r>
            <a:r>
              <a:rPr>
                <a:latin typeface="Courier"/>
              </a:rPr>
              <a:t>].is_unique, </a:t>
            </a:r>
            <a:r>
              <a:rPr>
                <a:solidFill>
                  <a:srgbClr val="4070A0"/>
                </a:solidFill>
                <a:latin typeface="Courier"/>
              </a:rPr>
              <a:t>"duplicate identifiers after join"</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Prove the join did what you said — In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stopifnot</a:t>
            </a:r>
            <a:r>
              <a:rPr>
                <a:latin typeface="Courier"/>
              </a:rPr>
              <a:t>(</a:t>
            </a:r>
            <a:r>
              <a:rPr>
                <a:solidFill>
                  <a:srgbClr val="06287E"/>
                </a:solidFill>
                <a:latin typeface="Courier"/>
              </a:rPr>
              <a:t>nrow</a:t>
            </a:r>
            <a:r>
              <a:rPr>
                <a:latin typeface="Courier"/>
              </a:rPr>
              <a:t>(merged) </a:t>
            </a:r>
            <a:r>
              <a:rPr>
                <a:solidFill>
                  <a:srgbClr val="4070A0"/>
                </a:solidFill>
                <a:latin typeface="Courier"/>
              </a:rPr>
              <a:t>==</a:t>
            </a:r>
            <a:r>
              <a:rPr>
                <a:latin typeface="Courier"/>
              </a:rPr>
              <a:t> </a:t>
            </a:r>
            <a:r>
              <a:rPr>
                <a:solidFill>
                  <a:srgbClr val="06287E"/>
                </a:solidFill>
                <a:latin typeface="Courier"/>
              </a:rPr>
              <a:t>nrow</a:t>
            </a:r>
            <a:r>
              <a:rPr>
                <a:latin typeface="Courier"/>
              </a:rPr>
              <a:t>(members))</a:t>
            </a:r>
            <a:br/>
            <a:r>
              <a:rPr>
                <a:solidFill>
                  <a:srgbClr val="06287E"/>
                </a:solidFill>
                <a:latin typeface="Courier"/>
              </a:rPr>
              <a:t>stopifnot</a:t>
            </a:r>
            <a:r>
              <a:rPr>
                <a:latin typeface="Courier"/>
              </a:rPr>
              <a:t>(</a:t>
            </a:r>
            <a:r>
              <a:rPr>
                <a:solidFill>
                  <a:srgbClr val="4070A0"/>
                </a:solidFill>
                <a:latin typeface="Courier"/>
              </a:rPr>
              <a:t>!</a:t>
            </a:r>
            <a:r>
              <a:rPr>
                <a:solidFill>
                  <a:srgbClr val="06287E"/>
                </a:solidFill>
                <a:latin typeface="Courier"/>
              </a:rPr>
              <a:t>any</a:t>
            </a:r>
            <a:r>
              <a:rPr>
                <a:latin typeface="Courier"/>
              </a:rPr>
              <a:t>(</a:t>
            </a:r>
            <a:r>
              <a:rPr>
                <a:solidFill>
                  <a:srgbClr val="06287E"/>
                </a:solidFill>
                <a:latin typeface="Courier"/>
              </a:rPr>
              <a:t>is.na</a:t>
            </a:r>
            <a:r>
              <a:rPr>
                <a:latin typeface="Courier"/>
              </a:rPr>
              <a:t>(merged</a:t>
            </a:r>
            <a:r>
              <a:rPr>
                <a:solidFill>
                  <a:srgbClr val="4070A0"/>
                </a:solidFill>
                <a:latin typeface="Courier"/>
              </a:rPr>
              <a:t>$</a:t>
            </a:r>
            <a:r>
              <a:rPr>
                <a:latin typeface="Courier"/>
              </a:rPr>
              <a:t>commune)))</a:t>
            </a:r>
            <a:br/>
            <a:r>
              <a:rPr>
                <a:solidFill>
                  <a:srgbClr val="06287E"/>
                </a:solidFill>
                <a:latin typeface="Courier"/>
              </a:rPr>
              <a:t>stopifnot</a:t>
            </a:r>
            <a:r>
              <a:rPr>
                <a:latin typeface="Courier"/>
              </a:rPr>
              <a:t>(</a:t>
            </a:r>
            <a:r>
              <a:rPr>
                <a:solidFill>
                  <a:srgbClr val="4070A0"/>
                </a:solidFill>
                <a:latin typeface="Courier"/>
              </a:rPr>
              <a:t>!</a:t>
            </a:r>
            <a:r>
              <a:rPr>
                <a:solidFill>
                  <a:srgbClr val="06287E"/>
                </a:solidFill>
                <a:latin typeface="Courier"/>
              </a:rPr>
              <a:t>any</a:t>
            </a:r>
            <a:r>
              <a:rPr>
                <a:latin typeface="Courier"/>
              </a:rPr>
              <a:t>(</a:t>
            </a:r>
            <a:r>
              <a:rPr>
                <a:solidFill>
                  <a:srgbClr val="06287E"/>
                </a:solidFill>
                <a:latin typeface="Courier"/>
              </a:rPr>
              <a:t>duplicated</a:t>
            </a:r>
            <a:r>
              <a:rPr>
                <a:latin typeface="Courier"/>
              </a:rPr>
              <a:t>(merged</a:t>
            </a:r>
            <a:r>
              <a:rPr>
                <a:solidFill>
                  <a:srgbClr val="4070A0"/>
                </a:solidFill>
                <a:latin typeface="Courier"/>
              </a:rPr>
              <a:t>$</a:t>
            </a:r>
            <a:r>
              <a:rPr>
                <a:latin typeface="Courier"/>
              </a:rPr>
              <a:t>child_id)))</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Prove the join did what you said</a:t>
            </a:r>
          </a:p>
        </p:txBody>
      </p:sp>
      <p:sp>
        <p:nvSpPr>
          <p:cNvPr id="3" name="Content Placeholder 2"/>
          <p:cNvSpPr>
            <a:spLocks noGrp="1"/>
          </p:cNvSpPr>
          <p:nvPr>
            <p:ph idx="1"/>
          </p:nvPr>
        </p:nvSpPr>
        <p:spPr/>
        <p:txBody>
          <a:bodyPr/>
          <a:lstStyle/>
          <a:p>
            <a:pPr lvl="0" indent="0" marL="1270000">
              <a:buNone/>
            </a:pPr>
            <a:r>
              <a:rPr sz="2000"/>
              <a:t>A join that changes your row count is not a data problem you fix downstream. It is a signal that you misunderstood one of the two tables, and the fix is upstream of the join.</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register is already tidy — In Python</a:t>
            </a:r>
          </a:p>
        </p:txBody>
      </p:sp>
      <p:sp>
        <p:nvSpPr>
          <p:cNvPr id="3" name="Content Placeholder 2"/>
          <p:cNvSpPr>
            <a:spLocks noGrp="1"/>
          </p:cNvSpPr>
          <p:nvPr>
            <p:ph idx="1"/>
          </p:nvPr>
        </p:nvSpPr>
        <p:spPr/>
        <p:txBody>
          <a:bodyPr/>
          <a:lstStyle/>
          <a:p>
            <a:pPr lvl="0" indent="0">
              <a:buNone/>
            </a:pPr>
            <a:r>
              <a:rPr>
                <a:latin typeface="Courier"/>
              </a:rPr>
              <a:t>muac.head()</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this lesson covers</a:t>
            </a:r>
          </a:p>
        </p:txBody>
      </p:sp>
      <p:sp>
        <p:nvSpPr>
          <p:cNvPr id="3" name="Content Placeholder 2"/>
          <p:cNvSpPr>
            <a:spLocks noGrp="1"/>
          </p:cNvSpPr>
          <p:nvPr>
            <p:ph idx="1"/>
          </p:nvPr>
        </p:nvSpPr>
        <p:spPr/>
        <p:txBody>
          <a:bodyPr/>
          <a:lstStyle/>
          <a:p>
            <a:pPr lvl="0"/>
            <a:r>
              <a:rPr/>
              <a:t>The rule</a:t>
            </a:r>
          </a:p>
          <a:p>
            <a:pPr lvl="0"/>
            <a:r>
              <a:rPr/>
              <a:t>What untidy looks like in this sector</a:t>
            </a:r>
          </a:p>
          <a:p>
            <a:pPr lvl="0"/>
            <a:r>
              <a:rPr/>
              <a:t>Long and wide</a:t>
            </a:r>
          </a:p>
          <a:p>
            <a:pPr lvl="0"/>
            <a:r>
              <a:rPr/>
              <a:t>Joining a roster to its parent</a:t>
            </a:r>
          </a:p>
          <a:p>
            <a:pPr lvl="0"/>
            <a:r>
              <a:rPr/>
              <a:t>Prove the join did what you said</a:t>
            </a:r>
          </a:p>
          <a:p>
            <a:pPr lvl="0"/>
            <a:r>
              <a:rPr/>
              <a:t>The register is already tidy</a:t>
            </a:r>
          </a:p>
          <a:p>
            <a:pPr lvl="0"/>
            <a:r>
              <a:rPr/>
              <a:t>What comes next</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register is already tidy — In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head</a:t>
            </a:r>
            <a:r>
              <a:rPr>
                <a:latin typeface="Courier"/>
              </a:rPr>
              <a:t>(muac)</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comes next</a:t>
            </a:r>
          </a:p>
        </p:txBody>
      </p:sp>
      <p:sp>
        <p:nvSpPr>
          <p:cNvPr id="3" name="Content Placeholder 2"/>
          <p:cNvSpPr>
            <a:spLocks noGrp="1"/>
          </p:cNvSpPr>
          <p:nvPr>
            <p:ph idx="1"/>
          </p:nvPr>
        </p:nvSpPr>
        <p:spPr/>
        <p:txBody>
          <a:bodyPr/>
          <a:lstStyle/>
          <a:p>
            <a:pPr lvl="0"/>
            <a:r>
              <a:rPr/>
              <a:t>The table is the right shape.</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Where this goes next</a:t>
            </a:r>
          </a:p>
        </p:txBody>
      </p:sp>
      <p:sp>
        <p:nvSpPr>
          <p:cNvPr id="3" name="Content Placeholder 2"/>
          <p:cNvSpPr>
            <a:spLocks noGrp="1"/>
          </p:cNvSpPr>
          <p:nvPr>
            <p:ph idx="1"/>
          </p:nvPr>
        </p:nvSpPr>
        <p:spPr/>
        <p:txBody>
          <a:bodyPr/>
          <a:lstStyle/>
          <a:p>
            <a:pPr lvl="0" indent="0" marL="0">
              <a:buNone/>
            </a:pPr>
            <a:r>
              <a:rPr/>
              <a:t>Read the full lesson, with runnable code</a:t>
            </a:r>
          </a:p>
          <a:p>
            <a:pPr lvl="0" indent="0" marL="0">
              <a:buNone/>
            </a:pPr>
            <a:r>
              <a:rPr>
                <a:hlinkClick r:id="rId2"/>
              </a:rPr>
              <a:t>https://data-analysis.cassion.dev/courses/data-analysis-foundations/foundations-04-tidy-tables</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rule</a:t>
            </a:r>
          </a:p>
        </p:txBody>
      </p:sp>
      <p:sp>
        <p:nvSpPr>
          <p:cNvPr id="3" name="Content Placeholder 2"/>
          <p:cNvSpPr>
            <a:spLocks noGrp="1"/>
          </p:cNvSpPr>
          <p:nvPr>
            <p:ph idx="1"/>
          </p:nvPr>
        </p:nvSpPr>
        <p:spPr/>
        <p:txBody>
          <a:bodyPr/>
          <a:lstStyle/>
          <a:p>
            <a:pPr lvl="0"/>
            <a:r>
              <a:rPr/>
              <a:t>One row per observation, one column per variable, one table per kind of thing.</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untidy looks like in this sector</a:t>
            </a:r>
          </a:p>
        </p:txBody>
      </p:sp>
      <p:sp>
        <p:nvSpPr>
          <p:cNvPr id="3" name="Content Placeholder 2"/>
          <p:cNvSpPr>
            <a:spLocks noGrp="1"/>
          </p:cNvSpPr>
          <p:nvPr>
            <p:ph idx="1"/>
          </p:nvPr>
        </p:nvSpPr>
        <p:spPr/>
        <p:txBody>
          <a:bodyPr/>
          <a:lstStyle/>
          <a:p>
            <a:pPr lvl="0"/>
            <a:r>
              <a:rPr/>
              <a:t>Flattened repeat groups — CommCare exports one row per form submission, so a household visit that screened three…</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untidy looks like in this sector — Example</a:t>
            </a:r>
          </a:p>
        </p:txBody>
      </p:sp>
      <p:sp>
        <p:nvSpPr>
          <p:cNvPr id="3" name="Content Placeholder 2"/>
          <p:cNvSpPr>
            <a:spLocks noGrp="1"/>
          </p:cNvSpPr>
          <p:nvPr>
            <p:ph idx="1"/>
          </p:nvPr>
        </p:nvSpPr>
        <p:spPr/>
        <p:txBody>
          <a:bodyPr/>
          <a:lstStyle/>
          <a:p>
            <a:pPr lvl="0" indent="0">
              <a:buNone/>
            </a:pPr>
            <a:r>
              <a:rPr>
                <a:latin typeface="Courier"/>
              </a:rPr>
              <a:t>form_id,commune,child_1_id,child_1_muac,child_2_id,child_2_muac,child_3_id,child_3_muac
F0012,Gonaives,CH00854,133,CH00855,118,,
F0013,Verrettes,CH01439,143,,,,</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untidy looks like in this sector</a:t>
            </a:r>
          </a:p>
        </p:txBody>
      </p:sp>
      <p:sp>
        <p:nvSpPr>
          <p:cNvPr id="3" name="Content Placeholder 2"/>
          <p:cNvSpPr>
            <a:spLocks noGrp="1"/>
          </p:cNvSpPr>
          <p:nvPr>
            <p:ph idx="1"/>
          </p:nvPr>
        </p:nvSpPr>
        <p:spPr/>
        <p:txBody>
          <a:bodyPr/>
          <a:lstStyle/>
          <a:p>
            <a:pPr lvl="0"/>
            <a:r>
              <a:rPr/>
              <a:t>Values in column headers — A DHIS2 pivot puts periods across the top:</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untidy looks like in this sector — Example</a:t>
            </a:r>
          </a:p>
        </p:txBody>
      </p:sp>
      <p:sp>
        <p:nvSpPr>
          <p:cNvPr id="3" name="Content Placeholder 2"/>
          <p:cNvSpPr>
            <a:spLocks noGrp="1"/>
          </p:cNvSpPr>
          <p:nvPr>
            <p:ph idx="1"/>
          </p:nvPr>
        </p:nvSpPr>
        <p:spPr/>
        <p:txBody>
          <a:bodyPr/>
          <a:lstStyle/>
          <a:p>
            <a:pPr lvl="0" indent="0">
              <a:buNone/>
            </a:pPr>
            <a:r>
              <a:rPr>
                <a:latin typeface="Courier"/>
              </a:rPr>
              <a:t>org_unit,Jan-2024,Feb-2024,Mar-2024
Gonaives,412,388,401</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untidy looks like in this sector</a:t>
            </a:r>
          </a:p>
        </p:txBody>
      </p:sp>
      <p:sp>
        <p:nvSpPr>
          <p:cNvPr id="3" name="Content Placeholder 2"/>
          <p:cNvSpPr>
            <a:spLocks noGrp="1"/>
          </p:cNvSpPr>
          <p:nvPr>
            <p:ph idx="1"/>
          </p:nvPr>
        </p:nvSpPr>
        <p:spPr/>
        <p:txBody>
          <a:bodyPr/>
          <a:lstStyle/>
          <a:p>
            <a:pPr lvl="0"/>
            <a:r>
              <a:rPr/>
              <a:t>Multiple things in one table — A survey export with household characteristics repeated on every member row</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Long and wide — In Python (cont.)</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pandas </a:t>
            </a:r>
            <a:r>
              <a:rPr b="1">
                <a:solidFill>
                  <a:srgbClr val="008000"/>
                </a:solidFill>
                <a:latin typeface="Courier"/>
              </a:rPr>
              <a:t>as</a:t>
            </a:r>
            <a:r>
              <a:rPr>
                <a:latin typeface="Courier"/>
              </a:rPr>
              <a:t> pd</a:t>
            </a:r>
            <a:br/>
            <a:br/>
            <a:r>
              <a:rPr>
                <a:latin typeface="Courier"/>
              </a:rPr>
              <a:t>wide </a:t>
            </a:r>
            <a:r>
              <a:rPr>
                <a:solidFill>
                  <a:srgbClr val="666666"/>
                </a:solidFill>
                <a:latin typeface="Courier"/>
              </a:rPr>
              <a:t>=</a:t>
            </a:r>
            <a:r>
              <a:rPr>
                <a:latin typeface="Courier"/>
              </a:rPr>
              <a:t> pd.read_csv(</a:t>
            </a:r>
            <a:r>
              <a:rPr>
                <a:solidFill>
                  <a:srgbClr val="4070A0"/>
                </a:solidFill>
                <a:latin typeface="Courier"/>
              </a:rPr>
              <a:t>"data/raw/commcare-screening-export.csv"</a:t>
            </a:r>
            <a:r>
              <a:rPr>
                <a:latin typeface="Courier"/>
              </a:rPr>
              <a:t>)</a:t>
            </a:r>
            <a:br/>
            <a:br/>
            <a:r>
              <a:rPr>
                <a:solidFill>
                  <a:srgbClr val="008000"/>
                </a:solidFill>
                <a:latin typeface="Courier"/>
              </a:rPr>
              <a:t>long</a:t>
            </a:r>
            <a:r>
              <a:rPr>
                <a:latin typeface="Courier"/>
              </a:rPr>
              <a:t> </a:t>
            </a:r>
            <a:r>
              <a:rPr>
                <a:solidFill>
                  <a:srgbClr val="666666"/>
                </a:solidFill>
                <a:latin typeface="Courier"/>
              </a:rPr>
              <a:t>=</a:t>
            </a:r>
            <a:r>
              <a:rPr>
                <a:latin typeface="Courier"/>
              </a:rPr>
              <a:t> wide.melt(</a:t>
            </a:r>
            <a:br/>
            <a:r>
              <a:rPr>
                <a:latin typeface="Courier"/>
              </a:rPr>
              <a:t>    id_vars</a:t>
            </a:r>
            <a:r>
              <a:rPr>
                <a:solidFill>
                  <a:srgbClr val="666666"/>
                </a:solidFill>
                <a:latin typeface="Courier"/>
              </a:rPr>
              <a:t>=</a:t>
            </a:r>
            <a:r>
              <a:rPr>
                <a:latin typeface="Courier"/>
              </a:rPr>
              <a:t>[</a:t>
            </a:r>
            <a:r>
              <a:rPr>
                <a:solidFill>
                  <a:srgbClr val="4070A0"/>
                </a:solidFill>
                <a:latin typeface="Courier"/>
              </a:rPr>
              <a:t>"form_id"</a:t>
            </a:r>
            <a:r>
              <a:rPr>
                <a:latin typeface="Courier"/>
              </a:rPr>
              <a:t>, </a:t>
            </a:r>
            <a:r>
              <a:rPr>
                <a:solidFill>
                  <a:srgbClr val="4070A0"/>
                </a:solidFill>
                <a:latin typeface="Courier"/>
              </a:rPr>
              <a:t>"commune"</a:t>
            </a:r>
            <a:r>
              <a:rPr>
                <a:latin typeface="Courier"/>
              </a:rPr>
              <a:t>],</a:t>
            </a:r>
            <a:br/>
            <a:r>
              <a:rPr>
                <a:latin typeface="Courier"/>
              </a:rPr>
              <a:t>    var_name</a:t>
            </a:r>
            <a:r>
              <a:rPr>
                <a:solidFill>
                  <a:srgbClr val="666666"/>
                </a:solidFill>
                <a:latin typeface="Courier"/>
              </a:rPr>
              <a:t>=</a:t>
            </a:r>
            <a:r>
              <a:rPr>
                <a:solidFill>
                  <a:srgbClr val="4070A0"/>
                </a:solidFill>
                <a:latin typeface="Courier"/>
              </a:rPr>
              <a:t>"field"</a:t>
            </a:r>
            <a:r>
              <a:rPr>
                <a:latin typeface="Courier"/>
              </a:rPr>
              <a:t>,</a:t>
            </a:r>
            <a:br/>
            <a:r>
              <a:rPr>
                <a:latin typeface="Courier"/>
              </a:rPr>
              <a:t>    value_name</a:t>
            </a:r>
            <a:r>
              <a:rPr>
                <a:solidFill>
                  <a:srgbClr val="666666"/>
                </a:solidFill>
                <a:latin typeface="Courier"/>
              </a:rPr>
              <a:t>=</a:t>
            </a:r>
            <a:r>
              <a:rPr>
                <a:solidFill>
                  <a:srgbClr val="4070A0"/>
                </a:solidFill>
                <a:latin typeface="Courier"/>
              </a:rPr>
              <a:t>"value"</a:t>
            </a:r>
            <a:r>
              <a:rPr>
                <a:latin typeface="Courier"/>
              </a:rPr>
              <a:t>,</a:t>
            </a:r>
            <a:br/>
            <a:r>
              <a:rPr>
                <a:latin typeface="Courier"/>
              </a:rPr>
              <a:t>)</a:t>
            </a:r>
            <a:br/>
            <a:br/>
            <a:r>
              <a:rPr i="1">
                <a:solidFill>
                  <a:srgbClr val="60A0B0"/>
                </a:solidFill>
                <a:latin typeface="Courier"/>
              </a:rPr>
              <a:t># child_1_muac -&gt; child 1, field muac</a:t>
            </a:r>
            <a:br/>
            <a:r>
              <a:rPr>
                <a:latin typeface="Courier"/>
              </a:rPr>
              <a:t>parts </a:t>
            </a:r>
            <a:r>
              <a:rPr>
                <a:solidFill>
                  <a:srgbClr val="666666"/>
                </a:solidFill>
                <a:latin typeface="Courier"/>
              </a:rPr>
              <a:t>=</a:t>
            </a:r>
            <a:r>
              <a:rPr>
                <a:latin typeface="Courier"/>
              </a:rPr>
              <a:t> </a:t>
            </a:r>
            <a:r>
              <a:rPr>
                <a:solidFill>
                  <a:srgbClr val="008000"/>
                </a:solidFill>
                <a:latin typeface="Courier"/>
              </a:rPr>
              <a:t>long</a:t>
            </a:r>
            <a:r>
              <a:rPr>
                <a:latin typeface="Courier"/>
              </a:rPr>
              <a:t>[</a:t>
            </a:r>
            <a:r>
              <a:rPr>
                <a:solidFill>
                  <a:srgbClr val="4070A0"/>
                </a:solidFill>
                <a:latin typeface="Courier"/>
              </a:rPr>
              <a:t>"field"</a:t>
            </a:r>
            <a:r>
              <a:rPr>
                <a:latin typeface="Courier"/>
              </a:rPr>
              <a:t>].</a:t>
            </a:r>
            <a:r>
              <a:rPr>
                <a:solidFill>
                  <a:srgbClr val="008000"/>
                </a:solidFill>
                <a:latin typeface="Courier"/>
              </a:rPr>
              <a:t>str</a:t>
            </a:r>
            <a:r>
              <a:rPr>
                <a:latin typeface="Courier"/>
              </a:rPr>
              <a:t>.extract(</a:t>
            </a:r>
            <a:r>
              <a:rPr>
                <a:solidFill>
                  <a:srgbClr val="4070A0"/>
                </a:solidFill>
                <a:latin typeface="Courier"/>
              </a:rPr>
              <a:t>r"</a:t>
            </a:r>
            <a:r>
              <a:rPr>
                <a:solidFill>
                  <a:srgbClr val="40A070"/>
                </a:solidFill>
                <a:latin typeface="Courier"/>
              </a:rPr>
              <a:t>^</a:t>
            </a:r>
            <a:r>
              <a:rPr>
                <a:solidFill>
                  <a:srgbClr val="4070A0"/>
                </a:solidFill>
                <a:latin typeface="Courier"/>
              </a:rPr>
              <a:t>child_</a:t>
            </a:r>
            <a:r>
              <a:rPr b="1">
                <a:solidFill>
                  <a:srgbClr val="007020"/>
                </a:solidFill>
                <a:latin typeface="Courier"/>
              </a:rPr>
              <a:t>(</a:t>
            </a:r>
            <a:r>
              <a:rPr>
                <a:solidFill>
                  <a:srgbClr val="06287E"/>
                </a:solidFill>
                <a:latin typeface="Courier"/>
              </a:rPr>
              <a:t>?P&lt;slot&gt;</a:t>
            </a:r>
            <a:r>
              <a:rPr>
                <a:solidFill>
                  <a:srgbClr val="40A070"/>
                </a:solidFill>
                <a:latin typeface="Courier"/>
              </a:rPr>
              <a:t>\d</a:t>
            </a:r>
            <a:r>
              <a:rPr>
                <a:solidFill>
                  <a:srgbClr val="666666"/>
                </a:solidFill>
                <a:latin typeface="Courier"/>
              </a:rPr>
              <a:t>+</a:t>
            </a:r>
            <a:r>
              <a:rPr b="1">
                <a:solidFill>
                  <a:srgbClr val="007020"/>
                </a:solidFill>
                <a:latin typeface="Courier"/>
              </a:rPr>
              <a:t>)</a:t>
            </a:r>
            <a:r>
              <a:rPr>
                <a:solidFill>
                  <a:srgbClr val="4070A0"/>
                </a:solidFill>
                <a:latin typeface="Courier"/>
              </a:rPr>
              <a:t>_</a:t>
            </a:r>
            <a:r>
              <a:rPr b="1">
                <a:solidFill>
                  <a:srgbClr val="007020"/>
                </a:solidFill>
                <a:latin typeface="Courier"/>
              </a:rPr>
              <a:t>(</a:t>
            </a:r>
            <a:r>
              <a:rPr>
                <a:solidFill>
                  <a:srgbClr val="06287E"/>
                </a:solidFill>
                <a:latin typeface="Courier"/>
              </a:rPr>
              <a:t>?P&lt;attribute&gt;</a:t>
            </a:r>
            <a:r>
              <a:rPr>
                <a:solidFill>
                  <a:srgbClr val="40A070"/>
                </a:solidFill>
                <a:latin typeface="Courier"/>
              </a:rPr>
              <a:t>.</a:t>
            </a:r>
            <a:r>
              <a:rPr>
                <a:solidFill>
                  <a:srgbClr val="666666"/>
                </a:solidFill>
                <a:latin typeface="Courier"/>
              </a:rPr>
              <a:t>+</a:t>
            </a:r>
            <a:r>
              <a:rPr b="1">
                <a:solidFill>
                  <a:srgbClr val="007020"/>
                </a:solidFill>
                <a:latin typeface="Courier"/>
              </a:rPr>
              <a:t>)</a:t>
            </a:r>
            <a:r>
              <a:rPr>
                <a:solidFill>
                  <a:srgbClr val="40A070"/>
                </a:solidFill>
                <a:latin typeface="Courier"/>
              </a:rPr>
              <a:t>$</a:t>
            </a:r>
            <a:r>
              <a:rPr>
                <a:solidFill>
                  <a:srgbClr val="4070A0"/>
                </a:solidFill>
                <a:latin typeface="Courier"/>
              </a:rPr>
              <a:t>"</a:t>
            </a:r>
            <a:r>
              <a:rPr>
                <a:latin typeface="Courier"/>
              </a:rPr>
              <a:t>)</a:t>
            </a:r>
            <a:br/>
            <a:r>
              <a:rPr>
                <a:solidFill>
                  <a:srgbClr val="008000"/>
                </a:solidFill>
                <a:latin typeface="Courier"/>
              </a:rPr>
              <a:t>long</a:t>
            </a:r>
            <a:r>
              <a:rPr>
                <a:latin typeface="Courier"/>
              </a:rPr>
              <a:t> </a:t>
            </a:r>
            <a:r>
              <a:rPr>
                <a:solidFill>
                  <a:srgbClr val="666666"/>
                </a:solidFill>
                <a:latin typeface="Courier"/>
              </a:rPr>
              <a:t>=</a:t>
            </a:r>
            <a:r>
              <a:rPr>
                <a:latin typeface="Courier"/>
              </a:rPr>
              <a:t> pd.concat([</a:t>
            </a:r>
            <a:r>
              <a:rPr>
                <a:solidFill>
                  <a:srgbClr val="008000"/>
                </a:solidFill>
                <a:latin typeface="Courier"/>
              </a:rPr>
              <a:t>long</a:t>
            </a:r>
            <a:r>
              <a:rPr>
                <a:latin typeface="Courier"/>
              </a:rPr>
              <a:t>, parts], axis</a:t>
            </a:r>
            <a:r>
              <a:rPr>
                <a:solidFill>
                  <a:srgbClr val="666666"/>
                </a:solidFill>
                <a:latin typeface="Courier"/>
              </a:rPr>
              <a:t>=</a:t>
            </a:r>
            <a:r>
              <a:rPr>
                <a:solidFill>
                  <a:srgbClr val="40A070"/>
                </a:solidFill>
                <a:latin typeface="Courier"/>
              </a:rPr>
              <a:t>1</a:t>
            </a:r>
            <a:r>
              <a:rPr>
                <a:latin typeface="Courier"/>
              </a:rPr>
              <a:t>).dropna(subset</a:t>
            </a:r>
            <a:r>
              <a:rPr>
                <a:solidFill>
                  <a:srgbClr val="666666"/>
                </a:solidFill>
                <a:latin typeface="Courier"/>
              </a:rPr>
              <a:t>=</a:t>
            </a:r>
            <a:r>
              <a:rPr>
                <a:latin typeface="Courier"/>
              </a:rPr>
              <a:t>[</a:t>
            </a:r>
            <a:r>
              <a:rPr>
                <a:solidFill>
                  <a:srgbClr val="4070A0"/>
                </a:solidFill>
                <a:latin typeface="Courier"/>
              </a:rPr>
              <a:t>"slot"</a:t>
            </a:r>
            <a:r>
              <a:rPr>
                <a:latin typeface="Courier"/>
              </a:rPr>
              <a:t>])</a:t>
            </a:r>
            <a:br/>
            <a:br/>
            <a:r>
              <a:rPr>
                <a:latin typeface="Courier"/>
              </a:rPr>
              <a:t>children </a:t>
            </a:r>
            <a:r>
              <a:rPr>
                <a:solidFill>
                  <a:srgbClr val="666666"/>
                </a:solidFill>
                <a:latin typeface="Courier"/>
              </a:rPr>
              <a:t>=</a:t>
            </a:r>
            <a:r>
              <a:rPr>
                <a:latin typeface="Courier"/>
              </a:rPr>
              <a:t> (</a:t>
            </a:r>
            <a:br/>
            <a:r>
              <a:rPr>
                <a:latin typeface="Courier"/>
              </a:rPr>
              <a:t>    </a:t>
            </a:r>
            <a:r>
              <a:rPr>
                <a:solidFill>
                  <a:srgbClr val="008000"/>
                </a:solidFill>
                <a:latin typeface="Courier"/>
              </a:rPr>
              <a:t>long</a:t>
            </a:r>
            <a:r>
              <a:rPr>
                <a:latin typeface="Courier"/>
              </a:rPr>
              <a:t>.pivot(index</a:t>
            </a:r>
            <a:r>
              <a:rPr>
                <a:solidFill>
                  <a:srgbClr val="666666"/>
                </a:solidFill>
                <a:latin typeface="Courier"/>
              </a:rPr>
              <a:t>=</a:t>
            </a:r>
            <a:r>
              <a:rPr>
                <a:latin typeface="Courier"/>
              </a:rPr>
              <a:t>[</a:t>
            </a:r>
            <a:r>
              <a:rPr>
                <a:solidFill>
                  <a:srgbClr val="4070A0"/>
                </a:solidFill>
                <a:latin typeface="Courier"/>
              </a:rPr>
              <a:t>"form_id"</a:t>
            </a:r>
            <a:r>
              <a:rPr>
                <a:latin typeface="Courier"/>
              </a:rPr>
              <a:t>, </a:t>
            </a:r>
            <a:r>
              <a:rPr>
                <a:solidFill>
                  <a:srgbClr val="4070A0"/>
                </a:solidFill>
                <a:latin typeface="Courier"/>
              </a:rPr>
              <a:t>"commune"</a:t>
            </a:r>
            <a:r>
              <a:rPr>
                <a:latin typeface="Courier"/>
              </a:rPr>
              <a:t>, </a:t>
            </a:r>
            <a:r>
              <a:rPr>
                <a:solidFill>
                  <a:srgbClr val="4070A0"/>
                </a:solidFill>
                <a:latin typeface="Courier"/>
              </a:rPr>
              <a:t>"slot"</a:t>
            </a:r>
            <a:r>
              <a:rPr>
                <a:latin typeface="Courier"/>
              </a:rPr>
              <a:t>], columns</a:t>
            </a:r>
            <a:r>
              <a:rPr>
                <a:solidFill>
                  <a:srgbClr val="666666"/>
                </a:solidFill>
                <a:latin typeface="Courier"/>
              </a:rPr>
              <a:t>=</a:t>
            </a:r>
            <a:r>
              <a:rPr>
                <a:solidFill>
                  <a:srgbClr val="4070A0"/>
                </a:solidFill>
                <a:latin typeface="Courier"/>
              </a:rPr>
              <a:t>"attribute"</a:t>
            </a:r>
            <a:r>
              <a:rPr>
                <a:latin typeface="Courier"/>
              </a:rPr>
              <a:t>, values</a:t>
            </a:r>
            <a:r>
              <a:rPr>
                <a:solidFill>
                  <a:srgbClr val="666666"/>
                </a:solidFill>
                <a:latin typeface="Courier"/>
              </a:rPr>
              <a:t>=</a:t>
            </a:r>
            <a:r>
              <a:rPr>
                <a:solidFill>
                  <a:srgbClr val="4070A0"/>
                </a:solidFill>
                <a:latin typeface="Courier"/>
              </a:rPr>
              <a:t>"value"</a:t>
            </a:r>
            <a:r>
              <a:rPr>
                <a:latin typeface="Courier"/>
              </a:rPr>
              <a:t>)</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to a tidy table</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Lesson 4 of 8</vt:lpwstr>
  </property>
  <property fmtid="{D5CDD505-2E9C-101B-9397-08002B2CF9AE}" pid="3" name="subtitle">
    <vt:lpwstr>Reshape flattened repeat groups into one row per observation, join a member roster to its household, and prove the join did not silently change your caseload.</vt:lpwstr>
  </property>
</Properties>
</file>