
<file path=[Content_Types].xml><?xml version="1.0" encoding="utf-8"?>
<Types xmlns="http://schemas.openxmlformats.org/package/2006/content-types">
  <Default Extension="xml" ContentType="application/xml"/>
  <Default Extension="rels" ContentType="application/vnd.openxmlformats-package.relationships+xml"/>
  <Override PartName="/docProps/app.xml" ContentType="application/vnd.openxmlformats-officedocument.extended-propertie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notesMasters/notesMaster1.xml" ContentType="application/vnd.openxmlformats-officedocument.presentationml.notesMaster+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694"/>
  </p:normalViewPr>
  <p:slideViewPr>
    <p:cSldViewPr snapToGrid="0" snapToObjects="1">
      <p:cViewPr varScale="1">
        <p:scale>
          <a:sx d="100" n="161"/>
          <a:sy d="100" n="161"/>
        </p:scale>
        <p:origin x="560" y="200"/>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notesMaster" Target="notesMasters/notesMaster1.xml" /><Relationship Id="rId26" Type="http://schemas.openxmlformats.org/officeDocument/2006/relationships/viewProps" Target="viewProps.xml" /><Relationship Id="rId25" Type="http://schemas.openxmlformats.org/officeDocument/2006/relationships/presProps" Target="presProps.xml" /><Relationship Id="rId1" Type="http://schemas.openxmlformats.org/officeDocument/2006/relationships/slideMaster" Target="slideMasters/slideMaster1.xml" /><Relationship Id="rId28" Type="http://schemas.openxmlformats.org/officeDocument/2006/relationships/tableStyles" Target="tableStyles.xml" /><Relationship Id="rId27"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9C1CCF-B725-44A7-AA57-5E433BD85C9F}" type="datetimeFigureOut">
              <a:rPr lang="en-US" smtClean="0"/>
              <a:t>1/2/22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BDFEC3-8487-43E8-A154-7C12CBC1FFF2}" type="slidenum">
              <a:rPr lang="en-US" smtClean="0"/>
              <a:t>‹#›</a:t>
            </a:fld>
            <a:endParaRPr lang="en-US"/>
          </a:p>
        </p:txBody>
      </p:sp>
    </p:spTree>
    <p:extLst>
      <p:ext uri="{BB962C8B-B14F-4D97-AF65-F5344CB8AC3E}">
        <p14:creationId xmlns:p14="http://schemas.microsoft.com/office/powerpoint/2010/main" val="3782709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_rels/notesSlide10.xml.rels><?xml version="1.0" encoding="UTF-8"?><Relationships xmlns="http://schemas.openxmlformats.org/package/2006/relationships"><Relationship Id="rId2" Type="http://schemas.openxmlformats.org/officeDocument/2006/relationships/slide" Target="../slides/slide16.xml" /><Relationship Id="rId1" Type="http://schemas.openxmlformats.org/officeDocument/2006/relationships/notesMaster" Target="../notesMasters/notesMaster1.xml" /></Relationships>
</file>

<file path=ppt/notesSlides/_rels/notesSlide11.xml.rels><?xml version="1.0" encoding="UTF-8"?><Relationships xmlns="http://schemas.openxmlformats.org/package/2006/relationships"><Relationship Id="rId2" Type="http://schemas.openxmlformats.org/officeDocument/2006/relationships/slide" Target="../slides/slide18.xml" /><Relationship Id="rId1" Type="http://schemas.openxmlformats.org/officeDocument/2006/relationships/notesMaster" Target="../notesMasters/notesMaster1.xml" /></Relationships>
</file>

<file path=ppt/notesSlides/_rels/notesSlide12.xml.rels><?xml version="1.0" encoding="UTF-8"?><Relationships xmlns="http://schemas.openxmlformats.org/package/2006/relationships"><Relationship Id="rId2" Type="http://schemas.openxmlformats.org/officeDocument/2006/relationships/slide" Target="../slides/slide19.xml" /><Relationship Id="rId1" Type="http://schemas.openxmlformats.org/officeDocument/2006/relationships/notesMaster" Target="../notesMasters/notesMaster1.xml" /></Relationships>
</file>

<file path=ppt/notesSlides/_rels/notesSlide13.xml.rels><?xml version="1.0" encoding="UTF-8"?><Relationships xmlns="http://schemas.openxmlformats.org/package/2006/relationships"><Relationship Id="rId2" Type="http://schemas.openxmlformats.org/officeDocument/2006/relationships/slide" Target="../slides/slide20.xml" /><Relationship Id="rId1" Type="http://schemas.openxmlformats.org/officeDocument/2006/relationships/notesMaster" Target="../notesMasters/notesMaster1.xml" /></Relationships>
</file>

<file path=ppt/notesSlides/_rels/notesSlide14.xml.rels><?xml version="1.0" encoding="UTF-8"?><Relationships xmlns="http://schemas.openxmlformats.org/package/2006/relationships"><Relationship Id="rId2" Type="http://schemas.openxmlformats.org/officeDocument/2006/relationships/slide" Target="../slides/slide21.xml" /><Relationship Id="rId1" Type="http://schemas.openxmlformats.org/officeDocument/2006/relationships/notesMaster" Target="../notesMasters/notesMaster1.xml" /></Relationships>
</file>

<file path=ppt/notesSlides/_rels/notesSlide2.xml.rels><?xml version="1.0" encoding="UTF-8"?><Relationships xmlns="http://schemas.openxmlformats.org/package/2006/relationships"><Relationship Id="rId2" Type="http://schemas.openxmlformats.org/officeDocument/2006/relationships/slide" Target="../slides/slide3.xml" /><Relationship Id="rId1" Type="http://schemas.openxmlformats.org/officeDocument/2006/relationships/notesMaster" Target="../notesMasters/notesMaster1.xml" /></Relationships>
</file>

<file path=ppt/notesSlides/_rels/notesSlide3.xml.rels><?xml version="1.0" encoding="UTF-8"?><Relationships xmlns="http://schemas.openxmlformats.org/package/2006/relationships"><Relationship Id="rId2" Type="http://schemas.openxmlformats.org/officeDocument/2006/relationships/slide" Target="../slides/slide4.xml" /><Relationship Id="rId1" Type="http://schemas.openxmlformats.org/officeDocument/2006/relationships/notesMaster" Target="../notesMasters/notesMaster1.xml" /></Relationships>
</file>

<file path=ppt/notesSlides/_rels/notesSlide4.xml.rels><?xml version="1.0" encoding="UTF-8"?><Relationships xmlns="http://schemas.openxmlformats.org/package/2006/relationships"><Relationship Id="rId2" Type="http://schemas.openxmlformats.org/officeDocument/2006/relationships/slide" Target="../slides/slide6.xml" /><Relationship Id="rId1" Type="http://schemas.openxmlformats.org/officeDocument/2006/relationships/notesMaster" Target="../notesMasters/notesMaster1.xml" /></Relationships>
</file>

<file path=ppt/notesSlides/_rels/notesSlide5.xml.rels><?xml version="1.0" encoding="UTF-8"?><Relationships xmlns="http://schemas.openxmlformats.org/package/2006/relationships"><Relationship Id="rId2" Type="http://schemas.openxmlformats.org/officeDocument/2006/relationships/slide" Target="../slides/slide8.xml" /><Relationship Id="rId1" Type="http://schemas.openxmlformats.org/officeDocument/2006/relationships/notesMaster" Target="../notesMasters/notesMaster1.xml" /></Relationships>
</file>

<file path=ppt/notesSlides/_rels/notesSlide6.xml.rels><?xml version="1.0" encoding="UTF-8"?><Relationships xmlns="http://schemas.openxmlformats.org/package/2006/relationships"><Relationship Id="rId2" Type="http://schemas.openxmlformats.org/officeDocument/2006/relationships/slide" Target="../slides/slide9.xml" /><Relationship Id="rId1" Type="http://schemas.openxmlformats.org/officeDocument/2006/relationships/notesMaster" Target="../notesMasters/notesMaster1.xml" /></Relationships>
</file>

<file path=ppt/notesSlides/_rels/notesSlide7.xml.rels><?xml version="1.0" encoding="UTF-8"?><Relationships xmlns="http://schemas.openxmlformats.org/package/2006/relationships"><Relationship Id="rId2" Type="http://schemas.openxmlformats.org/officeDocument/2006/relationships/slide" Target="../slides/slide13.xml" /><Relationship Id="rId1" Type="http://schemas.openxmlformats.org/officeDocument/2006/relationships/notesMaster" Target="../notesMasters/notesMaster1.xml" /></Relationships>
</file>

<file path=ppt/notesSlides/_rels/notesSlide8.xml.rels><?xml version="1.0" encoding="UTF-8"?><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_rels/notesSlide9.xml.rels><?xml version="1.0" encoding="UTF-8"?><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Restructurer les groupes répétés aplatis en une ligne par observation, joindre une liste de membres à son ménage, et prouver que la jointure n’a pas modifié votre charge de cas en silence.</a:t>
            </a:r>
          </a:p>
        </p:txBody>
      </p:sp>
      <p:sp>
        <p:nvSpPr>
          <p:cNvPr id="4" name="Slide Number Placeholder 3"/>
          <p:cNvSpPr>
            <a:spLocks noGrp="1"/>
          </p:cNvSpPr>
          <p:nvPr>
            <p:ph type="sldNum" sz="quarter" idx="10"/>
          </p:nvPr>
        </p:nvSpPr>
        <p:spPr/>
        <p:txBody>
          <a:bodyPr/>
          <a:lstStyle/>
          <a:p>
            <a:fld id="{18BDFEC3-8487-43E8-A154-7C12CBC1FFF2}" type="slidenum">
              <a:rPr lang="en-US"/>
              <a:t>2</a:t>
            </a:fld>
            <a:endParaRPr lang="en-US"/>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Trois vérifications, à chaque fois. Elles prennent une minute et ont détecté plus d’erreurs qu’aucune autre technique de cette formation.</a:t>
            </a:r>
          </a:p>
        </p:txBody>
      </p:sp>
      <p:sp>
        <p:nvSpPr>
          <p:cNvPr id="4" name="Slide Number Placeholder 3"/>
          <p:cNvSpPr>
            <a:spLocks noGrp="1"/>
          </p:cNvSpPr>
          <p:nvPr>
            <p:ph type="sldNum" sz="quarter" idx="10"/>
          </p:nvPr>
        </p:nvSpPr>
        <p:spPr/>
        <p:txBody>
          <a:bodyPr/>
          <a:lstStyle/>
          <a:p>
            <a:fld id="{18BDFEC3-8487-43E8-A154-7C12CBC1FFF2}" type="slidenum">
              <a:rPr lang="en-US"/>
              <a:t>16</a:t>
            </a:fld>
            <a:endParaRPr lang="en-US"/>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La vérification du nombre de lignes est celle à intégrer. Une jointure à gauche ne peut que laisser le nombre de lignes inchangé ou l’augmenter. S’il a augmenté, la table de droite comportait des clés dupliquées, et chaque clé dupliquée a discrètement multiplié ses lignes. Dans un tableau de charge de cas, c’est une surestimation que vous rapporterez à un bailleur.</a:t>
            </a:r>
          </a:p>
        </p:txBody>
      </p:sp>
      <p:sp>
        <p:nvSpPr>
          <p:cNvPr id="4" name="Slide Number Placeholder 3"/>
          <p:cNvSpPr>
            <a:spLocks noGrp="1"/>
          </p:cNvSpPr>
          <p:nvPr>
            <p:ph type="sldNum" sz="quarter" idx="10"/>
          </p:nvPr>
        </p:nvSpPr>
        <p:spPr/>
        <p:txBody>
          <a:bodyPr/>
          <a:lstStyle/>
          <a:p>
            <a:fld id="{18BDFEC3-8487-43E8-A154-7C12CBC1FFF2}" type="slidenum">
              <a:rPr lang="en-US"/>
              <a:t>18</a:t>
            </a:fld>
            <a:endParaRPr lang="en-US"/>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registre de dépistage PB utilisé par cette formation comporte une ligne par enfant, ce qui permet de le travailler directement :</a:t>
            </a:r>
          </a:p>
        </p:txBody>
      </p:sp>
      <p:sp>
        <p:nvSpPr>
          <p:cNvPr id="4" name="Slide Number Placeholder 3"/>
          <p:cNvSpPr>
            <a:spLocks noGrp="1"/>
          </p:cNvSpPr>
          <p:nvPr>
            <p:ph type="sldNum" sz="quarter" idx="10"/>
          </p:nvPr>
        </p:nvSpPr>
        <p:spPr/>
        <p:txBody>
          <a:bodyPr/>
          <a:lstStyle/>
          <a:p>
            <a:fld id="{18BDFEC3-8487-43E8-A154-7C12CBC1FFF2}" type="slidenum">
              <a:rPr lang="en-US"/>
              <a:t>19</a:t>
            </a:fld>
            <a:endParaRPr lang="en-US"/>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C’est délibéré. La restructuration est une compétence réelle et vous en aurez besoin, mais ce n’est pas là que se situent les décisions intéressantes. Ces décisions commencent à la leçon suivante, lorsque vous regarderez ce que contiennent réellement ces 4 218 lignes.</a:t>
            </a:r>
          </a:p>
        </p:txBody>
      </p:sp>
      <p:sp>
        <p:nvSpPr>
          <p:cNvPr id="4" name="Slide Number Placeholder 3"/>
          <p:cNvSpPr>
            <a:spLocks noGrp="1"/>
          </p:cNvSpPr>
          <p:nvPr>
            <p:ph type="sldNum" sz="quarter" idx="10"/>
          </p:nvPr>
        </p:nvSpPr>
        <p:spPr/>
        <p:txBody>
          <a:bodyPr/>
          <a:lstStyle/>
          <a:p>
            <a:fld id="{18BDFEC3-8487-43E8-A154-7C12CBC1FFF2}" type="slidenum">
              <a:rPr lang="en-US"/>
              <a:t>20</a:t>
            </a:fld>
            <a:endParaRPr lang="en-US"/>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tableau a la bonne forme. La leçon suivante établit ce qui ne va pas dedans — méthodiquement, avec une non-réponse ventilée par site et par semaine, car une non-réponse qui se concentre est un problème d’une tout autre nature qu’une non-réponse dispersée.</a:t>
            </a:r>
          </a:p>
        </p:txBody>
      </p:sp>
      <p:sp>
        <p:nvSpPr>
          <p:cNvPr id="4" name="Slide Number Placeholder 3"/>
          <p:cNvSpPr>
            <a:spLocks noGrp="1"/>
          </p:cNvSpPr>
          <p:nvPr>
            <p:ph type="sldNum" sz="quarter" idx="10"/>
          </p:nvPr>
        </p:nvSpPr>
        <p:spPr/>
        <p:txBody>
          <a:bodyPr/>
          <a:lstStyle/>
          <a:p>
            <a:fld id="{18BDFEC3-8487-43E8-A154-7C12CBC1FFF2}" type="slidenum">
              <a:rPr lang="en-US"/>
              <a:t>21</a:t>
            </a:fld>
            <a:endParaRPr lang="en-US"/>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Une ligne par observation, une colonne par variable, une table par type d’objet. La règle est ancienne et elle fait encore l’essentiel du travail. Il vaut la peine d’en dire la raison, car « ordonné » évoque le rangement plutôt que l’ingénierie. Dans un tableau ordonné, chaque opération souhaitée — filtrer, grouper, joindre, représenter — est la même opération quelle que soit la variable traitée. Dans un tableau désordonné, chaque variable exige du code sur mesure, et c’est dans ce code sur mesure que vivent les erreurs.</a:t>
            </a:r>
          </a:p>
        </p:txBody>
      </p:sp>
      <p:sp>
        <p:nvSpPr>
          <p:cNvPr id="4" name="Slide Number Placeholder 3"/>
          <p:cNvSpPr>
            <a:spLocks noGrp="1"/>
          </p:cNvSpPr>
          <p:nvPr>
            <p:ph type="sldNum" sz="quarter" idx="10"/>
          </p:nvPr>
        </p:nvSpPr>
        <p:spPr/>
        <p:txBody>
          <a:bodyPr/>
          <a:lstStyle/>
          <a:p>
            <a:fld id="{18BDFEC3-8487-43E8-A154-7C12CBC1FFF2}" type="slidenum">
              <a:rPr lang="en-US"/>
              <a:t>3</a:t>
            </a:fld>
            <a:endParaRPr lang="en-US"/>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Trois formes couvrent la quasi-totalité des cas. Groupes répétés aplatis. CommCare exporte une ligne par soumission, donc une visite de ménage ayant dépisté trois enfants devient :</a:t>
            </a:r>
          </a:p>
        </p:txBody>
      </p:sp>
      <p:sp>
        <p:nvSpPr>
          <p:cNvPr id="4" name="Slide Number Placeholder 3"/>
          <p:cNvSpPr>
            <a:spLocks noGrp="1"/>
          </p:cNvSpPr>
          <p:nvPr>
            <p:ph type="sldNum" sz="quarter" idx="10"/>
          </p:nvPr>
        </p:nvSpPr>
        <p:spPr/>
        <p:txBody>
          <a:bodyPr/>
          <a:lstStyle/>
          <a:p>
            <a:fld id="{18BDFEC3-8487-43E8-A154-7C12CBC1FFF2}" type="slidenum">
              <a:rPr lang="en-US"/>
              <a:t>4</a:t>
            </a:fld>
            <a:endParaRPr lang="en-US"/>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Une ligne est un formulaire. Vous voulez une ligne par enfant. Le nombre de colonnes change en outre d’un export à l’autre, ce qui signifie que tout code nommant explicitement les colonnes cassera le mois prochain. Des valeurs dans les en-têtes de colonnes. Un tableau croisé DHIS2 dispose les périodes en haut :</a:t>
            </a:r>
          </a:p>
        </p:txBody>
      </p:sp>
      <p:sp>
        <p:nvSpPr>
          <p:cNvPr id="4" name="Slide Number Placeholder 3"/>
          <p:cNvSpPr>
            <a:spLocks noGrp="1"/>
          </p:cNvSpPr>
          <p:nvPr>
            <p:ph type="sldNum" sz="quarter" idx="10"/>
          </p:nvPr>
        </p:nvSpPr>
        <p:spPr/>
        <p:txBody>
          <a:bodyPr/>
          <a:lstStyle/>
          <a:p>
            <a:fld id="{18BDFEC3-8487-43E8-A154-7C12CBC1FFF2}" type="slidenum">
              <a:rPr lang="en-US"/>
              <a:t>6</a:t>
            </a:fld>
            <a:endParaRPr lang="en-US"/>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Le mois est une donnée — c’est une valeur d’une variable nommée </a:t>
            </a:r>
            <a:r>
              <a:rPr>
                <a:latin typeface="Courier"/>
              </a:rPr>
              <a:t>période</a:t>
            </a:r>
            <a:r>
              <a:rPr/>
              <a:t> — mais il loge dans un en-tête. Plusieurs objets dans une même table. Un export d’enquête où les caractéristiques du ménage sont répétées sur chaque ligne de membre. Rien de grave, jusqu’à ce que quelqu’un calcule une taille moyenne de ménage et obtienne un chiffre pondéré par la taille des ménages.</a:t>
            </a:r>
          </a:p>
        </p:txBody>
      </p:sp>
      <p:sp>
        <p:nvSpPr>
          <p:cNvPr id="4" name="Slide Number Placeholder 3"/>
          <p:cNvSpPr>
            <a:spLocks noGrp="1"/>
          </p:cNvSpPr>
          <p:nvPr>
            <p:ph type="sldNum" sz="quarter" idx="10"/>
          </p:nvPr>
        </p:nvSpPr>
        <p:spPr/>
        <p:txBody>
          <a:bodyPr/>
          <a:lstStyle/>
          <a:p>
            <a:fld id="{18BDFEC3-8487-43E8-A154-7C12CBC1FFF2}" type="slidenum">
              <a:rPr lang="en-US"/>
              <a:t>8</a:t>
            </a:fld>
            <a:endParaRPr lang="en-US"/>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Passer de l’un à l’autre est la compétence mécanique la plus utile de cette formation.</a:t>
            </a:r>
          </a:p>
        </p:txBody>
      </p:sp>
      <p:sp>
        <p:nvSpPr>
          <p:cNvPr id="4" name="Slide Number Placeholder 3"/>
          <p:cNvSpPr>
            <a:spLocks noGrp="1"/>
          </p:cNvSpPr>
          <p:nvPr>
            <p:ph type="sldNum" sz="quarter" idx="10"/>
          </p:nvPr>
        </p:nvSpPr>
        <p:spPr/>
        <p:txBody>
          <a:bodyPr/>
          <a:lstStyle/>
          <a:p>
            <a:fld id="{18BDFEC3-8487-43E8-A154-7C12CBC1FFF2}" type="slidenum">
              <a:rPr lang="en-US"/>
              <a:t>9</a:t>
            </a:fld>
            <a:endParaRPr lang="en-US"/>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Deux détails portent l’essentiel : Vérifiez ensuite l’arithmétique. Si l’export comptait 1 600 formulaires et que le plus large portait trois enfants, la restructuration produit 4 800 lignes candidates, dont seules les vraies survivent à la suppression. Ce nombre survivant est votre charge de cas, et il doit correspondre à ce que le programme pense avoir dépisté.</a:t>
            </a:r>
          </a:p>
        </p:txBody>
      </p:sp>
      <p:sp>
        <p:nvSpPr>
          <p:cNvPr id="4" name="Slide Number Placeholder 3"/>
          <p:cNvSpPr>
            <a:spLocks noGrp="1"/>
          </p:cNvSpPr>
          <p:nvPr>
            <p:ph type="sldNum" sz="quarter" idx="10"/>
          </p:nvPr>
        </p:nvSpPr>
        <p:spPr/>
        <p:txBody>
          <a:bodyPr/>
          <a:lstStyle/>
          <a:p>
            <a:fld id="{18BDFEC3-8487-43E8-A154-7C12CBC1FFF2}" type="slidenum">
              <a:rPr lang="en-US"/>
              <a:t>13</a:t>
            </a:fld>
            <a:endParaRPr lang="en-US"/>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t>KoboToolbox place les répétitions dans leur propre feuille, reliée par </a:t>
            </a:r>
            <a:r>
              <a:rPr>
                <a:latin typeface="Courier"/>
              </a:rPr>
              <a:t>_parent_index</a:t>
            </a:r>
            <a:r>
              <a:rPr/>
              <a:t>.</a:t>
            </a:r>
          </a:p>
        </p:txBody>
      </p:sp>
      <p:sp>
        <p:nvSpPr>
          <p:cNvPr id="4" name="Slide Number Placeholder 3"/>
          <p:cNvSpPr>
            <a:spLocks noGrp="1"/>
          </p:cNvSpPr>
          <p:nvPr>
            <p:ph type="sldNum" sz="quarter" idx="10"/>
          </p:nvPr>
        </p:nvSpPr>
        <p:spPr/>
        <p:txBody>
          <a:bodyPr/>
          <a:lstStyle/>
          <a:p>
            <a:fld id="{18BDFEC3-8487-43E8-A154-7C12CBC1FFF2}" type="slidenum">
              <a:rPr lang="en-US"/>
              <a:t>14</a:t>
            </a:fld>
            <a:endParaRPr lang="en-US"/>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indent="0" marL="0">
              <a:buNone/>
            </a:pPr>
            <a:r>
              <a:rPr>
                <a:latin typeface="Courier"/>
              </a:rPr>
              <a:t>validate="many_to_one"</a:t>
            </a:r>
            <a:r>
              <a:rPr/>
              <a:t> sous pandas et </a:t>
            </a:r>
            <a:r>
              <a:rPr>
                <a:latin typeface="Courier"/>
              </a:rPr>
              <a:t>relationship = "many-to-one"</a:t>
            </a:r>
            <a:r>
              <a:rPr/>
              <a:t> sous dplyr sont les arguments importants, et presque personne ne les emploie. Ils déclenchent une erreur si la relation que vous avez affirmée n’est pas celle des données — c’est-à-dire exactement la défaillance qui multiplie sinon votre nombre de lignes et se découvre trois étapes plus loin sous la forme d’une charge de cas surestimée de 14 %.</a:t>
            </a:r>
          </a:p>
        </p:txBody>
      </p:sp>
      <p:sp>
        <p:nvSpPr>
          <p:cNvPr id="4" name="Slide Number Placeholder 3"/>
          <p:cNvSpPr>
            <a:spLocks noGrp="1"/>
          </p:cNvSpPr>
          <p:nvPr>
            <p:ph type="sldNum" sz="quarter" idx="10"/>
          </p:nvPr>
        </p:nvSpPr>
        <p:spPr/>
        <p:txBody>
          <a:bodyPr/>
          <a:lstStyle/>
          <a:p>
            <a:fld id="{18BDFEC3-8487-43E8-A154-7C12CBC1FFF2}" type="slidenum">
              <a:rPr lang="en-US"/>
              <a:t>15</a:t>
            </a:fld>
            <a:endParaRPr lang="en-US"/>
          </a:p>
        </p:txBody>
      </p:sp>
    </p:spTree>
  </p:cSld>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1/2/22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1/2/22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1/2/22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1/2/22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1/2/22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457200" y="1200151"/>
            <a:ext cx="8229600" cy="3394472"/>
          </a:xfrm>
          <a:prstGeom prst="rect">
            <a:avLst/>
          </a:prstGeom>
        </p:spPr>
        <p:txBody>
          <a:bodyPr bIns="45720" lIns="91440" rIns="91440" rtlCol="0" tIns="45720" vert="horz">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1/2/22</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42900" eaLnBrk="1" hangingPunct="1" latinLnBrk="0" rtl="0">
        <a:spcBef>
          <a:spcPct val="0"/>
        </a:spcBef>
        <a:buNone/>
        <a:defRPr kern="1200" sz="3300">
          <a:solidFill>
            <a:schemeClr val="tx1"/>
          </a:solidFill>
          <a:latin typeface="+mj-lt"/>
          <a:ea typeface="+mj-ea"/>
          <a:cs typeface="+mj-cs"/>
        </a:defRPr>
      </a:lvl1pPr>
    </p:titleStyle>
    <p:bodyStyle>
      <a:lvl1pPr algn="l" defTabSz="342900" eaLnBrk="1" hangingPunct="1" indent="-342900" latinLnBrk="0" marL="342900" rtl="0">
        <a:spcBef>
          <a:spcPct val="20000"/>
        </a:spcBef>
        <a:buFont typeface="Arial"/>
        <a:buChar char="•"/>
        <a:defRPr kern="1200" sz="2400">
          <a:solidFill>
            <a:schemeClr val="tx1"/>
          </a:solidFill>
          <a:latin typeface="+mn-lt"/>
          <a:ea typeface="+mn-ea"/>
          <a:cs typeface="+mn-cs"/>
        </a:defRPr>
      </a:lvl1pPr>
      <a:lvl2pPr algn="l" defTabSz="342900" eaLnBrk="1" hangingPunct="1" indent="-342900" latinLnBrk="0" marL="685800" rtl="0">
        <a:spcBef>
          <a:spcPct val="20000"/>
        </a:spcBef>
        <a:buFont typeface="Arial"/>
        <a:buChar char="–"/>
        <a:defRPr kern="1200" sz="2100">
          <a:solidFill>
            <a:schemeClr val="tx1"/>
          </a:solidFill>
          <a:latin typeface="+mn-lt"/>
          <a:ea typeface="+mn-ea"/>
          <a:cs typeface="+mn-cs"/>
        </a:defRPr>
      </a:lvl2pPr>
      <a:lvl3pPr algn="l" defTabSz="342900" eaLnBrk="1" hangingPunct="1" indent="-342900" latinLnBrk="0" marL="1028700" rtl="0">
        <a:spcBef>
          <a:spcPct val="20000"/>
        </a:spcBef>
        <a:buFont typeface="Arial"/>
        <a:buChar char="•"/>
        <a:defRPr kern="1200" sz="1800">
          <a:solidFill>
            <a:schemeClr val="tx1"/>
          </a:solidFill>
          <a:latin typeface="+mn-lt"/>
          <a:ea typeface="+mn-ea"/>
          <a:cs typeface="+mn-cs"/>
        </a:defRPr>
      </a:lvl3pPr>
      <a:lvl4pPr algn="l" defTabSz="342900" eaLnBrk="1" hangingPunct="1" indent="-342900" latinLnBrk="0" marL="1371600" rtl="0">
        <a:spcBef>
          <a:spcPct val="20000"/>
        </a:spcBef>
        <a:buFont typeface="Arial"/>
        <a:buChar char="–"/>
        <a:defRPr kern="1200" sz="1500">
          <a:solidFill>
            <a:schemeClr val="tx1"/>
          </a:solidFill>
          <a:latin typeface="+mn-lt"/>
          <a:ea typeface="+mn-ea"/>
          <a:cs typeface="+mn-cs"/>
        </a:defRPr>
      </a:lvl4pPr>
      <a:lvl5pPr algn="l" defTabSz="342900" eaLnBrk="1" hangingPunct="1" indent="-342900" latinLnBrk="0" marL="1714500" rtl="0">
        <a:spcBef>
          <a:spcPct val="20000"/>
        </a:spcBef>
        <a:buFont typeface="Arial"/>
        <a:buChar char="»"/>
        <a:defRPr kern="1200" sz="15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7.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9.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0.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1.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3.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1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s://data-analysis.cassion.dev/fr/cours/data-analysis-foundations/foundations-04-tidy-tables" TargetMode="Externa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3.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4.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5.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pPr lvl="0" indent="0" marL="0">
              <a:buNone/>
            </a:pPr>
            <a:r>
              <a:rPr/>
              <a:t>Obtenir un tableau ordonné</a:t>
            </a:r>
          </a:p>
        </p:txBody>
      </p:sp>
      <p:sp>
        <p:nvSpPr>
          <p:cNvPr id="3" name="Subtitle 2"/>
          <p:cNvSpPr>
            <a:spLocks noGrp="1"/>
          </p:cNvSpPr>
          <p:nvPr>
            <p:ph idx="1" type="subTitle"/>
          </p:nvPr>
        </p:nvSpPr>
        <p:spPr>
          <a:xfrm>
            <a:off x="1371600" y="2914650"/>
            <a:ext cx="6400800" cy="1314450"/>
          </a:xfrm>
        </p:spPr>
        <p:txBody>
          <a:bodyPr/>
          <a:lstStyle/>
          <a:p>
            <a:pPr lvl="0" indent="0" marL="0">
              <a:buNone/>
            </a:pPr>
            <a:r>
              <a:rPr/>
              <a:t>Restructurer les groupes répétés aplatis en une ligne par observation, joindre une liste de membres à son ménage, et prouver que la jointure n’a pas modifié votre charge de cas en silence.</a:t>
            </a:r>
            <a:br/>
            <a:br/>
            <a:r>
              <a:rPr/>
              <a:t>Pierre Robentz Cassion</a:t>
            </a:r>
          </a:p>
        </p:txBody>
      </p:sp>
      <p:sp>
        <p:nvSpPr>
          <p:cNvPr id="4" name="Date Placeholder 3"/>
          <p:cNvSpPr>
            <a:spLocks noGrp="1"/>
          </p:cNvSpPr>
          <p:nvPr>
            <p:ph idx="10" sz="half" type="dt"/>
          </p:nvPr>
        </p:nvSpPr>
        <p:spPr/>
        <p:txBody>
          <a:bodyPr/>
          <a:lstStyle/>
          <a:p>
            <a:pPr lvl="0" indent="0" marL="0">
              <a:buNone/>
            </a:pPr>
            <a:r>
              <a:rPr/>
              <a:t>Leçon 4 sur 8</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long et format large — En Python (suite)</a:t>
            </a:r>
          </a:p>
        </p:txBody>
      </p:sp>
      <p:sp>
        <p:nvSpPr>
          <p:cNvPr id="3" name="Content Placeholder 2"/>
          <p:cNvSpPr>
            <a:spLocks noGrp="1"/>
          </p:cNvSpPr>
          <p:nvPr>
            <p:ph idx="1"/>
          </p:nvPr>
        </p:nvSpPr>
        <p:spPr/>
        <p:txBody>
          <a:bodyPr/>
          <a:lstStyle/>
          <a:p>
            <a:pPr lvl="0" indent="0">
              <a:buNone/>
            </a:pPr>
            <a:r>
              <a:rPr>
                <a:latin typeface="Courier"/>
              </a:rPr>
              <a:t>    .reset_index()</a:t>
            </a:r>
            <a:br/>
            <a:r>
              <a:rPr>
                <a:latin typeface="Courier"/>
              </a:rPr>
              <a:t>    .dropna(subset</a:t>
            </a:r>
            <a:r>
              <a:rPr>
                <a:solidFill>
                  <a:srgbClr val="666666"/>
                </a:solidFill>
                <a:latin typeface="Courier"/>
              </a:rPr>
              <a:t>=</a:t>
            </a:r>
            <a:r>
              <a:rPr>
                <a:latin typeface="Courier"/>
              </a:rPr>
              <a:t>[</a:t>
            </a:r>
            <a:r>
              <a:rPr>
                <a:solidFill>
                  <a:srgbClr val="4070A0"/>
                </a:solidFill>
                <a:latin typeface="Courier"/>
              </a:rPr>
              <a:t>"id"</a:t>
            </a:r>
            <a:r>
              <a:rPr>
                <a:latin typeface="Courier"/>
              </a:rPr>
              <a:t>])</a:t>
            </a:r>
            <a:br/>
            <a:r>
              <a:rPr>
                <a:latin typeface="Courier"/>
              </a:rPr>
              <a:t>)</a:t>
            </a:r>
            <a:br/>
            <a:br/>
            <a:r>
              <a:rPr>
                <a:solidFill>
                  <a:srgbClr val="008000"/>
                </a:solidFill>
                <a:latin typeface="Courier"/>
              </a:rPr>
              <a:t>print</a:t>
            </a:r>
            <a:r>
              <a:rPr>
                <a:latin typeface="Courier"/>
              </a:rPr>
              <a:t>(enfants.head())</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long et format large — En R (suite)</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(dplyr)</a:t>
            </a:r>
            <a:br/>
            <a:r>
              <a:rPr>
                <a:solidFill>
                  <a:srgbClr val="06287E"/>
                </a:solidFill>
                <a:latin typeface="Courier"/>
              </a:rPr>
              <a:t>library</a:t>
            </a:r>
            <a:r>
              <a:rPr>
                <a:latin typeface="Courier"/>
              </a:rPr>
              <a:t>(tidyr)</a:t>
            </a:r>
            <a:br/>
            <a:r>
              <a:rPr>
                <a:solidFill>
                  <a:srgbClr val="06287E"/>
                </a:solidFill>
                <a:latin typeface="Courier"/>
              </a:rPr>
              <a:t>library</a:t>
            </a:r>
            <a:r>
              <a:rPr>
                <a:latin typeface="Courier"/>
              </a:rPr>
              <a:t>(readr)</a:t>
            </a:r>
            <a:br/>
            <a:br/>
            <a:r>
              <a:rPr>
                <a:latin typeface="Courier"/>
              </a:rPr>
              <a:t>large </a:t>
            </a:r>
            <a:r>
              <a:rPr>
                <a:solidFill>
                  <a:srgbClr val="007020"/>
                </a:solidFill>
                <a:latin typeface="Courier"/>
              </a:rPr>
              <a:t>&lt;-</a:t>
            </a:r>
            <a:r>
              <a:rPr>
                <a:latin typeface="Courier"/>
              </a:rPr>
              <a:t> </a:t>
            </a:r>
            <a:r>
              <a:rPr>
                <a:solidFill>
                  <a:srgbClr val="06287E"/>
                </a:solidFill>
                <a:latin typeface="Courier"/>
              </a:rPr>
              <a:t>read_csv</a:t>
            </a:r>
            <a:r>
              <a:rPr>
                <a:latin typeface="Courier"/>
              </a:rPr>
              <a:t>(</a:t>
            </a:r>
            <a:r>
              <a:rPr>
                <a:solidFill>
                  <a:srgbClr val="4070A0"/>
                </a:solidFill>
                <a:latin typeface="Courier"/>
              </a:rPr>
              <a:t>"data/raw/commcare-screening-export.csv"</a:t>
            </a:r>
            <a:r>
              <a:rPr>
                <a:latin typeface="Courier"/>
              </a:rPr>
              <a:t>)</a:t>
            </a:r>
            <a:br/>
            <a:br/>
            <a:r>
              <a:rPr>
                <a:latin typeface="Courier"/>
              </a:rPr>
              <a:t>enfants </a:t>
            </a:r>
            <a:r>
              <a:rPr>
                <a:solidFill>
                  <a:srgbClr val="007020"/>
                </a:solidFill>
                <a:latin typeface="Courier"/>
              </a:rPr>
              <a:t>&lt;-</a:t>
            </a:r>
            <a:r>
              <a:rPr>
                <a:latin typeface="Courier"/>
              </a:rPr>
              <a:t> large </a:t>
            </a:r>
            <a:r>
              <a:rPr>
                <a:solidFill>
                  <a:srgbClr val="4070A0"/>
                </a:solidFill>
                <a:latin typeface="Courier"/>
              </a:rPr>
              <a:t>|&gt;</a:t>
            </a:r>
            <a:br/>
            <a:r>
              <a:rPr>
                <a:latin typeface="Courier"/>
              </a:rPr>
              <a:t>  </a:t>
            </a:r>
            <a:r>
              <a:rPr>
                <a:solidFill>
                  <a:srgbClr val="06287E"/>
                </a:solidFill>
                <a:latin typeface="Courier"/>
              </a:rPr>
              <a:t>pivot_longer</a:t>
            </a:r>
            <a:r>
              <a:rPr>
                <a:latin typeface="Courier"/>
              </a:rPr>
              <a:t>(</a:t>
            </a:r>
            <a:br/>
            <a:r>
              <a:rPr>
                <a:latin typeface="Courier"/>
              </a:rPr>
              <a:t>    </a:t>
            </a:r>
            <a:r>
              <a:rPr>
                <a:solidFill>
                  <a:srgbClr val="7D9029"/>
                </a:solidFill>
                <a:latin typeface="Courier"/>
              </a:rPr>
              <a:t>cols =</a:t>
            </a:r>
            <a:r>
              <a:rPr>
                <a:latin typeface="Courier"/>
              </a:rPr>
              <a:t> </a:t>
            </a:r>
            <a:r>
              <a:rPr>
                <a:solidFill>
                  <a:srgbClr val="06287E"/>
                </a:solidFill>
                <a:latin typeface="Courier"/>
              </a:rPr>
              <a:t>starts_with</a:t>
            </a:r>
            <a:r>
              <a:rPr>
                <a:latin typeface="Courier"/>
              </a:rPr>
              <a:t>(</a:t>
            </a:r>
            <a:r>
              <a:rPr>
                <a:solidFill>
                  <a:srgbClr val="4070A0"/>
                </a:solidFill>
                <a:latin typeface="Courier"/>
              </a:rPr>
              <a:t>"child_"</a:t>
            </a:r>
            <a:r>
              <a:rPr>
                <a:latin typeface="Courier"/>
              </a:rPr>
              <a:t>),</a:t>
            </a:r>
            <a:br/>
            <a:r>
              <a:rPr>
                <a:latin typeface="Courier"/>
              </a:rPr>
              <a:t>    </a:t>
            </a:r>
            <a:r>
              <a:rPr>
                <a:solidFill>
                  <a:srgbClr val="7D9029"/>
                </a:solidFill>
                <a:latin typeface="Courier"/>
              </a:rPr>
              <a:t>names_to =</a:t>
            </a:r>
            <a:r>
              <a:rPr>
                <a:latin typeface="Courier"/>
              </a:rPr>
              <a:t> </a:t>
            </a:r>
            <a:r>
              <a:rPr>
                <a:solidFill>
                  <a:srgbClr val="06287E"/>
                </a:solidFill>
                <a:latin typeface="Courier"/>
              </a:rPr>
              <a:t>c</a:t>
            </a:r>
            <a:r>
              <a:rPr>
                <a:latin typeface="Courier"/>
              </a:rPr>
              <a:t>(</a:t>
            </a:r>
            <a:r>
              <a:rPr>
                <a:solidFill>
                  <a:srgbClr val="4070A0"/>
                </a:solidFill>
                <a:latin typeface="Courier"/>
              </a:rPr>
              <a:t>"rang"</a:t>
            </a:r>
            <a:r>
              <a:rPr>
                <a:latin typeface="Courier"/>
              </a:rPr>
              <a:t>, </a:t>
            </a:r>
            <a:r>
              <a:rPr>
                <a:solidFill>
                  <a:srgbClr val="4070A0"/>
                </a:solidFill>
                <a:latin typeface="Courier"/>
              </a:rPr>
              <a:t>"attribut"</a:t>
            </a:r>
            <a:r>
              <a:rPr>
                <a:latin typeface="Courier"/>
              </a:rPr>
              <a:t>),</a:t>
            </a:r>
            <a:br/>
            <a:r>
              <a:rPr>
                <a:latin typeface="Courier"/>
              </a:rPr>
              <a:t>    </a:t>
            </a:r>
            <a:r>
              <a:rPr>
                <a:solidFill>
                  <a:srgbClr val="7D9029"/>
                </a:solidFill>
                <a:latin typeface="Courier"/>
              </a:rPr>
              <a:t>names_pattern =</a:t>
            </a:r>
            <a:r>
              <a:rPr>
                <a:latin typeface="Courier"/>
              </a:rPr>
              <a:t> </a:t>
            </a:r>
            <a:r>
              <a:rPr>
                <a:solidFill>
                  <a:srgbClr val="4070A0"/>
                </a:solidFill>
                <a:latin typeface="Courier"/>
              </a:rPr>
              <a:t>"child_(\\d+)_(.+)"</a:t>
            </a:r>
            <a:r>
              <a:rPr>
                <a:latin typeface="Courier"/>
              </a:rPr>
              <a:t>,</a:t>
            </a:r>
            <a:br/>
            <a:r>
              <a:rPr>
                <a:latin typeface="Courier"/>
              </a:rPr>
              <a:t>    </a:t>
            </a:r>
            <a:r>
              <a:rPr>
                <a:solidFill>
                  <a:srgbClr val="7D9029"/>
                </a:solidFill>
                <a:latin typeface="Courier"/>
              </a:rPr>
              <a:t>values_to =</a:t>
            </a:r>
            <a:r>
              <a:rPr>
                <a:latin typeface="Courier"/>
              </a:rPr>
              <a:t> </a:t>
            </a:r>
            <a:r>
              <a:rPr>
                <a:solidFill>
                  <a:srgbClr val="4070A0"/>
                </a:solidFill>
                <a:latin typeface="Courier"/>
              </a:rPr>
              <a:t>"valeur"</a:t>
            </a:r>
            <a:r>
              <a:rPr>
                <a:latin typeface="Courier"/>
              </a:rPr>
              <a:t>,</a:t>
            </a:r>
            <a:br/>
            <a:r>
              <a:rPr>
                <a:latin typeface="Courier"/>
              </a:rPr>
              <a:t>    </a:t>
            </a:r>
            <a:r>
              <a:rPr>
                <a:solidFill>
                  <a:srgbClr val="7D9029"/>
                </a:solidFill>
                <a:latin typeface="Courier"/>
              </a:rPr>
              <a:t>values_transform =</a:t>
            </a:r>
            <a:r>
              <a:rPr>
                <a:latin typeface="Courier"/>
              </a:rPr>
              <a:t> as.character</a:t>
            </a:r>
            <a:br/>
            <a:r>
              <a:rPr>
                <a:latin typeface="Courier"/>
              </a:rPr>
              <a:t>  ) </a:t>
            </a:r>
            <a:r>
              <a:rPr>
                <a:solidFill>
                  <a:srgbClr val="4070A0"/>
                </a:solidFill>
                <a:latin typeface="Courier"/>
              </a:rPr>
              <a:t>|&gt;</a:t>
            </a:r>
            <a:br/>
            <a:r>
              <a:rPr>
                <a:latin typeface="Courier"/>
              </a:rPr>
              <a:t>  </a:t>
            </a:r>
            <a:r>
              <a:rPr>
                <a:solidFill>
                  <a:srgbClr val="06287E"/>
                </a:solidFill>
                <a:latin typeface="Courier"/>
              </a:rPr>
              <a:t>pivot_wider</a:t>
            </a:r>
            <a:r>
              <a:rPr>
                <a:latin typeface="Courier"/>
              </a:rPr>
              <a:t>(</a:t>
            </a:r>
            <a:r>
              <a:rPr>
                <a:solidFill>
                  <a:srgbClr val="7D9029"/>
                </a:solidFill>
                <a:latin typeface="Courier"/>
              </a:rPr>
              <a:t>names_from =</a:t>
            </a:r>
            <a:r>
              <a:rPr>
                <a:latin typeface="Courier"/>
              </a:rPr>
              <a:t> attribut, </a:t>
            </a:r>
            <a:r>
              <a:rPr>
                <a:solidFill>
                  <a:srgbClr val="7D9029"/>
                </a:solidFill>
                <a:latin typeface="Courier"/>
              </a:rPr>
              <a:t>values_from =</a:t>
            </a:r>
            <a:r>
              <a:rPr>
                <a:latin typeface="Courier"/>
              </a:rPr>
              <a:t> valeur) </a:t>
            </a:r>
            <a:r>
              <a:rPr>
                <a:solidFill>
                  <a:srgbClr val="4070A0"/>
                </a:solidFill>
                <a:latin typeface="Courier"/>
              </a:rPr>
              <a:t>|&gt;</a:t>
            </a:r>
            <a:br/>
            <a:r>
              <a:rPr>
                <a:latin typeface="Courier"/>
              </a:rPr>
              <a:t>  </a:t>
            </a:r>
            <a:r>
              <a:rPr>
                <a:solidFill>
                  <a:srgbClr val="06287E"/>
                </a:solidFill>
                <a:latin typeface="Courier"/>
              </a:rPr>
              <a:t>filter</a:t>
            </a:r>
            <a:r>
              <a:rPr>
                <a:latin typeface="Courier"/>
              </a:rPr>
              <a:t>(</a:t>
            </a:r>
            <a:r>
              <a:rPr>
                <a:solidFill>
                  <a:srgbClr val="4070A0"/>
                </a:solidFill>
                <a:latin typeface="Courier"/>
              </a:rPr>
              <a:t>!</a:t>
            </a:r>
            <a:r>
              <a:rPr>
                <a:solidFill>
                  <a:srgbClr val="06287E"/>
                </a:solidFill>
                <a:latin typeface="Courier"/>
              </a:rPr>
              <a:t>is.na</a:t>
            </a:r>
            <a:r>
              <a:rPr>
                <a:latin typeface="Courier"/>
              </a:rPr>
              <a:t>(id))</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long et format large — En R (suite)</a:t>
            </a:r>
          </a:p>
        </p:txBody>
      </p:sp>
      <p:sp>
        <p:nvSpPr>
          <p:cNvPr id="3" name="Content Placeholder 2"/>
          <p:cNvSpPr>
            <a:spLocks noGrp="1"/>
          </p:cNvSpPr>
          <p:nvPr>
            <p:ph idx="1"/>
          </p:nvPr>
        </p:nvSpPr>
        <p:spPr/>
        <p:txBody>
          <a:bodyPr/>
          <a:lstStyle/>
          <a:p>
            <a:pPr lvl="0" indent="0">
              <a:buNone/>
            </a:pPr>
            <a:br/>
            <a:r>
              <a:rPr>
                <a:latin typeface="Courier"/>
              </a:rPr>
              <a:t>enfants</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long et format large</a:t>
            </a:r>
          </a:p>
        </p:txBody>
      </p:sp>
      <p:sp>
        <p:nvSpPr>
          <p:cNvPr id="3" name="Content Placeholder 2"/>
          <p:cNvSpPr>
            <a:spLocks noGrp="1"/>
          </p:cNvSpPr>
          <p:nvPr>
            <p:ph idx="1"/>
          </p:nvPr>
        </p:nvSpPr>
        <p:spPr/>
        <p:txBody>
          <a:bodyPr/>
          <a:lstStyle/>
          <a:p>
            <a:pPr lvl="0"/>
            <a:r>
              <a:rPr b="1"/>
              <a:t>Repérez le rang par une expression régulière</a:t>
            </a:r>
            <a:r>
              <a:rPr/>
              <a:t>, jamais en énumérant les colonnes. La liste change d’un export à…</a:t>
            </a:r>
          </a:p>
          <a:p>
            <a:pPr lvl="0"/>
            <a:r>
              <a:rPr b="1"/>
              <a:t>Supprimez les rangs vides.</a:t>
            </a:r>
            <a:r>
              <a:rPr/>
              <a:t> Un formulaire ayant dépisté un seul enfant produit malgré tout des colonnes pour les…</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Joindre une liste à son parent — En Python</a:t>
            </a:r>
          </a:p>
        </p:txBody>
      </p:sp>
      <p:sp>
        <p:nvSpPr>
          <p:cNvPr id="3" name="Content Placeholder 2"/>
          <p:cNvSpPr>
            <a:spLocks noGrp="1"/>
          </p:cNvSpPr>
          <p:nvPr>
            <p:ph idx="1"/>
          </p:nvPr>
        </p:nvSpPr>
        <p:spPr/>
        <p:txBody>
          <a:bodyPr/>
          <a:lstStyle/>
          <a:p>
            <a:pPr lvl="0" indent="0">
              <a:buNone/>
            </a:pPr>
            <a:r>
              <a:rPr>
                <a:latin typeface="Courier"/>
              </a:rPr>
              <a:t>menages </a:t>
            </a:r>
            <a:r>
              <a:rPr>
                <a:solidFill>
                  <a:srgbClr val="666666"/>
                </a:solidFill>
                <a:latin typeface="Courier"/>
              </a:rPr>
              <a:t>=</a:t>
            </a:r>
            <a:r>
              <a:rPr>
                <a:latin typeface="Courier"/>
              </a:rPr>
              <a:t> pd.read_excel(</a:t>
            </a:r>
            <a:r>
              <a:rPr>
                <a:solidFill>
                  <a:srgbClr val="4070A0"/>
                </a:solidFill>
                <a:latin typeface="Courier"/>
              </a:rPr>
              <a:t>"data/raw/kobo-export.xlsx"</a:t>
            </a:r>
            <a:r>
              <a:rPr>
                <a:latin typeface="Courier"/>
              </a:rPr>
              <a:t>, sheet_name</a:t>
            </a:r>
            <a:r>
              <a:rPr>
                <a:solidFill>
                  <a:srgbClr val="666666"/>
                </a:solidFill>
                <a:latin typeface="Courier"/>
              </a:rPr>
              <a:t>=</a:t>
            </a:r>
            <a:r>
              <a:rPr>
                <a:solidFill>
                  <a:srgbClr val="4070A0"/>
                </a:solidFill>
                <a:latin typeface="Courier"/>
              </a:rPr>
              <a:t>"household"</a:t>
            </a:r>
            <a:r>
              <a:rPr>
                <a:latin typeface="Courier"/>
              </a:rPr>
              <a:t>)</a:t>
            </a:r>
            <a:br/>
            <a:r>
              <a:rPr>
                <a:latin typeface="Courier"/>
              </a:rPr>
              <a:t>membres </a:t>
            </a:r>
            <a:r>
              <a:rPr>
                <a:solidFill>
                  <a:srgbClr val="666666"/>
                </a:solidFill>
                <a:latin typeface="Courier"/>
              </a:rPr>
              <a:t>=</a:t>
            </a:r>
            <a:r>
              <a:rPr>
                <a:latin typeface="Courier"/>
              </a:rPr>
              <a:t> pd.read_excel(</a:t>
            </a:r>
            <a:r>
              <a:rPr>
                <a:solidFill>
                  <a:srgbClr val="4070A0"/>
                </a:solidFill>
                <a:latin typeface="Courier"/>
              </a:rPr>
              <a:t>"data/raw/kobo-export.xlsx"</a:t>
            </a:r>
            <a:r>
              <a:rPr>
                <a:latin typeface="Courier"/>
              </a:rPr>
              <a:t>, sheet_name</a:t>
            </a:r>
            <a:r>
              <a:rPr>
                <a:solidFill>
                  <a:srgbClr val="666666"/>
                </a:solidFill>
                <a:latin typeface="Courier"/>
              </a:rPr>
              <a:t>=</a:t>
            </a:r>
            <a:r>
              <a:rPr>
                <a:solidFill>
                  <a:srgbClr val="4070A0"/>
                </a:solidFill>
                <a:latin typeface="Courier"/>
              </a:rPr>
              <a:t>"member"</a:t>
            </a:r>
            <a:r>
              <a:rPr>
                <a:latin typeface="Courier"/>
              </a:rPr>
              <a:t>)</a:t>
            </a:r>
            <a:br/>
            <a:br/>
            <a:r>
              <a:rPr>
                <a:latin typeface="Courier"/>
              </a:rPr>
              <a:t>fusion </a:t>
            </a:r>
            <a:r>
              <a:rPr>
                <a:solidFill>
                  <a:srgbClr val="666666"/>
                </a:solidFill>
                <a:latin typeface="Courier"/>
              </a:rPr>
              <a:t>=</a:t>
            </a:r>
            <a:r>
              <a:rPr>
                <a:latin typeface="Courier"/>
              </a:rPr>
              <a:t> membres.merge(</a:t>
            </a:r>
            <a:br/>
            <a:r>
              <a:rPr>
                <a:latin typeface="Courier"/>
              </a:rPr>
              <a:t>    menages[[</a:t>
            </a:r>
            <a:r>
              <a:rPr>
                <a:solidFill>
                  <a:srgbClr val="4070A0"/>
                </a:solidFill>
                <a:latin typeface="Courier"/>
              </a:rPr>
              <a:t>"_index"</a:t>
            </a:r>
            <a:r>
              <a:rPr>
                <a:latin typeface="Courier"/>
              </a:rPr>
              <a:t>, </a:t>
            </a:r>
            <a:r>
              <a:rPr>
                <a:solidFill>
                  <a:srgbClr val="4070A0"/>
                </a:solidFill>
                <a:latin typeface="Courier"/>
              </a:rPr>
              <a:t>"commune"</a:t>
            </a:r>
            <a:r>
              <a:rPr>
                <a:latin typeface="Courier"/>
              </a:rPr>
              <a:t>, </a:t>
            </a:r>
            <a:r>
              <a:rPr>
                <a:solidFill>
                  <a:srgbClr val="4070A0"/>
                </a:solidFill>
                <a:latin typeface="Courier"/>
              </a:rPr>
              <a:t>"interview_date"</a:t>
            </a:r>
            <a:r>
              <a:rPr>
                <a:latin typeface="Courier"/>
              </a:rPr>
              <a:t>]],</a:t>
            </a:r>
            <a:br/>
            <a:r>
              <a:rPr>
                <a:latin typeface="Courier"/>
              </a:rPr>
              <a:t>    left_on</a:t>
            </a:r>
            <a:r>
              <a:rPr>
                <a:solidFill>
                  <a:srgbClr val="666666"/>
                </a:solidFill>
                <a:latin typeface="Courier"/>
              </a:rPr>
              <a:t>=</a:t>
            </a:r>
            <a:r>
              <a:rPr>
                <a:solidFill>
                  <a:srgbClr val="4070A0"/>
                </a:solidFill>
                <a:latin typeface="Courier"/>
              </a:rPr>
              <a:t>"_parent_index"</a:t>
            </a:r>
            <a:r>
              <a:rPr>
                <a:latin typeface="Courier"/>
              </a:rPr>
              <a:t>,</a:t>
            </a:r>
            <a:br/>
            <a:r>
              <a:rPr>
                <a:latin typeface="Courier"/>
              </a:rPr>
              <a:t>    right_on</a:t>
            </a:r>
            <a:r>
              <a:rPr>
                <a:solidFill>
                  <a:srgbClr val="666666"/>
                </a:solidFill>
                <a:latin typeface="Courier"/>
              </a:rPr>
              <a:t>=</a:t>
            </a:r>
            <a:r>
              <a:rPr>
                <a:solidFill>
                  <a:srgbClr val="4070A0"/>
                </a:solidFill>
                <a:latin typeface="Courier"/>
              </a:rPr>
              <a:t>"_index"</a:t>
            </a:r>
            <a:r>
              <a:rPr>
                <a:latin typeface="Courier"/>
              </a:rPr>
              <a:t>,</a:t>
            </a:r>
            <a:br/>
            <a:r>
              <a:rPr>
                <a:latin typeface="Courier"/>
              </a:rPr>
              <a:t>    how</a:t>
            </a:r>
            <a:r>
              <a:rPr>
                <a:solidFill>
                  <a:srgbClr val="666666"/>
                </a:solidFill>
                <a:latin typeface="Courier"/>
              </a:rPr>
              <a:t>=</a:t>
            </a:r>
            <a:r>
              <a:rPr>
                <a:solidFill>
                  <a:srgbClr val="4070A0"/>
                </a:solidFill>
                <a:latin typeface="Courier"/>
              </a:rPr>
              <a:t>"left"</a:t>
            </a:r>
            <a:r>
              <a:rPr>
                <a:latin typeface="Courier"/>
              </a:rPr>
              <a:t>,</a:t>
            </a:r>
            <a:br/>
            <a:r>
              <a:rPr>
                <a:latin typeface="Courier"/>
              </a:rPr>
              <a:t>    validate</a:t>
            </a:r>
            <a:r>
              <a:rPr>
                <a:solidFill>
                  <a:srgbClr val="666666"/>
                </a:solidFill>
                <a:latin typeface="Courier"/>
              </a:rPr>
              <a:t>=</a:t>
            </a:r>
            <a:r>
              <a:rPr>
                <a:solidFill>
                  <a:srgbClr val="4070A0"/>
                </a:solidFill>
                <a:latin typeface="Courier"/>
              </a:rPr>
              <a:t>"many_to_one"</a:t>
            </a:r>
            <a:r>
              <a:rPr>
                <a:latin typeface="Courier"/>
              </a:rPr>
              <a:t>,</a:t>
            </a:r>
            <a:br/>
            <a:r>
              <a:rPr>
                <a:latin typeface="Courier"/>
              </a:rPr>
              <a:t>    indicator</a:t>
            </a:r>
            <a:r>
              <a:rPr>
                <a:solidFill>
                  <a:srgbClr val="666666"/>
                </a:solidFill>
                <a:latin typeface="Courier"/>
              </a:rPr>
              <a:t>=</a:t>
            </a:r>
            <a:r>
              <a:rPr>
                <a:solidFill>
                  <a:srgbClr val="19177C"/>
                </a:solidFill>
                <a:latin typeface="Courier"/>
              </a:rPr>
              <a:t>True</a:t>
            </a:r>
            <a:r>
              <a:rPr>
                <a:latin typeface="Courier"/>
              </a:rPr>
              <a:t>,</a:t>
            </a:r>
            <a:br/>
            <a:r>
              <a:rPr>
                <a:latin typeface="Courier"/>
              </a:rPr>
              <a:t>)</a:t>
            </a:r>
            <a:br/>
            <a:br/>
            <a:r>
              <a:rPr>
                <a:solidFill>
                  <a:srgbClr val="008000"/>
                </a:solidFill>
                <a:latin typeface="Courier"/>
              </a:rPr>
              <a:t>print</a:t>
            </a:r>
            <a:r>
              <a:rPr>
                <a:latin typeface="Courier"/>
              </a:rPr>
              <a:t>(fusion[</a:t>
            </a:r>
            <a:r>
              <a:rPr>
                <a:solidFill>
                  <a:srgbClr val="4070A0"/>
                </a:solidFill>
                <a:latin typeface="Courier"/>
              </a:rPr>
              <a:t>"_merge"</a:t>
            </a:r>
            <a:r>
              <a:rPr>
                <a:latin typeface="Courier"/>
              </a:rPr>
              <a:t>].value_counts())</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Joindre une liste à son parent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library</a:t>
            </a:r>
            <a:r>
              <a:rPr>
                <a:latin typeface="Courier"/>
              </a:rPr>
              <a:t>(readxl)</a:t>
            </a:r>
            <a:br/>
            <a:br/>
            <a:r>
              <a:rPr>
                <a:latin typeface="Courier"/>
              </a:rPr>
              <a:t>menages </a:t>
            </a:r>
            <a:r>
              <a:rPr>
                <a:solidFill>
                  <a:srgbClr val="007020"/>
                </a:solidFill>
                <a:latin typeface="Courier"/>
              </a:rPr>
              <a:t>&lt;-</a:t>
            </a:r>
            <a:r>
              <a:rPr>
                <a:latin typeface="Courier"/>
              </a:rPr>
              <a:t> </a:t>
            </a:r>
            <a:r>
              <a:rPr>
                <a:solidFill>
                  <a:srgbClr val="06287E"/>
                </a:solidFill>
                <a:latin typeface="Courier"/>
              </a:rPr>
              <a:t>read_excel</a:t>
            </a:r>
            <a:r>
              <a:rPr>
                <a:latin typeface="Courier"/>
              </a:rPr>
              <a:t>(</a:t>
            </a:r>
            <a:r>
              <a:rPr>
                <a:solidFill>
                  <a:srgbClr val="4070A0"/>
                </a:solidFill>
                <a:latin typeface="Courier"/>
              </a:rPr>
              <a:t>"data/raw/kobo-export.xlsx"</a:t>
            </a:r>
            <a:r>
              <a:rPr>
                <a:latin typeface="Courier"/>
              </a:rPr>
              <a:t>, </a:t>
            </a:r>
            <a:r>
              <a:rPr>
                <a:solidFill>
                  <a:srgbClr val="7D9029"/>
                </a:solidFill>
                <a:latin typeface="Courier"/>
              </a:rPr>
              <a:t>sheet =</a:t>
            </a:r>
            <a:r>
              <a:rPr>
                <a:latin typeface="Courier"/>
              </a:rPr>
              <a:t> </a:t>
            </a:r>
            <a:r>
              <a:rPr>
                <a:solidFill>
                  <a:srgbClr val="4070A0"/>
                </a:solidFill>
                <a:latin typeface="Courier"/>
              </a:rPr>
              <a:t>"household"</a:t>
            </a:r>
            <a:r>
              <a:rPr>
                <a:latin typeface="Courier"/>
              </a:rPr>
              <a:t>)</a:t>
            </a:r>
            <a:br/>
            <a:r>
              <a:rPr>
                <a:latin typeface="Courier"/>
              </a:rPr>
              <a:t>membres </a:t>
            </a:r>
            <a:r>
              <a:rPr>
                <a:solidFill>
                  <a:srgbClr val="007020"/>
                </a:solidFill>
                <a:latin typeface="Courier"/>
              </a:rPr>
              <a:t>&lt;-</a:t>
            </a:r>
            <a:r>
              <a:rPr>
                <a:latin typeface="Courier"/>
              </a:rPr>
              <a:t> </a:t>
            </a:r>
            <a:r>
              <a:rPr>
                <a:solidFill>
                  <a:srgbClr val="06287E"/>
                </a:solidFill>
                <a:latin typeface="Courier"/>
              </a:rPr>
              <a:t>read_excel</a:t>
            </a:r>
            <a:r>
              <a:rPr>
                <a:latin typeface="Courier"/>
              </a:rPr>
              <a:t>(</a:t>
            </a:r>
            <a:r>
              <a:rPr>
                <a:solidFill>
                  <a:srgbClr val="4070A0"/>
                </a:solidFill>
                <a:latin typeface="Courier"/>
              </a:rPr>
              <a:t>"data/raw/kobo-export.xlsx"</a:t>
            </a:r>
            <a:r>
              <a:rPr>
                <a:latin typeface="Courier"/>
              </a:rPr>
              <a:t>, </a:t>
            </a:r>
            <a:r>
              <a:rPr>
                <a:solidFill>
                  <a:srgbClr val="7D9029"/>
                </a:solidFill>
                <a:latin typeface="Courier"/>
              </a:rPr>
              <a:t>sheet =</a:t>
            </a:r>
            <a:r>
              <a:rPr>
                <a:latin typeface="Courier"/>
              </a:rPr>
              <a:t> </a:t>
            </a:r>
            <a:r>
              <a:rPr>
                <a:solidFill>
                  <a:srgbClr val="4070A0"/>
                </a:solidFill>
                <a:latin typeface="Courier"/>
              </a:rPr>
              <a:t>"member"</a:t>
            </a:r>
            <a:r>
              <a:rPr>
                <a:latin typeface="Courier"/>
              </a:rPr>
              <a:t>)</a:t>
            </a:r>
            <a:br/>
            <a:br/>
            <a:r>
              <a:rPr>
                <a:latin typeface="Courier"/>
              </a:rPr>
              <a:t>fusion </a:t>
            </a:r>
            <a:r>
              <a:rPr>
                <a:solidFill>
                  <a:srgbClr val="007020"/>
                </a:solidFill>
                <a:latin typeface="Courier"/>
              </a:rPr>
              <a:t>&lt;-</a:t>
            </a:r>
            <a:r>
              <a:rPr>
                <a:latin typeface="Courier"/>
              </a:rPr>
              <a:t> membres </a:t>
            </a:r>
            <a:r>
              <a:rPr>
                <a:solidFill>
                  <a:srgbClr val="4070A0"/>
                </a:solidFill>
                <a:latin typeface="Courier"/>
              </a:rPr>
              <a:t>|&gt;</a:t>
            </a:r>
            <a:br/>
            <a:r>
              <a:rPr>
                <a:latin typeface="Courier"/>
              </a:rPr>
              <a:t>  </a:t>
            </a:r>
            <a:r>
              <a:rPr>
                <a:solidFill>
                  <a:srgbClr val="06287E"/>
                </a:solidFill>
                <a:latin typeface="Courier"/>
              </a:rPr>
              <a:t>left_join</a:t>
            </a:r>
            <a:r>
              <a:rPr>
                <a:latin typeface="Courier"/>
              </a:rPr>
              <a:t>(</a:t>
            </a:r>
            <a:br/>
            <a:r>
              <a:rPr>
                <a:latin typeface="Courier"/>
              </a:rPr>
              <a:t>    menages </a:t>
            </a:r>
            <a:r>
              <a:rPr>
                <a:solidFill>
                  <a:srgbClr val="4070A0"/>
                </a:solidFill>
                <a:latin typeface="Courier"/>
              </a:rPr>
              <a:t>|&gt;</a:t>
            </a:r>
            <a:r>
              <a:rPr>
                <a:latin typeface="Courier"/>
              </a:rPr>
              <a:t> </a:t>
            </a:r>
            <a:r>
              <a:rPr>
                <a:solidFill>
                  <a:srgbClr val="06287E"/>
                </a:solidFill>
                <a:latin typeface="Courier"/>
              </a:rPr>
              <a:t>select</a:t>
            </a:r>
            <a:r>
              <a:rPr>
                <a:latin typeface="Courier"/>
              </a:rPr>
              <a:t>(</a:t>
            </a:r>
            <a:r>
              <a:rPr>
                <a:solidFill>
                  <a:srgbClr val="4070A0"/>
                </a:solidFill>
                <a:latin typeface="Courier"/>
              </a:rPr>
              <a:t>`</a:t>
            </a:r>
            <a:r>
              <a:rPr>
                <a:solidFill>
                  <a:srgbClr val="7D9029"/>
                </a:solidFill>
                <a:latin typeface="Courier"/>
              </a:rPr>
              <a:t>_index</a:t>
            </a:r>
            <a:r>
              <a:rPr>
                <a:solidFill>
                  <a:srgbClr val="4070A0"/>
                </a:solidFill>
                <a:latin typeface="Courier"/>
              </a:rPr>
              <a:t>`</a:t>
            </a:r>
            <a:r>
              <a:rPr>
                <a:latin typeface="Courier"/>
              </a:rPr>
              <a:t>, commune, interview_date),</a:t>
            </a:r>
            <a:br/>
            <a:r>
              <a:rPr>
                <a:latin typeface="Courier"/>
              </a:rPr>
              <a:t>    </a:t>
            </a:r>
            <a:r>
              <a:rPr>
                <a:solidFill>
                  <a:srgbClr val="7D9029"/>
                </a:solidFill>
                <a:latin typeface="Courier"/>
              </a:rPr>
              <a:t>by =</a:t>
            </a:r>
            <a:r>
              <a:rPr>
                <a:latin typeface="Courier"/>
              </a:rPr>
              <a:t> </a:t>
            </a:r>
            <a:r>
              <a:rPr>
                <a:solidFill>
                  <a:srgbClr val="06287E"/>
                </a:solidFill>
                <a:latin typeface="Courier"/>
              </a:rPr>
              <a:t>join_by</a:t>
            </a:r>
            <a:r>
              <a:rPr>
                <a:latin typeface="Courier"/>
              </a:rPr>
              <a:t>(</a:t>
            </a:r>
            <a:r>
              <a:rPr>
                <a:solidFill>
                  <a:srgbClr val="4070A0"/>
                </a:solidFill>
                <a:latin typeface="Courier"/>
              </a:rPr>
              <a:t>`</a:t>
            </a:r>
            <a:r>
              <a:rPr>
                <a:solidFill>
                  <a:srgbClr val="7D9029"/>
                </a:solidFill>
                <a:latin typeface="Courier"/>
              </a:rPr>
              <a:t>_parent_index</a:t>
            </a:r>
            <a:r>
              <a:rPr>
                <a:solidFill>
                  <a:srgbClr val="4070A0"/>
                </a:solidFill>
                <a:latin typeface="Courier"/>
              </a:rPr>
              <a:t>`</a:t>
            </a:r>
            <a:r>
              <a:rPr>
                <a:latin typeface="Courier"/>
              </a:rPr>
              <a:t> </a:t>
            </a:r>
            <a:r>
              <a:rPr>
                <a:solidFill>
                  <a:srgbClr val="4070A0"/>
                </a:solidFill>
                <a:latin typeface="Courier"/>
              </a:rPr>
              <a:t>==</a:t>
            </a:r>
            <a:r>
              <a:rPr>
                <a:latin typeface="Courier"/>
              </a:rPr>
              <a:t> </a:t>
            </a:r>
            <a:r>
              <a:rPr>
                <a:solidFill>
                  <a:srgbClr val="4070A0"/>
                </a:solidFill>
                <a:latin typeface="Courier"/>
              </a:rPr>
              <a:t>`</a:t>
            </a:r>
            <a:r>
              <a:rPr>
                <a:solidFill>
                  <a:srgbClr val="7D9029"/>
                </a:solidFill>
                <a:latin typeface="Courier"/>
              </a:rPr>
              <a:t>_index</a:t>
            </a:r>
            <a:r>
              <a:rPr>
                <a:solidFill>
                  <a:srgbClr val="4070A0"/>
                </a:solidFill>
                <a:latin typeface="Courier"/>
              </a:rPr>
              <a:t>`</a:t>
            </a:r>
            <a:r>
              <a:rPr>
                <a:latin typeface="Courier"/>
              </a:rPr>
              <a:t>),</a:t>
            </a:r>
            <a:br/>
            <a:r>
              <a:rPr>
                <a:latin typeface="Courier"/>
              </a:rPr>
              <a:t>    </a:t>
            </a:r>
            <a:r>
              <a:rPr>
                <a:solidFill>
                  <a:srgbClr val="7D9029"/>
                </a:solidFill>
                <a:latin typeface="Courier"/>
              </a:rPr>
              <a:t>relationship =</a:t>
            </a:r>
            <a:r>
              <a:rPr>
                <a:latin typeface="Courier"/>
              </a:rPr>
              <a:t> </a:t>
            </a:r>
            <a:r>
              <a:rPr>
                <a:solidFill>
                  <a:srgbClr val="4070A0"/>
                </a:solidFill>
                <a:latin typeface="Courier"/>
              </a:rPr>
              <a:t>"many-to-one"</a:t>
            </a:r>
            <a:r>
              <a:rPr>
                <a:latin typeface="Courier"/>
              </a:rPr>
              <a:t>,</a:t>
            </a:r>
            <a:br/>
            <a:r>
              <a:rPr>
                <a:latin typeface="Courier"/>
              </a:rPr>
              <a:t>    </a:t>
            </a:r>
            <a:r>
              <a:rPr>
                <a:solidFill>
                  <a:srgbClr val="7D9029"/>
                </a:solidFill>
                <a:latin typeface="Courier"/>
              </a:rPr>
              <a:t>unmatched =</a:t>
            </a:r>
            <a:r>
              <a:rPr>
                <a:latin typeface="Courier"/>
              </a:rPr>
              <a:t> </a:t>
            </a:r>
            <a:r>
              <a:rPr>
                <a:solidFill>
                  <a:srgbClr val="4070A0"/>
                </a:solidFill>
                <a:latin typeface="Courier"/>
              </a:rPr>
              <a:t>"error"</a:t>
            </a:r>
            <a:br/>
            <a:r>
              <a:rPr>
                <a:latin typeface="Courier"/>
              </a:rPr>
              <a:t>  )</a:t>
            </a:r>
            <a:br/>
            <a:br/>
            <a:r>
              <a:rPr>
                <a:solidFill>
                  <a:srgbClr val="06287E"/>
                </a:solidFill>
                <a:latin typeface="Courier"/>
              </a:rPr>
              <a:t>nrow</a:t>
            </a:r>
            <a:r>
              <a:rPr>
                <a:latin typeface="Courier"/>
              </a:rPr>
              <a:t>(fusion) </a:t>
            </a:r>
            <a:r>
              <a:rPr>
                <a:solidFill>
                  <a:srgbClr val="4070A0"/>
                </a:solidFill>
                <a:latin typeface="Courier"/>
              </a:rPr>
              <a:t>==</a:t>
            </a:r>
            <a:r>
              <a:rPr>
                <a:latin typeface="Courier"/>
              </a:rPr>
              <a:t> </a:t>
            </a:r>
            <a:r>
              <a:rPr>
                <a:solidFill>
                  <a:srgbClr val="06287E"/>
                </a:solidFill>
                <a:latin typeface="Courier"/>
              </a:rPr>
              <a:t>nrow</a:t>
            </a:r>
            <a:r>
              <a:rPr>
                <a:latin typeface="Courier"/>
              </a:rPr>
              <a:t>(membres)</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Prouvez que la jointure a fait ce que vous aviez annoncé — En Python</a:t>
            </a:r>
          </a:p>
        </p:txBody>
      </p:sp>
      <p:sp>
        <p:nvSpPr>
          <p:cNvPr id="3" name="Content Placeholder 2"/>
          <p:cNvSpPr>
            <a:spLocks noGrp="1"/>
          </p:cNvSpPr>
          <p:nvPr>
            <p:ph idx="1"/>
          </p:nvPr>
        </p:nvSpPr>
        <p:spPr/>
        <p:txBody>
          <a:bodyPr/>
          <a:lstStyle/>
          <a:p>
            <a:pPr lvl="0" indent="0">
              <a:buNone/>
            </a:pPr>
            <a:r>
              <a:rPr>
                <a:latin typeface="Courier"/>
              </a:rPr>
              <a:t>avant </a:t>
            </a:r>
            <a:r>
              <a:rPr>
                <a:solidFill>
                  <a:srgbClr val="666666"/>
                </a:solidFill>
                <a:latin typeface="Courier"/>
              </a:rPr>
              <a:t>=</a:t>
            </a:r>
            <a:r>
              <a:rPr>
                <a:latin typeface="Courier"/>
              </a:rPr>
              <a:t> </a:t>
            </a:r>
            <a:r>
              <a:rPr>
                <a:solidFill>
                  <a:srgbClr val="008000"/>
                </a:solidFill>
                <a:latin typeface="Courier"/>
              </a:rPr>
              <a:t>len</a:t>
            </a:r>
            <a:r>
              <a:rPr>
                <a:latin typeface="Courier"/>
              </a:rPr>
              <a:t>(membres)</a:t>
            </a:r>
            <a:br/>
            <a:r>
              <a:rPr>
                <a:latin typeface="Courier"/>
              </a:rPr>
              <a:t>apres </a:t>
            </a:r>
            <a:r>
              <a:rPr>
                <a:solidFill>
                  <a:srgbClr val="666666"/>
                </a:solidFill>
                <a:latin typeface="Courier"/>
              </a:rPr>
              <a:t>=</a:t>
            </a:r>
            <a:r>
              <a:rPr>
                <a:latin typeface="Courier"/>
              </a:rPr>
              <a:t> </a:t>
            </a:r>
            <a:r>
              <a:rPr>
                <a:solidFill>
                  <a:srgbClr val="008000"/>
                </a:solidFill>
                <a:latin typeface="Courier"/>
              </a:rPr>
              <a:t>len</a:t>
            </a:r>
            <a:r>
              <a:rPr>
                <a:latin typeface="Courier"/>
              </a:rPr>
              <a:t>(fusion)</a:t>
            </a:r>
            <a:br/>
            <a:br/>
            <a:r>
              <a:rPr b="1">
                <a:solidFill>
                  <a:srgbClr val="007020"/>
                </a:solidFill>
                <a:latin typeface="Courier"/>
              </a:rPr>
              <a:t>assert</a:t>
            </a:r>
            <a:r>
              <a:rPr>
                <a:latin typeface="Courier"/>
              </a:rPr>
              <a:t> apres </a:t>
            </a:r>
            <a:r>
              <a:rPr>
                <a:solidFill>
                  <a:srgbClr val="666666"/>
                </a:solidFill>
                <a:latin typeface="Courier"/>
              </a:rPr>
              <a:t>==</a:t>
            </a:r>
            <a:r>
              <a:rPr>
                <a:latin typeface="Courier"/>
              </a:rPr>
              <a:t> avant, </a:t>
            </a:r>
            <a:r>
              <a:rPr>
                <a:solidFill>
                  <a:srgbClr val="BB6688"/>
                </a:solidFill>
                <a:latin typeface="Courier"/>
              </a:rPr>
              <a:t>f"la jointure a changé le nombre de lignes : </a:t>
            </a:r>
            <a:r>
              <a:rPr>
                <a:solidFill>
                  <a:srgbClr val="4070A0"/>
                </a:solidFill>
                <a:latin typeface="Courier"/>
              </a:rPr>
              <a:t>{</a:t>
            </a:r>
            <a:r>
              <a:rPr>
                <a:latin typeface="Courier"/>
              </a:rPr>
              <a:t>avant</a:t>
            </a:r>
            <a:r>
              <a:rPr>
                <a:solidFill>
                  <a:srgbClr val="4070A0"/>
                </a:solidFill>
                <a:latin typeface="Courier"/>
              </a:rPr>
              <a:t>}</a:t>
            </a:r>
            <a:r>
              <a:rPr>
                <a:solidFill>
                  <a:srgbClr val="BB6688"/>
                </a:solidFill>
                <a:latin typeface="Courier"/>
              </a:rPr>
              <a:t> -&gt; </a:t>
            </a:r>
            <a:r>
              <a:rPr>
                <a:solidFill>
                  <a:srgbClr val="4070A0"/>
                </a:solidFill>
                <a:latin typeface="Courier"/>
              </a:rPr>
              <a:t>{</a:t>
            </a:r>
            <a:r>
              <a:rPr>
                <a:latin typeface="Courier"/>
              </a:rPr>
              <a:t>apres</a:t>
            </a:r>
            <a:r>
              <a:rPr>
                <a:solidFill>
                  <a:srgbClr val="4070A0"/>
                </a:solidFill>
                <a:latin typeface="Courier"/>
              </a:rPr>
              <a:t>}</a:t>
            </a:r>
            <a:r>
              <a:rPr>
                <a:solidFill>
                  <a:srgbClr val="BB6688"/>
                </a:solidFill>
                <a:latin typeface="Courier"/>
              </a:rPr>
              <a:t>"</a:t>
            </a:r>
            <a:br/>
            <a:br/>
            <a:r>
              <a:rPr>
                <a:latin typeface="Courier"/>
              </a:rPr>
              <a:t>orphelins </a:t>
            </a:r>
            <a:r>
              <a:rPr>
                <a:solidFill>
                  <a:srgbClr val="666666"/>
                </a:solidFill>
                <a:latin typeface="Courier"/>
              </a:rPr>
              <a:t>=</a:t>
            </a:r>
            <a:r>
              <a:rPr>
                <a:latin typeface="Courier"/>
              </a:rPr>
              <a:t> (fusion[</a:t>
            </a:r>
            <a:r>
              <a:rPr>
                <a:solidFill>
                  <a:srgbClr val="4070A0"/>
                </a:solidFill>
                <a:latin typeface="Courier"/>
              </a:rPr>
              <a:t>"_merge"</a:t>
            </a:r>
            <a:r>
              <a:rPr>
                <a:latin typeface="Courier"/>
              </a:rPr>
              <a:t>] </a:t>
            </a:r>
            <a:r>
              <a:rPr>
                <a:solidFill>
                  <a:srgbClr val="666666"/>
                </a:solidFill>
                <a:latin typeface="Courier"/>
              </a:rPr>
              <a:t>==</a:t>
            </a:r>
            <a:r>
              <a:rPr>
                <a:latin typeface="Courier"/>
              </a:rPr>
              <a:t> </a:t>
            </a:r>
            <a:r>
              <a:rPr>
                <a:solidFill>
                  <a:srgbClr val="4070A0"/>
                </a:solidFill>
                <a:latin typeface="Courier"/>
              </a:rPr>
              <a:t>"left_only"</a:t>
            </a:r>
            <a:r>
              <a:rPr>
                <a:latin typeface="Courier"/>
              </a:rPr>
              <a:t>).</a:t>
            </a:r>
            <a:r>
              <a:rPr>
                <a:solidFill>
                  <a:srgbClr val="008000"/>
                </a:solidFill>
                <a:latin typeface="Courier"/>
              </a:rPr>
              <a:t>sum</a:t>
            </a:r>
            <a:r>
              <a:rPr>
                <a:latin typeface="Courier"/>
              </a:rPr>
              <a:t>()</a:t>
            </a:r>
            <a:br/>
            <a:r>
              <a:rPr b="1">
                <a:solidFill>
                  <a:srgbClr val="007020"/>
                </a:solidFill>
                <a:latin typeface="Courier"/>
              </a:rPr>
              <a:t>assert</a:t>
            </a:r>
            <a:r>
              <a:rPr>
                <a:latin typeface="Courier"/>
              </a:rPr>
              <a:t> orphelins </a:t>
            </a:r>
            <a:r>
              <a:rPr>
                <a:solidFill>
                  <a:srgbClr val="666666"/>
                </a:solidFill>
                <a:latin typeface="Courier"/>
              </a:rPr>
              <a:t>==</a:t>
            </a:r>
            <a:r>
              <a:rPr>
                <a:latin typeface="Courier"/>
              </a:rPr>
              <a:t> </a:t>
            </a:r>
            <a:r>
              <a:rPr>
                <a:solidFill>
                  <a:srgbClr val="40A070"/>
                </a:solidFill>
                <a:latin typeface="Courier"/>
              </a:rPr>
              <a:t>0</a:t>
            </a:r>
            <a:r>
              <a:rPr>
                <a:latin typeface="Courier"/>
              </a:rPr>
              <a:t>, </a:t>
            </a:r>
            <a:r>
              <a:rPr>
                <a:solidFill>
                  <a:srgbClr val="BB6688"/>
                </a:solidFill>
                <a:latin typeface="Courier"/>
              </a:rPr>
              <a:t>f"</a:t>
            </a:r>
            <a:r>
              <a:rPr>
                <a:solidFill>
                  <a:srgbClr val="4070A0"/>
                </a:solidFill>
                <a:latin typeface="Courier"/>
              </a:rPr>
              <a:t>{</a:t>
            </a:r>
            <a:r>
              <a:rPr>
                <a:latin typeface="Courier"/>
              </a:rPr>
              <a:t>orphelins</a:t>
            </a:r>
            <a:r>
              <a:rPr>
                <a:solidFill>
                  <a:srgbClr val="4070A0"/>
                </a:solidFill>
                <a:latin typeface="Courier"/>
              </a:rPr>
              <a:t>}</a:t>
            </a:r>
            <a:r>
              <a:rPr>
                <a:solidFill>
                  <a:srgbClr val="BB6688"/>
                </a:solidFill>
                <a:latin typeface="Courier"/>
              </a:rPr>
              <a:t> membres sans ménage"</a:t>
            </a:r>
            <a:br/>
            <a:br/>
            <a:r>
              <a:rPr b="1">
                <a:solidFill>
                  <a:srgbClr val="007020"/>
                </a:solidFill>
                <a:latin typeface="Courier"/>
              </a:rPr>
              <a:t>assert</a:t>
            </a:r>
            <a:r>
              <a:rPr>
                <a:latin typeface="Courier"/>
              </a:rPr>
              <a:t> fusion[</a:t>
            </a:r>
            <a:r>
              <a:rPr>
                <a:solidFill>
                  <a:srgbClr val="4070A0"/>
                </a:solidFill>
                <a:latin typeface="Courier"/>
              </a:rPr>
              <a:t>"child_id"</a:t>
            </a:r>
            <a:r>
              <a:rPr>
                <a:latin typeface="Courier"/>
              </a:rPr>
              <a:t>].is_unique, </a:t>
            </a:r>
            <a:r>
              <a:rPr>
                <a:solidFill>
                  <a:srgbClr val="4070A0"/>
                </a:solidFill>
                <a:latin typeface="Courier"/>
              </a:rPr>
              <a:t>"identifiants dupliqués après jointure"</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Prouvez que la jointure a fait ce que vous aviez annoncé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stopifnot</a:t>
            </a:r>
            <a:r>
              <a:rPr>
                <a:latin typeface="Courier"/>
              </a:rPr>
              <a:t>(</a:t>
            </a:r>
            <a:r>
              <a:rPr>
                <a:solidFill>
                  <a:srgbClr val="06287E"/>
                </a:solidFill>
                <a:latin typeface="Courier"/>
              </a:rPr>
              <a:t>nrow</a:t>
            </a:r>
            <a:r>
              <a:rPr>
                <a:latin typeface="Courier"/>
              </a:rPr>
              <a:t>(fusion) </a:t>
            </a:r>
            <a:r>
              <a:rPr>
                <a:solidFill>
                  <a:srgbClr val="4070A0"/>
                </a:solidFill>
                <a:latin typeface="Courier"/>
              </a:rPr>
              <a:t>==</a:t>
            </a:r>
            <a:r>
              <a:rPr>
                <a:latin typeface="Courier"/>
              </a:rPr>
              <a:t> </a:t>
            </a:r>
            <a:r>
              <a:rPr>
                <a:solidFill>
                  <a:srgbClr val="06287E"/>
                </a:solidFill>
                <a:latin typeface="Courier"/>
              </a:rPr>
              <a:t>nrow</a:t>
            </a:r>
            <a:r>
              <a:rPr>
                <a:latin typeface="Courier"/>
              </a:rPr>
              <a:t>(membres))</a:t>
            </a: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is.na</a:t>
            </a:r>
            <a:r>
              <a:rPr>
                <a:latin typeface="Courier"/>
              </a:rPr>
              <a:t>(fusion</a:t>
            </a:r>
            <a:r>
              <a:rPr>
                <a:solidFill>
                  <a:srgbClr val="4070A0"/>
                </a:solidFill>
                <a:latin typeface="Courier"/>
              </a:rPr>
              <a:t>$</a:t>
            </a:r>
            <a:r>
              <a:rPr>
                <a:latin typeface="Courier"/>
              </a:rPr>
              <a:t>commune)))</a:t>
            </a:r>
            <a:br/>
            <a:r>
              <a:rPr>
                <a:solidFill>
                  <a:srgbClr val="06287E"/>
                </a:solidFill>
                <a:latin typeface="Courier"/>
              </a:rPr>
              <a:t>stopifnot</a:t>
            </a:r>
            <a:r>
              <a:rPr>
                <a:latin typeface="Courier"/>
              </a:rPr>
              <a:t>(</a:t>
            </a:r>
            <a:r>
              <a:rPr>
                <a:solidFill>
                  <a:srgbClr val="4070A0"/>
                </a:solidFill>
                <a:latin typeface="Courier"/>
              </a:rPr>
              <a:t>!</a:t>
            </a:r>
            <a:r>
              <a:rPr>
                <a:solidFill>
                  <a:srgbClr val="06287E"/>
                </a:solidFill>
                <a:latin typeface="Courier"/>
              </a:rPr>
              <a:t>any</a:t>
            </a:r>
            <a:r>
              <a:rPr>
                <a:latin typeface="Courier"/>
              </a:rPr>
              <a:t>(</a:t>
            </a:r>
            <a:r>
              <a:rPr>
                <a:solidFill>
                  <a:srgbClr val="06287E"/>
                </a:solidFill>
                <a:latin typeface="Courier"/>
              </a:rPr>
              <a:t>duplicated</a:t>
            </a:r>
            <a:r>
              <a:rPr>
                <a:latin typeface="Courier"/>
              </a:rPr>
              <a:t>(fusion</a:t>
            </a:r>
            <a:r>
              <a:rPr>
                <a:solidFill>
                  <a:srgbClr val="4070A0"/>
                </a:solidFill>
                <a:latin typeface="Courier"/>
              </a:rPr>
              <a:t>$</a:t>
            </a:r>
            <a:r>
              <a:rPr>
                <a:latin typeface="Courier"/>
              </a:rPr>
              <a:t>child_id)))</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Prouvez que la jointure a fait ce que vous aviez annoncé</a:t>
            </a:r>
          </a:p>
        </p:txBody>
      </p:sp>
      <p:sp>
        <p:nvSpPr>
          <p:cNvPr id="3" name="Content Placeholder 2"/>
          <p:cNvSpPr>
            <a:spLocks noGrp="1"/>
          </p:cNvSpPr>
          <p:nvPr>
            <p:ph idx="1"/>
          </p:nvPr>
        </p:nvSpPr>
        <p:spPr/>
        <p:txBody>
          <a:bodyPr/>
          <a:lstStyle/>
          <a:p>
            <a:pPr lvl="0" indent="0" marL="1270000">
              <a:buNone/>
            </a:pPr>
            <a:r>
              <a:rPr sz="2000"/>
              <a:t>Une jointure qui modifie votre nombre de lignes n’est pas un problème de données à corriger en aval. C’est le signe que vous avez mal compris l’une des deux tables, et la correction se situe en amont de la jointure.</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registre est déjà ordonné — En Python</a:t>
            </a:r>
          </a:p>
        </p:txBody>
      </p:sp>
      <p:sp>
        <p:nvSpPr>
          <p:cNvPr id="3" name="Content Placeholder 2"/>
          <p:cNvSpPr>
            <a:spLocks noGrp="1"/>
          </p:cNvSpPr>
          <p:nvPr>
            <p:ph idx="1"/>
          </p:nvPr>
        </p:nvSpPr>
        <p:spPr/>
        <p:txBody>
          <a:bodyPr/>
          <a:lstStyle/>
          <a:p>
            <a:pPr lvl="0" indent="0">
              <a:buNone/>
            </a:pPr>
            <a:r>
              <a:rPr>
                <a:latin typeface="Courier"/>
              </a:rPr>
              <a:t>muac.head()</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Ce que couvre cette leçon</a:t>
            </a:r>
          </a:p>
        </p:txBody>
      </p:sp>
      <p:sp>
        <p:nvSpPr>
          <p:cNvPr id="3" name="Content Placeholder 2"/>
          <p:cNvSpPr>
            <a:spLocks noGrp="1"/>
          </p:cNvSpPr>
          <p:nvPr>
            <p:ph idx="1"/>
          </p:nvPr>
        </p:nvSpPr>
        <p:spPr/>
        <p:txBody>
          <a:bodyPr/>
          <a:lstStyle/>
          <a:p>
            <a:pPr lvl="0"/>
            <a:r>
              <a:rPr/>
              <a:t>La règle</a:t>
            </a:r>
          </a:p>
          <a:p>
            <a:pPr lvl="0"/>
            <a:r>
              <a:rPr/>
              <a:t>À quoi ressemble le désordre dans ce secteur</a:t>
            </a:r>
          </a:p>
          <a:p>
            <a:pPr lvl="0"/>
            <a:r>
              <a:rPr/>
              <a:t>Format long et format large</a:t>
            </a:r>
          </a:p>
          <a:p>
            <a:pPr lvl="0"/>
            <a:r>
              <a:rPr/>
              <a:t>Joindre une liste à son parent</a:t>
            </a:r>
          </a:p>
          <a:p>
            <a:pPr lvl="0"/>
            <a:r>
              <a:rPr/>
              <a:t>Prouvez que la jointure a fait ce que vous aviez annoncé</a:t>
            </a:r>
          </a:p>
          <a:p>
            <a:pPr lvl="0"/>
            <a:r>
              <a:rPr/>
              <a:t>Le registre est déjà ordonné</a:t>
            </a:r>
          </a:p>
          <a:p>
            <a:pPr lvl="0"/>
            <a:r>
              <a:rPr/>
              <a:t>La suite</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Le registre est déjà ordonné — En R</a:t>
            </a:r>
          </a:p>
        </p:txBody>
      </p:sp>
      <p:sp>
        <p:nvSpPr>
          <p:cNvPr id="3" name="Content Placeholder 2"/>
          <p:cNvSpPr>
            <a:spLocks noGrp="1"/>
          </p:cNvSpPr>
          <p:nvPr>
            <p:ph idx="1"/>
          </p:nvPr>
        </p:nvSpPr>
        <p:spPr/>
        <p:txBody>
          <a:bodyPr/>
          <a:lstStyle/>
          <a:p>
            <a:pPr lvl="0" indent="0">
              <a:buNone/>
            </a:pPr>
            <a:r>
              <a:rPr>
                <a:solidFill>
                  <a:srgbClr val="06287E"/>
                </a:solidFill>
                <a:latin typeface="Courier"/>
              </a:rPr>
              <a:t>head</a:t>
            </a:r>
            <a:r>
              <a:rPr>
                <a:latin typeface="Courier"/>
              </a:rPr>
              <a:t>(muac)</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a:r>
              <a:rPr/>
              <a:t>Le tableau a la bonne forme.</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suite</a:t>
            </a:r>
          </a:p>
        </p:txBody>
      </p:sp>
      <p:sp>
        <p:nvSpPr>
          <p:cNvPr id="3" name="Content Placeholder 2"/>
          <p:cNvSpPr>
            <a:spLocks noGrp="1"/>
          </p:cNvSpPr>
          <p:nvPr>
            <p:ph idx="1"/>
          </p:nvPr>
        </p:nvSpPr>
        <p:spPr/>
        <p:txBody>
          <a:bodyPr/>
          <a:lstStyle/>
          <a:p>
            <a:pPr lvl="0" indent="0" marL="0">
              <a:buNone/>
            </a:pPr>
            <a:r>
              <a:rPr/>
              <a:t>Lire la leçon complète, avec le code exécutable</a:t>
            </a:r>
          </a:p>
          <a:p>
            <a:pPr lvl="0" indent="0" marL="0">
              <a:buNone/>
            </a:pPr>
            <a:r>
              <a:rPr>
                <a:hlinkClick r:id="rId2"/>
              </a:rPr>
              <a:t>https://data-analysis.cassion.dev/fr/cours/data-analysis-foundations/foundations-04-tidy-tables</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La règle</a:t>
            </a:r>
          </a:p>
        </p:txBody>
      </p:sp>
      <p:sp>
        <p:nvSpPr>
          <p:cNvPr id="3" name="Content Placeholder 2"/>
          <p:cNvSpPr>
            <a:spLocks noGrp="1"/>
          </p:cNvSpPr>
          <p:nvPr>
            <p:ph idx="1"/>
          </p:nvPr>
        </p:nvSpPr>
        <p:spPr/>
        <p:txBody>
          <a:bodyPr/>
          <a:lstStyle/>
          <a:p>
            <a:pPr lvl="0"/>
            <a:r>
              <a:rPr/>
              <a:t>Une ligne par observation, une colonne par variable, une table par type d’objet.</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À quoi ressemble le désordre dans ce secteur</a:t>
            </a:r>
          </a:p>
        </p:txBody>
      </p:sp>
      <p:sp>
        <p:nvSpPr>
          <p:cNvPr id="3" name="Content Placeholder 2"/>
          <p:cNvSpPr>
            <a:spLocks noGrp="1"/>
          </p:cNvSpPr>
          <p:nvPr>
            <p:ph idx="1"/>
          </p:nvPr>
        </p:nvSpPr>
        <p:spPr/>
        <p:txBody>
          <a:bodyPr/>
          <a:lstStyle/>
          <a:p>
            <a:pPr lvl="0"/>
            <a:r>
              <a:rPr/>
              <a:t>Groupes répétés aplatis — CommCare exporte une ligne par soumission, donc une visite de ménage ayant dépisté trois…</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À quoi ressemble le désordre dans ce secteur — Exemple</a:t>
            </a:r>
          </a:p>
        </p:txBody>
      </p:sp>
      <p:sp>
        <p:nvSpPr>
          <p:cNvPr id="3" name="Content Placeholder 2"/>
          <p:cNvSpPr>
            <a:spLocks noGrp="1"/>
          </p:cNvSpPr>
          <p:nvPr>
            <p:ph idx="1"/>
          </p:nvPr>
        </p:nvSpPr>
        <p:spPr/>
        <p:txBody>
          <a:bodyPr/>
          <a:lstStyle/>
          <a:p>
            <a:pPr lvl="0" indent="0">
              <a:buNone/>
            </a:pPr>
            <a:r>
              <a:rPr>
                <a:latin typeface="Courier"/>
              </a:rPr>
              <a:t>form_id,commune,child_1_id,child_1_muac,child_2_id,child_2_muac,child_3_id,child_3_muac
F0012,Gonaives,CH00854,133,CH00855,118,,
F0013,Verrettes,CH01439,143,,,,</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À quoi ressemble le désordre dans ce secteur</a:t>
            </a:r>
          </a:p>
        </p:txBody>
      </p:sp>
      <p:sp>
        <p:nvSpPr>
          <p:cNvPr id="3" name="Content Placeholder 2"/>
          <p:cNvSpPr>
            <a:spLocks noGrp="1"/>
          </p:cNvSpPr>
          <p:nvPr>
            <p:ph idx="1"/>
          </p:nvPr>
        </p:nvSpPr>
        <p:spPr/>
        <p:txBody>
          <a:bodyPr/>
          <a:lstStyle/>
          <a:p>
            <a:pPr lvl="0"/>
            <a:r>
              <a:rPr/>
              <a:t>Des valeurs dans les en-têtes de colonnes — Un tableau croisé DHIS2 dispose les périodes en haut :</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À quoi ressemble le désordre dans ce secteur — Exemple</a:t>
            </a:r>
          </a:p>
        </p:txBody>
      </p:sp>
      <p:sp>
        <p:nvSpPr>
          <p:cNvPr id="3" name="Content Placeholder 2"/>
          <p:cNvSpPr>
            <a:spLocks noGrp="1"/>
          </p:cNvSpPr>
          <p:nvPr>
            <p:ph idx="1"/>
          </p:nvPr>
        </p:nvSpPr>
        <p:spPr/>
        <p:txBody>
          <a:bodyPr/>
          <a:lstStyle/>
          <a:p>
            <a:pPr lvl="0" indent="0">
              <a:buNone/>
            </a:pPr>
            <a:r>
              <a:rPr>
                <a:latin typeface="Courier"/>
              </a:rPr>
              <a:t>org_unit,janv-2024,févr-2024,mars-2024
Gonaives,412,388,401</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À quoi ressemble le désordre dans ce secteur</a:t>
            </a:r>
          </a:p>
        </p:txBody>
      </p:sp>
      <p:sp>
        <p:nvSpPr>
          <p:cNvPr id="3" name="Content Placeholder 2"/>
          <p:cNvSpPr>
            <a:spLocks noGrp="1"/>
          </p:cNvSpPr>
          <p:nvPr>
            <p:ph idx="1"/>
          </p:nvPr>
        </p:nvSpPr>
        <p:spPr/>
        <p:txBody>
          <a:bodyPr/>
          <a:lstStyle/>
          <a:p>
            <a:pPr lvl="0"/>
            <a:r>
              <a:rPr/>
              <a:t>Plusieurs objets dans une même table — Un export d’enquête où les caractéristiques du ménage sont répétées sur chaque…</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indent="0" marL="0">
              <a:buNone/>
            </a:pPr>
            <a:r>
              <a:rPr/>
              <a:t>Format long et format large — En Python (suite)</a:t>
            </a:r>
          </a:p>
        </p:txBody>
      </p:sp>
      <p:sp>
        <p:nvSpPr>
          <p:cNvPr id="3" name="Content Placeholder 2"/>
          <p:cNvSpPr>
            <a:spLocks noGrp="1"/>
          </p:cNvSpPr>
          <p:nvPr>
            <p:ph idx="1"/>
          </p:nvPr>
        </p:nvSpPr>
        <p:spPr/>
        <p:txBody>
          <a:bodyPr/>
          <a:lstStyle/>
          <a:p>
            <a:pPr lvl="0" indent="0">
              <a:buNone/>
            </a:pPr>
            <a:r>
              <a:rPr b="1">
                <a:solidFill>
                  <a:srgbClr val="008000"/>
                </a:solidFill>
                <a:latin typeface="Courier"/>
              </a:rPr>
              <a:t>import</a:t>
            </a:r>
            <a:r>
              <a:rPr>
                <a:latin typeface="Courier"/>
              </a:rPr>
              <a:t> pandas </a:t>
            </a:r>
            <a:r>
              <a:rPr b="1">
                <a:solidFill>
                  <a:srgbClr val="008000"/>
                </a:solidFill>
                <a:latin typeface="Courier"/>
              </a:rPr>
              <a:t>as</a:t>
            </a:r>
            <a:r>
              <a:rPr>
                <a:latin typeface="Courier"/>
              </a:rPr>
              <a:t> pd</a:t>
            </a:r>
            <a:br/>
            <a:br/>
            <a:r>
              <a:rPr>
                <a:latin typeface="Courier"/>
              </a:rPr>
              <a:t>large </a:t>
            </a:r>
            <a:r>
              <a:rPr>
                <a:solidFill>
                  <a:srgbClr val="666666"/>
                </a:solidFill>
                <a:latin typeface="Courier"/>
              </a:rPr>
              <a:t>=</a:t>
            </a:r>
            <a:r>
              <a:rPr>
                <a:latin typeface="Courier"/>
              </a:rPr>
              <a:t> pd.read_csv(</a:t>
            </a:r>
            <a:r>
              <a:rPr>
                <a:solidFill>
                  <a:srgbClr val="4070A0"/>
                </a:solidFill>
                <a:latin typeface="Courier"/>
              </a:rPr>
              <a:t>"data/raw/commcare-screening-export.csv"</a:t>
            </a:r>
            <a:r>
              <a:rPr>
                <a:latin typeface="Courier"/>
              </a:rPr>
              <a:t>)</a:t>
            </a:r>
            <a:br/>
            <a:br/>
            <a:r>
              <a:rPr>
                <a:solidFill>
                  <a:srgbClr val="008000"/>
                </a:solidFill>
                <a:latin typeface="Courier"/>
              </a:rPr>
              <a:t>long</a:t>
            </a:r>
            <a:r>
              <a:rPr>
                <a:latin typeface="Courier"/>
              </a:rPr>
              <a:t> </a:t>
            </a:r>
            <a:r>
              <a:rPr>
                <a:solidFill>
                  <a:srgbClr val="666666"/>
                </a:solidFill>
                <a:latin typeface="Courier"/>
              </a:rPr>
              <a:t>=</a:t>
            </a:r>
            <a:r>
              <a:rPr>
                <a:latin typeface="Courier"/>
              </a:rPr>
              <a:t> large.melt(</a:t>
            </a:r>
            <a:br/>
            <a:r>
              <a:rPr>
                <a:latin typeface="Courier"/>
              </a:rPr>
              <a:t>    id_vars</a:t>
            </a:r>
            <a:r>
              <a:rPr>
                <a:solidFill>
                  <a:srgbClr val="666666"/>
                </a:solidFill>
                <a:latin typeface="Courier"/>
              </a:rPr>
              <a:t>=</a:t>
            </a:r>
            <a:r>
              <a:rPr>
                <a:latin typeface="Courier"/>
              </a:rPr>
              <a:t>[</a:t>
            </a:r>
            <a:r>
              <a:rPr>
                <a:solidFill>
                  <a:srgbClr val="4070A0"/>
                </a:solidFill>
                <a:latin typeface="Courier"/>
              </a:rPr>
              <a:t>"form_id"</a:t>
            </a:r>
            <a:r>
              <a:rPr>
                <a:latin typeface="Courier"/>
              </a:rPr>
              <a:t>, </a:t>
            </a:r>
            <a:r>
              <a:rPr>
                <a:solidFill>
                  <a:srgbClr val="4070A0"/>
                </a:solidFill>
                <a:latin typeface="Courier"/>
              </a:rPr>
              <a:t>"commune"</a:t>
            </a:r>
            <a:r>
              <a:rPr>
                <a:latin typeface="Courier"/>
              </a:rPr>
              <a:t>],</a:t>
            </a:r>
            <a:br/>
            <a:r>
              <a:rPr>
                <a:latin typeface="Courier"/>
              </a:rPr>
              <a:t>    var_name</a:t>
            </a:r>
            <a:r>
              <a:rPr>
                <a:solidFill>
                  <a:srgbClr val="666666"/>
                </a:solidFill>
                <a:latin typeface="Courier"/>
              </a:rPr>
              <a:t>=</a:t>
            </a:r>
            <a:r>
              <a:rPr>
                <a:solidFill>
                  <a:srgbClr val="4070A0"/>
                </a:solidFill>
                <a:latin typeface="Courier"/>
              </a:rPr>
              <a:t>"champ"</a:t>
            </a:r>
            <a:r>
              <a:rPr>
                <a:latin typeface="Courier"/>
              </a:rPr>
              <a:t>,</a:t>
            </a:r>
            <a:br/>
            <a:r>
              <a:rPr>
                <a:latin typeface="Courier"/>
              </a:rPr>
              <a:t>    value_name</a:t>
            </a:r>
            <a:r>
              <a:rPr>
                <a:solidFill>
                  <a:srgbClr val="666666"/>
                </a:solidFill>
                <a:latin typeface="Courier"/>
              </a:rPr>
              <a:t>=</a:t>
            </a:r>
            <a:r>
              <a:rPr>
                <a:solidFill>
                  <a:srgbClr val="4070A0"/>
                </a:solidFill>
                <a:latin typeface="Courier"/>
              </a:rPr>
              <a:t>"valeur"</a:t>
            </a:r>
            <a:r>
              <a:rPr>
                <a:latin typeface="Courier"/>
              </a:rPr>
              <a:t>,</a:t>
            </a:r>
            <a:br/>
            <a:r>
              <a:rPr>
                <a:latin typeface="Courier"/>
              </a:rPr>
              <a:t>)</a:t>
            </a:r>
            <a:br/>
            <a:br/>
            <a:r>
              <a:rPr i="1">
                <a:solidFill>
                  <a:srgbClr val="60A0B0"/>
                </a:solidFill>
                <a:latin typeface="Courier"/>
              </a:rPr>
              <a:t># child_1_muac -&gt; enfant 1, champ muac</a:t>
            </a:r>
            <a:br/>
            <a:r>
              <a:rPr>
                <a:latin typeface="Courier"/>
              </a:rPr>
              <a:t>parties </a:t>
            </a:r>
            <a:r>
              <a:rPr>
                <a:solidFill>
                  <a:srgbClr val="666666"/>
                </a:solidFill>
                <a:latin typeface="Courier"/>
              </a:rPr>
              <a:t>=</a:t>
            </a:r>
            <a:r>
              <a:rPr>
                <a:latin typeface="Courier"/>
              </a:rPr>
              <a:t> </a:t>
            </a:r>
            <a:r>
              <a:rPr>
                <a:solidFill>
                  <a:srgbClr val="008000"/>
                </a:solidFill>
                <a:latin typeface="Courier"/>
              </a:rPr>
              <a:t>long</a:t>
            </a:r>
            <a:r>
              <a:rPr>
                <a:latin typeface="Courier"/>
              </a:rPr>
              <a:t>[</a:t>
            </a:r>
            <a:r>
              <a:rPr>
                <a:solidFill>
                  <a:srgbClr val="4070A0"/>
                </a:solidFill>
                <a:latin typeface="Courier"/>
              </a:rPr>
              <a:t>"champ"</a:t>
            </a:r>
            <a:r>
              <a:rPr>
                <a:latin typeface="Courier"/>
              </a:rPr>
              <a:t>].</a:t>
            </a:r>
            <a:r>
              <a:rPr>
                <a:solidFill>
                  <a:srgbClr val="008000"/>
                </a:solidFill>
                <a:latin typeface="Courier"/>
              </a:rPr>
              <a:t>str</a:t>
            </a:r>
            <a:r>
              <a:rPr>
                <a:latin typeface="Courier"/>
              </a:rPr>
              <a:t>.extract(</a:t>
            </a:r>
            <a:r>
              <a:rPr>
                <a:solidFill>
                  <a:srgbClr val="4070A0"/>
                </a:solidFill>
                <a:latin typeface="Courier"/>
              </a:rPr>
              <a:t>r"</a:t>
            </a:r>
            <a:r>
              <a:rPr>
                <a:solidFill>
                  <a:srgbClr val="40A070"/>
                </a:solidFill>
                <a:latin typeface="Courier"/>
              </a:rPr>
              <a:t>^</a:t>
            </a:r>
            <a:r>
              <a:rPr>
                <a:solidFill>
                  <a:srgbClr val="4070A0"/>
                </a:solidFill>
                <a:latin typeface="Courier"/>
              </a:rPr>
              <a:t>child_</a:t>
            </a:r>
            <a:r>
              <a:rPr b="1">
                <a:solidFill>
                  <a:srgbClr val="007020"/>
                </a:solidFill>
                <a:latin typeface="Courier"/>
              </a:rPr>
              <a:t>(</a:t>
            </a:r>
            <a:r>
              <a:rPr>
                <a:solidFill>
                  <a:srgbClr val="06287E"/>
                </a:solidFill>
                <a:latin typeface="Courier"/>
              </a:rPr>
              <a:t>?P&lt;rang&gt;</a:t>
            </a:r>
            <a:r>
              <a:rPr>
                <a:solidFill>
                  <a:srgbClr val="40A070"/>
                </a:solidFill>
                <a:latin typeface="Courier"/>
              </a:rPr>
              <a:t>\d</a:t>
            </a:r>
            <a:r>
              <a:rPr>
                <a:solidFill>
                  <a:srgbClr val="666666"/>
                </a:solidFill>
                <a:latin typeface="Courier"/>
              </a:rPr>
              <a:t>+</a:t>
            </a:r>
            <a:r>
              <a:rPr b="1">
                <a:solidFill>
                  <a:srgbClr val="007020"/>
                </a:solidFill>
                <a:latin typeface="Courier"/>
              </a:rPr>
              <a:t>)</a:t>
            </a:r>
            <a:r>
              <a:rPr>
                <a:solidFill>
                  <a:srgbClr val="4070A0"/>
                </a:solidFill>
                <a:latin typeface="Courier"/>
              </a:rPr>
              <a:t>_</a:t>
            </a:r>
            <a:r>
              <a:rPr b="1">
                <a:solidFill>
                  <a:srgbClr val="007020"/>
                </a:solidFill>
                <a:latin typeface="Courier"/>
              </a:rPr>
              <a:t>(</a:t>
            </a:r>
            <a:r>
              <a:rPr>
                <a:solidFill>
                  <a:srgbClr val="06287E"/>
                </a:solidFill>
                <a:latin typeface="Courier"/>
              </a:rPr>
              <a:t>?P&lt;attribut&gt;</a:t>
            </a:r>
            <a:r>
              <a:rPr>
                <a:solidFill>
                  <a:srgbClr val="40A070"/>
                </a:solidFill>
                <a:latin typeface="Courier"/>
              </a:rPr>
              <a:t>.</a:t>
            </a:r>
            <a:r>
              <a:rPr>
                <a:solidFill>
                  <a:srgbClr val="666666"/>
                </a:solidFill>
                <a:latin typeface="Courier"/>
              </a:rPr>
              <a:t>+</a:t>
            </a:r>
            <a:r>
              <a:rPr b="1">
                <a:solidFill>
                  <a:srgbClr val="007020"/>
                </a:solidFill>
                <a:latin typeface="Courier"/>
              </a:rPr>
              <a:t>)</a:t>
            </a:r>
            <a:r>
              <a:rPr>
                <a:solidFill>
                  <a:srgbClr val="40A070"/>
                </a:solidFill>
                <a:latin typeface="Courier"/>
              </a:rPr>
              <a:t>$</a:t>
            </a:r>
            <a:r>
              <a:rPr>
                <a:solidFill>
                  <a:srgbClr val="4070A0"/>
                </a:solidFill>
                <a:latin typeface="Courier"/>
              </a:rPr>
              <a:t>"</a:t>
            </a:r>
            <a:r>
              <a:rPr>
                <a:latin typeface="Courier"/>
              </a:rPr>
              <a:t>)</a:t>
            </a:r>
            <a:br/>
            <a:r>
              <a:rPr>
                <a:solidFill>
                  <a:srgbClr val="008000"/>
                </a:solidFill>
                <a:latin typeface="Courier"/>
              </a:rPr>
              <a:t>long</a:t>
            </a:r>
            <a:r>
              <a:rPr>
                <a:latin typeface="Courier"/>
              </a:rPr>
              <a:t> </a:t>
            </a:r>
            <a:r>
              <a:rPr>
                <a:solidFill>
                  <a:srgbClr val="666666"/>
                </a:solidFill>
                <a:latin typeface="Courier"/>
              </a:rPr>
              <a:t>=</a:t>
            </a:r>
            <a:r>
              <a:rPr>
                <a:latin typeface="Courier"/>
              </a:rPr>
              <a:t> pd.concat([</a:t>
            </a:r>
            <a:r>
              <a:rPr>
                <a:solidFill>
                  <a:srgbClr val="008000"/>
                </a:solidFill>
                <a:latin typeface="Courier"/>
              </a:rPr>
              <a:t>long</a:t>
            </a:r>
            <a:r>
              <a:rPr>
                <a:latin typeface="Courier"/>
              </a:rPr>
              <a:t>, parties], axis</a:t>
            </a:r>
            <a:r>
              <a:rPr>
                <a:solidFill>
                  <a:srgbClr val="666666"/>
                </a:solidFill>
                <a:latin typeface="Courier"/>
              </a:rPr>
              <a:t>=</a:t>
            </a:r>
            <a:r>
              <a:rPr>
                <a:solidFill>
                  <a:srgbClr val="40A070"/>
                </a:solidFill>
                <a:latin typeface="Courier"/>
              </a:rPr>
              <a:t>1</a:t>
            </a:r>
            <a:r>
              <a:rPr>
                <a:latin typeface="Courier"/>
              </a:rPr>
              <a:t>).dropna(subset</a:t>
            </a:r>
            <a:r>
              <a:rPr>
                <a:solidFill>
                  <a:srgbClr val="666666"/>
                </a:solidFill>
                <a:latin typeface="Courier"/>
              </a:rPr>
              <a:t>=</a:t>
            </a:r>
            <a:r>
              <a:rPr>
                <a:latin typeface="Courier"/>
              </a:rPr>
              <a:t>[</a:t>
            </a:r>
            <a:r>
              <a:rPr>
                <a:solidFill>
                  <a:srgbClr val="4070A0"/>
                </a:solidFill>
                <a:latin typeface="Courier"/>
              </a:rPr>
              <a:t>"rang"</a:t>
            </a:r>
            <a:r>
              <a:rPr>
                <a:latin typeface="Courier"/>
              </a:rPr>
              <a:t>])</a:t>
            </a:r>
            <a:br/>
            <a:br/>
            <a:r>
              <a:rPr>
                <a:latin typeface="Courier"/>
              </a:rPr>
              <a:t>enfants </a:t>
            </a:r>
            <a:r>
              <a:rPr>
                <a:solidFill>
                  <a:srgbClr val="666666"/>
                </a:solidFill>
                <a:latin typeface="Courier"/>
              </a:rPr>
              <a:t>=</a:t>
            </a:r>
            <a:r>
              <a:rPr>
                <a:latin typeface="Courier"/>
              </a:rPr>
              <a:t> (</a:t>
            </a:r>
            <a:br/>
            <a:r>
              <a:rPr>
                <a:latin typeface="Courier"/>
              </a:rPr>
              <a:t>    </a:t>
            </a:r>
            <a:r>
              <a:rPr>
                <a:solidFill>
                  <a:srgbClr val="008000"/>
                </a:solidFill>
                <a:latin typeface="Courier"/>
              </a:rPr>
              <a:t>long</a:t>
            </a:r>
            <a:r>
              <a:rPr>
                <a:latin typeface="Courier"/>
              </a:rPr>
              <a:t>.pivot(index</a:t>
            </a:r>
            <a:r>
              <a:rPr>
                <a:solidFill>
                  <a:srgbClr val="666666"/>
                </a:solidFill>
                <a:latin typeface="Courier"/>
              </a:rPr>
              <a:t>=</a:t>
            </a:r>
            <a:r>
              <a:rPr>
                <a:latin typeface="Courier"/>
              </a:rPr>
              <a:t>[</a:t>
            </a:r>
            <a:r>
              <a:rPr>
                <a:solidFill>
                  <a:srgbClr val="4070A0"/>
                </a:solidFill>
                <a:latin typeface="Courier"/>
              </a:rPr>
              <a:t>"form_id"</a:t>
            </a:r>
            <a:r>
              <a:rPr>
                <a:latin typeface="Courier"/>
              </a:rPr>
              <a:t>, </a:t>
            </a:r>
            <a:r>
              <a:rPr>
                <a:solidFill>
                  <a:srgbClr val="4070A0"/>
                </a:solidFill>
                <a:latin typeface="Courier"/>
              </a:rPr>
              <a:t>"commune"</a:t>
            </a:r>
            <a:r>
              <a:rPr>
                <a:latin typeface="Courier"/>
              </a:rPr>
              <a:t>, </a:t>
            </a:r>
            <a:r>
              <a:rPr>
                <a:solidFill>
                  <a:srgbClr val="4070A0"/>
                </a:solidFill>
                <a:latin typeface="Courier"/>
              </a:rPr>
              <a:t>"rang"</a:t>
            </a:r>
            <a:r>
              <a:rPr>
                <a:latin typeface="Courier"/>
              </a:rPr>
              <a:t>], columns</a:t>
            </a:r>
            <a:r>
              <a:rPr>
                <a:solidFill>
                  <a:srgbClr val="666666"/>
                </a:solidFill>
                <a:latin typeface="Courier"/>
              </a:rPr>
              <a:t>=</a:t>
            </a:r>
            <a:r>
              <a:rPr>
                <a:solidFill>
                  <a:srgbClr val="4070A0"/>
                </a:solidFill>
                <a:latin typeface="Courier"/>
              </a:rPr>
              <a:t>"attribut"</a:t>
            </a:r>
            <a:r>
              <a:rPr>
                <a:latin typeface="Courier"/>
              </a:rPr>
              <a:t>, values</a:t>
            </a:r>
            <a:r>
              <a:rPr>
                <a:solidFill>
                  <a:srgbClr val="666666"/>
                </a:solidFill>
                <a:latin typeface="Courier"/>
              </a:rPr>
              <a:t>=</a:t>
            </a:r>
            <a:r>
              <a:rPr>
                <a:solidFill>
                  <a:srgbClr val="4070A0"/>
                </a:solidFill>
                <a:latin typeface="Courier"/>
              </a:rPr>
              <a:t>"valeur"</a:t>
            </a:r>
            <a:r>
              <a:rPr>
                <a:latin typeface="Courier"/>
              </a:rPr>
              <a: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Words>
  <Application>Microsoft Macintosh PowerPoint</Application>
  <PresentationFormat>On-screen Show (16:9)</PresentationFormat>
  <Paragraphs>15</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Obtenir un tableau ordonné</dc:title>
  <dc:creator>Pierre Robentz Cassion</dc:creator>
  <cp:keywords/>
  <dcterms:created xsi:type="dcterms:W3CDTF">2026-07-26T00:00:00Z</dcterms:created>
  <dcterms:modified xsi:type="dcterms:W3CDTF">2026-07-26T00:00:00Z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e">
    <vt:lpwstr>Leçon 4 sur 8</vt:lpwstr>
  </property>
  <property fmtid="{D5CDD505-2E9C-101B-9397-08002B2CF9AE}" pid="3" name="subtitle">
    <vt:lpwstr>Restructurer les groupes répétés aplatis en une ligne par observation, joindre une liste de membres à son ménage, et prouver que la jointure n’a pas modifié votre charge de cas en silence.</vt:lpwstr>
  </property>
</Properties>
</file>