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notesMaster" Target="notesMasters/notesMaster1.xml" /><Relationship Id="rId30" Type="http://schemas.openxmlformats.org/officeDocument/2006/relationships/viewProps" Target="viewProps.xml" /><Relationship Id="rId29" Type="http://schemas.openxmlformats.org/officeDocument/2006/relationships/presProps" Target="presProps.xml" /><Relationship Id="rId1" Type="http://schemas.openxmlformats.org/officeDocument/2006/relationships/slideMaster" Target="slideMasters/slideMaster1.xml" /><Relationship Id="rId32" Type="http://schemas.openxmlformats.org/officeDocument/2006/relationships/tableStyles" Target="tableStyles.xml" /><Relationship Id="rId31"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15.xml.rels><?xml version="1.0" encoding="UTF-8"?><Relationships xmlns="http://schemas.openxmlformats.org/package/2006/relationships"><Relationship Id="rId2" Type="http://schemas.openxmlformats.org/officeDocument/2006/relationships/slide" Target="../slides/slide22.xml" /><Relationship Id="rId1" Type="http://schemas.openxmlformats.org/officeDocument/2006/relationships/notesMaster" Target="../notesMasters/notesMaster1.xml" /></Relationships>
</file>

<file path=ppt/notesSlides/_rels/notesSlide16.xml.rels><?xml version="1.0" encoding="UTF-8"?><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_rels/notesSlide17.xml.rels><?xml version="1.0" encoding="UTF-8"?><Relationships xmlns="http://schemas.openxmlformats.org/package/2006/relationships"><Relationship Id="rId2" Type="http://schemas.openxmlformats.org/officeDocument/2006/relationships/slide" Target="../slides/slide24.xml" /><Relationship Id="rId1" Type="http://schemas.openxmlformats.org/officeDocument/2006/relationships/notesMaster" Target="../notesMasters/notesMaster1.xml" /></Relationships>
</file>

<file path=ppt/notesSlides/_rels/notesSlide18.xml.rels><?xml version="1.0" encoding="UTF-8"?><Relationships xmlns="http://schemas.openxmlformats.org/package/2006/relationships"><Relationship Id="rId2" Type="http://schemas.openxmlformats.org/officeDocument/2006/relationships/slide" Target="../slides/slide25.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Profile a fresh export systematically — missingness by site and week, implausible measurements, duplicates with no clean key, and codes that contradict each other.</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Be careful here: two different children of the same age and sex, screened in the same commune on the same day, with the same MUAC to the millimetre, is possible. In a large campaign it is even likely. This check produces </a:t>
            </a:r>
            <a:r>
              <a:rPr i="1"/>
              <a:t>suspects</a:t>
            </a:r>
            <a:r>
              <a:rPr/>
              <a:t>, not duplicates, and the resolution is a human looking at the register — not a </a:t>
            </a:r>
            <a:r>
              <a:rPr>
                <a:latin typeface="Courier"/>
              </a:rPr>
              <a:t>drop_duplicates()</a:t>
            </a:r>
            <a:r>
              <a:rPr/>
              <a:t> call.</a:t>
            </a:r>
          </a:p>
        </p:txBody>
      </p:sp>
      <p:sp>
        <p:nvSpPr>
          <p:cNvPr id="4" name="Slide Number Placeholder 3"/>
          <p:cNvSpPr>
            <a:spLocks noGrp="1"/>
          </p:cNvSpPr>
          <p:nvPr>
            <p:ph type="sldNum" sz="quarter" idx="10"/>
          </p:nvPr>
        </p:nvSpPr>
        <p:spPr/>
        <p:txBody>
          <a:bodyPr/>
          <a:lstStyle/>
          <a:p>
            <a:fld id="{18BDFEC3-8487-43E8-A154-7C12CBC1FFF2}" type="slidenum">
              <a:rPr lang="en-US"/>
              <a:t>16</a:t>
            </a:fld>
            <a:endParaRPr lang="en-US"/>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Columns that should agree, and do not. This register has two such faults. Seventy-three records carry a referral outcome but no MUAC value — the decision column and the measurement column were filled by different people:</a:t>
            </a:r>
          </a:p>
        </p:txBody>
      </p:sp>
      <p:sp>
        <p:nvSpPr>
          <p:cNvPr id="4" name="Slide Number Placeholder 3"/>
          <p:cNvSpPr>
            <a:spLocks noGrp="1"/>
          </p:cNvSpPr>
          <p:nvPr>
            <p:ph type="sldNum" sz="quarter" idx="10"/>
          </p:nvPr>
        </p:nvSpPr>
        <p:spPr/>
        <p:txBody>
          <a:bodyPr/>
          <a:lstStyle/>
          <a:p>
            <a:fld id="{18BDFEC3-8487-43E8-A154-7C12CBC1FFF2}" type="slidenum">
              <a:rPr lang="en-US"/>
              <a:t>17</a:t>
            </a:fld>
            <a:endParaRPr lang="en-US"/>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And nine records carry an outcome that contradicts their own measurement — a child measured at 140 mm marked as referred to outpatient therapeutic care, or a child at 110 mm marked no-action. This is what a mis-tapped tablet screen produces.</a:t>
            </a:r>
          </a:p>
        </p:txBody>
      </p:sp>
      <p:sp>
        <p:nvSpPr>
          <p:cNvPr id="4" name="Slide Number Placeholder 3"/>
          <p:cNvSpPr>
            <a:spLocks noGrp="1"/>
          </p:cNvSpPr>
          <p:nvPr>
            <p:ph type="sldNum" sz="quarter" idx="10"/>
          </p:nvPr>
        </p:nvSpPr>
        <p:spPr/>
        <p:txBody>
          <a:bodyPr/>
          <a:lstStyle/>
          <a:p>
            <a:fld id="{18BDFEC3-8487-43E8-A154-7C12CBC1FFF2}" type="slidenum">
              <a:rPr lang="en-US"/>
              <a:t>19</a:t>
            </a:fld>
            <a:endParaRPr lang="en-US"/>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Note that this check encodes a clinical rule. It is only as good as the rule, and referral to a stabilisation centre depends on complications the register does not record — so treat a mismatch as a flag for review, not as proof the outcome is wrong.</a:t>
            </a:r>
          </a:p>
        </p:txBody>
      </p:sp>
      <p:sp>
        <p:nvSpPr>
          <p:cNvPr id="4" name="Slide Number Placeholder 3"/>
          <p:cNvSpPr>
            <a:spLocks noGrp="1"/>
          </p:cNvSpPr>
          <p:nvPr>
            <p:ph type="sldNum" sz="quarter" idx="10"/>
          </p:nvPr>
        </p:nvSpPr>
        <p:spPr/>
        <p:txBody>
          <a:bodyPr/>
          <a:lstStyle/>
          <a:p>
            <a:fld id="{18BDFEC3-8487-43E8-A154-7C12CBC1FFF2}" type="slidenum">
              <a:rPr lang="en-US"/>
              <a:t>20</a:t>
            </a:fld>
            <a:endParaRPr lang="en-US"/>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The </a:t>
            </a:r>
            <a:r>
              <a:rPr>
                <a:latin typeface="Courier"/>
              </a:rPr>
              <a:t>oedema</a:t>
            </a:r>
            <a:r>
              <a:rPr/>
              <a:t> column is recorded as </a:t>
            </a:r>
            <a:r>
              <a:rPr>
                <a:latin typeface="Courier"/>
              </a:rPr>
              <a:t>true</a:t>
            </a:r>
            <a:r>
              <a:rPr/>
              <a:t>/</a:t>
            </a:r>
            <a:r>
              <a:rPr>
                <a:latin typeface="Courier"/>
              </a:rPr>
              <a:t>false</a:t>
            </a:r>
            <a:r>
              <a:rPr/>
              <a:t> for most of the file, but Ennery and Desdunes used </a:t>
            </a:r>
            <a:r>
              <a:rPr>
                <a:latin typeface="Courier"/>
              </a:rPr>
              <a:t>Y</a:t>
            </a:r>
            <a:r>
              <a:rPr/>
              <a:t>/</a:t>
            </a:r>
            <a:r>
              <a:rPr>
                <a:latin typeface="Courier"/>
              </a:rPr>
              <a:t>N</a:t>
            </a:r>
            <a:r>
              <a:rPr/>
              <a:t> in the first quarter, and some rows are blank.</a:t>
            </a:r>
          </a:p>
        </p:txBody>
      </p:sp>
      <p:sp>
        <p:nvSpPr>
          <p:cNvPr id="4" name="Slide Number Placeholder 3"/>
          <p:cNvSpPr>
            <a:spLocks noGrp="1"/>
          </p:cNvSpPr>
          <p:nvPr>
            <p:ph type="sldNum" sz="quarter" idx="10"/>
          </p:nvPr>
        </p:nvSpPr>
        <p:spPr/>
        <p:txBody>
          <a:bodyPr/>
          <a:lstStyle/>
          <a:p>
            <a:fld id="{18BDFEC3-8487-43E8-A154-7C12CBC1FFF2}" type="slidenum">
              <a:rPr lang="en-US"/>
              <a:t>21</a:t>
            </a:fld>
            <a:endParaRPr lang="en-US"/>
          </a:p>
        </p:txBody>
      </p:sp>
    </p:spTree>
  </p:cSld>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Always look at the raw string values of a categorical column before converting. Converting first and counting the missing afterwards tells you </a:t>
            </a:r>
            <a:r>
              <a:rPr i="1"/>
              <a:t>how many</a:t>
            </a:r>
            <a:r>
              <a:rPr/>
              <a:t> rows had an unexpected value; looking at the raw values tells you </a:t>
            </a:r>
            <a:r>
              <a:rPr i="1"/>
              <a:t>what</a:t>
            </a:r>
            <a:r>
              <a:rPr/>
              <a:t> they were, which is what you need to decide whether they are recoverable.</a:t>
            </a:r>
          </a:p>
        </p:txBody>
      </p:sp>
      <p:sp>
        <p:nvSpPr>
          <p:cNvPr id="4" name="Slide Number Placeholder 3"/>
          <p:cNvSpPr>
            <a:spLocks noGrp="1"/>
          </p:cNvSpPr>
          <p:nvPr>
            <p:ph type="sldNum" sz="quarter" idx="10"/>
          </p:nvPr>
        </p:nvSpPr>
        <p:spPr/>
        <p:txBody>
          <a:bodyPr/>
          <a:lstStyle/>
          <a:p>
            <a:fld id="{18BDFEC3-8487-43E8-A154-7C12CBC1FFF2}" type="slidenum">
              <a:rPr lang="en-US"/>
              <a:t>22</a:t>
            </a:fld>
            <a:endParaRPr lang="en-US"/>
          </a:p>
        </p:txBody>
      </p:sp>
    </p:spTree>
  </p:cSld>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Wrap the whole thing so it runs on every new export without being retyped.</a:t>
            </a:r>
          </a:p>
        </p:txBody>
      </p:sp>
      <p:sp>
        <p:nvSpPr>
          <p:cNvPr id="4" name="Slide Number Placeholder 3"/>
          <p:cNvSpPr>
            <a:spLocks noGrp="1"/>
          </p:cNvSpPr>
          <p:nvPr>
            <p:ph type="sldNum" sz="quarter" idx="10"/>
          </p:nvPr>
        </p:nvSpPr>
        <p:spPr/>
        <p:txBody>
          <a:bodyPr/>
          <a:lstStyle/>
          <a:p>
            <a:fld id="{18BDFEC3-8487-43E8-A154-7C12CBC1FFF2}" type="slidenum">
              <a:rPr lang="en-US"/>
              <a:t>23</a:t>
            </a:fld>
            <a:endParaRPr lang="en-US"/>
          </a:p>
        </p:txBody>
      </p:sp>
    </p:spTree>
  </p:cSld>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Run this on every export, save the output next to the data, and you have a record of what the file looked like on arrival. That record is what lets you answer “was this always like that?” six months later.</a:t>
            </a:r>
          </a:p>
        </p:txBody>
      </p:sp>
      <p:sp>
        <p:nvSpPr>
          <p:cNvPr id="4" name="Slide Number Placeholder 3"/>
          <p:cNvSpPr>
            <a:spLocks noGrp="1"/>
          </p:cNvSpPr>
          <p:nvPr>
            <p:ph type="sldNum" sz="quarter" idx="10"/>
          </p:nvPr>
        </p:nvSpPr>
        <p:spPr/>
        <p:txBody>
          <a:bodyPr/>
          <a:lstStyle/>
          <a:p>
            <a:fld id="{18BDFEC3-8487-43E8-A154-7C12CBC1FFF2}" type="slidenum">
              <a:rPr lang="en-US"/>
              <a:t>24</a:t>
            </a:fld>
            <a:endParaRPr lang="en-US"/>
          </a:p>
        </p:txBody>
      </p:sp>
    </p:spTree>
  </p:cSld>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You now know what is wrong. The next lesson is about deciding what to do about each fault — and, more importantly, about writing those decisions down in a form that survives the person who made them.</a:t>
            </a:r>
          </a:p>
        </p:txBody>
      </p:sp>
      <p:sp>
        <p:nvSpPr>
          <p:cNvPr id="4" name="Slide Number Placeholder 3"/>
          <p:cNvSpPr>
            <a:spLocks noGrp="1"/>
          </p:cNvSpPr>
          <p:nvPr>
            <p:ph type="sldNum" sz="quarter" idx="10"/>
          </p:nvPr>
        </p:nvSpPr>
        <p:spPr/>
        <p:txBody>
          <a:bodyPr/>
          <a:lstStyle/>
          <a:p>
            <a:fld id="{18BDFEC3-8487-43E8-A154-7C12CBC1FFF2}" type="slidenum">
              <a:rPr lang="en-US"/>
              <a:t>25</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You have a tidy table with the right types. You do not yet know what is in it. The instinct is to compute the indicator and look at the number. Resist it: the number will be plausible whatever is wrong, and once you have seen it you will find reasons to believe it. Profile first, decide second, compute third. This lesson is the profiling. Five checks, in order of how much damage they do when missed.</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A single completeness figure is nearly useless. What matters is whether the missingness clusters, because clustered missingness biases and scattered missingness mostly just costs precision.</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Run it on this register and the overall missingness of </a:t>
            </a:r>
            <a:r>
              <a:rPr>
                <a:latin typeface="Courier"/>
              </a:rPr>
              <a:t>age_months</a:t>
            </a:r>
            <a:r>
              <a:rPr/>
              <a:t> is about 5%, which sounds tolerable. Break it down and Gros-Morne is far worse than the others. Break it down by week as well and it collapses onto a single campaign week, 10 to 14 June:</a:t>
            </a:r>
          </a:p>
        </p:txBody>
      </p:sp>
      <p:sp>
        <p:nvSpPr>
          <p:cNvPr id="4" name="Slide Number Placeholder 3"/>
          <p:cNvSpPr>
            <a:spLocks noGrp="1"/>
          </p:cNvSpPr>
          <p:nvPr>
            <p:ph type="sldNum" sz="quarter" idx="10"/>
          </p:nvPr>
        </p:nvSpPr>
        <p:spPr/>
        <p:txBody>
          <a:bodyPr/>
          <a:lstStyle/>
          <a:p>
            <a:fld id="{18BDFEC3-8487-43E8-A154-7C12CBC1FFF2}" type="slidenum">
              <a:rPr lang="en-US"/>
              <a:t>6</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That is not a data quality nuisance. It is one team, one week, one tablet form that had the age field misconfigured — and it means that dropping incomplete rows removes Gros-Morne far more than any other commune. If you then rank communes by malnutrition rate, you have ranked them partly on which team’s form was broken.</a:t>
            </a:r>
          </a:p>
        </p:txBody>
      </p:sp>
      <p:sp>
        <p:nvSpPr>
          <p:cNvPr id="4" name="Slide Number Placeholder 3"/>
          <p:cNvSpPr>
            <a:spLocks noGrp="1"/>
          </p:cNvSpPr>
          <p:nvPr>
            <p:ph type="sldNum" sz="quarter" idx="10"/>
          </p:nvPr>
        </p:nvSpPr>
        <p:spPr/>
        <p:txBody>
          <a:bodyPr/>
          <a:lstStyle/>
          <a:p>
            <a:fld id="{18BDFEC3-8487-43E8-A154-7C12CBC1FFF2}" type="slidenum">
              <a:rPr lang="en-US"/>
              <a:t>8</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Every sector has physical limits. Use them. For MUAC in children 6 to 59 months, values below about 80 mm or above about 220 mm are not measurements — they are recording errors. The register carries seven records where the measurement was left in centimetres and never converted, which appear as values below 40.</a:t>
            </a:r>
          </a:p>
        </p:txBody>
      </p:sp>
      <p:sp>
        <p:nvSpPr>
          <p:cNvPr id="4" name="Slide Number Placeholder 3"/>
          <p:cNvSpPr>
            <a:spLocks noGrp="1"/>
          </p:cNvSpPr>
          <p:nvPr>
            <p:ph type="sldNum" sz="quarter" idx="10"/>
          </p:nvPr>
        </p:nvSpPr>
        <p:spPr/>
        <p:txBody>
          <a:bodyPr/>
          <a:lstStyle/>
          <a:p>
            <a:fld id="{18BDFEC3-8487-43E8-A154-7C12CBC1FFF2}" type="slidenum">
              <a:rPr lang="en-US"/>
              <a:t>9</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A value of 13.3 where you expected 133 is a unit error, and it is recoverable — you know what it was meant to be. A value of 450 is not recoverable and has to be treated as missing. Distinguishing the two is a judgement call, which is why it belongs in the cleaning log rather than in a one-line filter. Check the age range too. A MUAC screening programme targets 6 to 59 months, so a row recording 72 months is either out of scope or a data entry error, and which one it is changes your denominator.</a:t>
            </a:r>
          </a:p>
        </p:txBody>
      </p:sp>
      <p:sp>
        <p:nvSpPr>
          <p:cNvPr id="4" name="Slide Number Placeholder 3"/>
          <p:cNvSpPr>
            <a:spLocks noGrp="1"/>
          </p:cNvSpPr>
          <p:nvPr>
            <p:ph type="sldNum" sz="quarter" idx="10"/>
          </p:nvPr>
        </p:nvSpPr>
        <p:spPr/>
        <p:txBody>
          <a:bodyPr/>
          <a:lstStyle/>
          <a:p>
            <a:fld id="{18BDFEC3-8487-43E8-A154-7C12CBC1FFF2}" type="slidenum">
              <a:rPr lang="en-US"/>
              <a:t>11</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Exact duplicates are easy:</a:t>
            </a:r>
          </a:p>
        </p:txBody>
      </p:sp>
      <p:sp>
        <p:nvSpPr>
          <p:cNvPr id="4" name="Slide Number Placeholder 3"/>
          <p:cNvSpPr>
            <a:spLocks noGrp="1"/>
          </p:cNvSpPr>
          <p:nvPr>
            <p:ph type="sldNum" sz="quarter" idx="10"/>
          </p:nvPr>
        </p:nvSpPr>
        <p:spPr/>
        <p:txBody>
          <a:bodyPr/>
          <a:lstStyle/>
          <a:p>
            <a:fld id="{18BDFEC3-8487-43E8-A154-7C12CBC1FFF2}" type="slidenum">
              <a:rPr lang="en-US"/>
              <a:t>13</a:t>
            </a:fld>
            <a:endParaRPr lang="en-US"/>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This register has twelve exact duplicates, from forms submitted twice on a poor connection. Those are unambiguous — the same submission arrived twice, and one copy should go. The harder case is a child re-registered under a new identifier, which shares no key at all. Six of those are in this file, findable only by matching on the attributes that should not coincide by chance:</a:t>
            </a:r>
          </a:p>
        </p:txBody>
      </p:sp>
      <p:sp>
        <p:nvSpPr>
          <p:cNvPr id="4" name="Slide Number Placeholder 3"/>
          <p:cNvSpPr>
            <a:spLocks noGrp="1"/>
          </p:cNvSpPr>
          <p:nvPr>
            <p:ph type="sldNum" sz="quarter" idx="10"/>
          </p:nvPr>
        </p:nvSpPr>
        <p:spPr/>
        <p:txBody>
          <a:bodyPr/>
          <a:lstStyle/>
          <a:p>
            <a:fld id="{18BDFEC3-8487-43E8-A154-7C12CBC1FFF2}" type="slidenum">
              <a:rPr lang="en-US"/>
              <a:t>15</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4.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5.xml" /></Relationships>
</file>

<file path=ppt/slides/_rels/slide2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6.xml" /></Relationships>
</file>

<file path=ppt/slides/_rels/slide2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7.xml" /></Relationships>
</file>

<file path=ppt/slides/_rels/slide2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8.xml" /></Relationships>
</file>

<file path=ppt/slides/_rels/slide2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courses/data-analysis-foundations/foundations-05-data-quality" TargetMode="Externa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Finding what is wrong with the data</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Profile a fresh export systematically — missingness by site and week, implausible measurements, duplicates with no clean key, and codes that contradict each other.</a:t>
            </a:r>
            <a:br/>
            <a:br/>
            <a:r>
              <a:rPr/>
              <a:t>Pierre Robentz Cassion</a:t>
            </a:r>
          </a:p>
        </p:txBody>
      </p:sp>
      <p:sp>
        <p:nvSpPr>
          <p:cNvPr id="4" name="Date Placeholder 3"/>
          <p:cNvSpPr>
            <a:spLocks noGrp="1"/>
          </p:cNvSpPr>
          <p:nvPr>
            <p:ph idx="10" sz="half" type="dt"/>
          </p:nvPr>
        </p:nvSpPr>
        <p:spPr/>
        <p:txBody>
          <a:bodyPr/>
          <a:lstStyle/>
          <a:p>
            <a:pPr lvl="0" indent="0" marL="0">
              <a:buNone/>
            </a:pPr>
            <a:r>
              <a:rPr/>
              <a:t>Lesson 5 of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2: implausible values — In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4070A0"/>
                </a:solidFill>
                <a:latin typeface="Courier"/>
              </a:rPr>
              <a:t>|&gt;</a:t>
            </a:r>
            <a:br/>
            <a:r>
              <a:rPr>
                <a:latin typeface="Courier"/>
              </a:rPr>
              <a:t>  </a:t>
            </a:r>
            <a:r>
              <a:rPr>
                <a:solidFill>
                  <a:srgbClr val="06287E"/>
                </a:solidFill>
                <a:latin typeface="Courier"/>
              </a:rPr>
              <a:t>filter</a:t>
            </a:r>
            <a:r>
              <a:rPr>
                <a:latin typeface="Courier"/>
              </a:rPr>
              <a:t>(muac_mm </a:t>
            </a:r>
            <a:r>
              <a:rPr>
                <a:solidFill>
                  <a:srgbClr val="4070A0"/>
                </a:solidFill>
                <a:latin typeface="Courier"/>
              </a:rPr>
              <a:t>&lt;</a:t>
            </a:r>
            <a:r>
              <a:rPr>
                <a:latin typeface="Courier"/>
              </a:rPr>
              <a:t> </a:t>
            </a:r>
            <a:r>
              <a:rPr>
                <a:solidFill>
                  <a:srgbClr val="40A070"/>
                </a:solidFill>
                <a:latin typeface="Courier"/>
              </a:rPr>
              <a:t>80</a:t>
            </a:r>
            <a:r>
              <a:rPr>
                <a:latin typeface="Courier"/>
              </a:rPr>
              <a:t> </a:t>
            </a:r>
            <a:r>
              <a:rPr>
                <a:solidFill>
                  <a:srgbClr val="4070A0"/>
                </a:solidFill>
                <a:latin typeface="Courier"/>
              </a:rPr>
              <a:t>|</a:t>
            </a:r>
            <a:r>
              <a:rPr>
                <a:latin typeface="Courier"/>
              </a:rPr>
              <a:t> muac_mm </a:t>
            </a:r>
            <a:r>
              <a:rPr>
                <a:solidFill>
                  <a:srgbClr val="4070A0"/>
                </a:solidFill>
                <a:latin typeface="Courier"/>
              </a:rPr>
              <a:t>&gt;</a:t>
            </a:r>
            <a:r>
              <a:rPr>
                <a:latin typeface="Courier"/>
              </a:rPr>
              <a:t> </a:t>
            </a:r>
            <a:r>
              <a:rPr>
                <a:solidFill>
                  <a:srgbClr val="40A070"/>
                </a:solidFill>
                <a:latin typeface="Courier"/>
              </a:rPr>
              <a:t>220</a:t>
            </a:r>
            <a:r>
              <a:rPr>
                <a:latin typeface="Courier"/>
              </a:rPr>
              <a:t>) </a:t>
            </a:r>
            <a:r>
              <a:rPr>
                <a:solidFill>
                  <a:srgbClr val="4070A0"/>
                </a:solidFill>
                <a:latin typeface="Courier"/>
              </a:rPr>
              <a:t>|&gt;</a:t>
            </a:r>
            <a:br/>
            <a:r>
              <a:rPr>
                <a:latin typeface="Courier"/>
              </a:rPr>
              <a:t>  </a:t>
            </a:r>
            <a:r>
              <a:rPr>
                <a:solidFill>
                  <a:srgbClr val="06287E"/>
                </a:solidFill>
                <a:latin typeface="Courier"/>
              </a:rPr>
              <a:t>select</a:t>
            </a:r>
            <a:r>
              <a:rPr>
                <a:latin typeface="Courier"/>
              </a:rPr>
              <a:t>(child_id, commune, age_months, muac_mm)</a:t>
            </a:r>
            <a:br/>
            <a:br/>
            <a:r>
              <a:rPr>
                <a:solidFill>
                  <a:srgbClr val="06287E"/>
                </a:solidFill>
                <a:latin typeface="Courier"/>
              </a:rPr>
              <a:t>summary</a:t>
            </a:r>
            <a:r>
              <a:rPr>
                <a:latin typeface="Courier"/>
              </a:rPr>
              <a:t>(muac</a:t>
            </a:r>
            <a:r>
              <a:rPr>
                <a:solidFill>
                  <a:srgbClr val="4070A0"/>
                </a:solidFill>
                <a:latin typeface="Courier"/>
              </a:rPr>
              <a:t>$</a:t>
            </a:r>
            <a:r>
              <a:rPr>
                <a:latin typeface="Courier"/>
              </a:rPr>
              <a:t>muac_mm)</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2: implausible values — In Python</a:t>
            </a:r>
          </a:p>
        </p:txBody>
      </p:sp>
      <p:sp>
        <p:nvSpPr>
          <p:cNvPr id="3" name="Content Placeholder 2"/>
          <p:cNvSpPr>
            <a:spLocks noGrp="1"/>
          </p:cNvSpPr>
          <p:nvPr>
            <p:ph idx="1"/>
          </p:nvPr>
        </p:nvSpPr>
        <p:spPr/>
        <p:txBody>
          <a:bodyPr/>
          <a:lstStyle/>
          <a:p>
            <a:pPr lvl="0" indent="0">
              <a:buNone/>
            </a:pPr>
            <a:r>
              <a:rPr>
                <a:solidFill>
                  <a:srgbClr val="008000"/>
                </a:solidFill>
                <a:latin typeface="Courier"/>
              </a:rPr>
              <a:t>print</a:t>
            </a:r>
            <a:r>
              <a:rPr>
                <a:latin typeface="Courier"/>
              </a:rPr>
              <a:t>(muac[</a:t>
            </a:r>
            <a:r>
              <a:rPr>
                <a:solidFill>
                  <a:srgbClr val="4070A0"/>
                </a:solidFill>
                <a:latin typeface="Courier"/>
              </a:rPr>
              <a:t>"age_months"</a:t>
            </a:r>
            <a:r>
              <a:rPr>
                <a:latin typeface="Courier"/>
              </a:rPr>
              <a:t>].describe())</a:t>
            </a:r>
            <a:br/>
            <a:r>
              <a:rPr>
                <a:solidFill>
                  <a:srgbClr val="008000"/>
                </a:solidFill>
                <a:latin typeface="Courier"/>
              </a:rPr>
              <a:t>print</a:t>
            </a:r>
            <a:r>
              <a:rPr>
                <a:latin typeface="Courier"/>
              </a:rPr>
              <a:t>(muac[(muac[</a:t>
            </a:r>
            <a:r>
              <a:rPr>
                <a:solidFill>
                  <a:srgbClr val="4070A0"/>
                </a:solidFill>
                <a:latin typeface="Courier"/>
              </a:rPr>
              <a:t>"age_months"</a:t>
            </a:r>
            <a:r>
              <a:rPr>
                <a:latin typeface="Courier"/>
              </a:rPr>
              <a:t>] </a:t>
            </a:r>
            <a:r>
              <a:rPr>
                <a:solidFill>
                  <a:srgbClr val="666666"/>
                </a:solidFill>
                <a:latin typeface="Courier"/>
              </a:rPr>
              <a:t>&lt;</a:t>
            </a:r>
            <a:r>
              <a:rPr>
                <a:latin typeface="Courier"/>
              </a:rPr>
              <a:t> </a:t>
            </a:r>
            <a:r>
              <a:rPr>
                <a:solidFill>
                  <a:srgbClr val="40A070"/>
                </a:solidFill>
                <a:latin typeface="Courier"/>
              </a:rPr>
              <a:t>6</a:t>
            </a:r>
            <a:r>
              <a:rPr>
                <a:latin typeface="Courier"/>
              </a:rPr>
              <a:t>) </a:t>
            </a:r>
            <a:r>
              <a:rPr>
                <a:solidFill>
                  <a:srgbClr val="666666"/>
                </a:solidFill>
                <a:latin typeface="Courier"/>
              </a:rPr>
              <a:t>|</a:t>
            </a:r>
            <a:r>
              <a:rPr>
                <a:latin typeface="Courier"/>
              </a:rPr>
              <a:t> (muac[</a:t>
            </a:r>
            <a:r>
              <a:rPr>
                <a:solidFill>
                  <a:srgbClr val="4070A0"/>
                </a:solidFill>
                <a:latin typeface="Courier"/>
              </a:rPr>
              <a:t>"age_months"</a:t>
            </a:r>
            <a:r>
              <a:rPr>
                <a:latin typeface="Courier"/>
              </a:rPr>
              <a:t>] </a:t>
            </a:r>
            <a:r>
              <a:rPr>
                <a:solidFill>
                  <a:srgbClr val="666666"/>
                </a:solidFill>
                <a:latin typeface="Courier"/>
              </a:rPr>
              <a:t>&gt;</a:t>
            </a:r>
            <a:r>
              <a:rPr>
                <a:latin typeface="Courier"/>
              </a:rPr>
              <a:t> </a:t>
            </a:r>
            <a:r>
              <a:rPr>
                <a:solidFill>
                  <a:srgbClr val="40A070"/>
                </a:solidFill>
                <a:latin typeface="Courier"/>
              </a:rPr>
              <a:t>59</a:t>
            </a:r>
            <a:r>
              <a:rPr>
                <a:latin typeface="Courier"/>
              </a:rPr>
              <a:t>)].shape[</a:t>
            </a:r>
            <a:r>
              <a:rPr>
                <a:solidFill>
                  <a:srgbClr val="40A070"/>
                </a:solidFill>
                <a:latin typeface="Courier"/>
              </a:rPr>
              <a:t>0</a:t>
            </a:r>
            <a:r>
              <a:rPr>
                <a:latin typeface="Courier"/>
              </a:rPr>
              <a:t>])</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2: implausible values — In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summary</a:t>
            </a:r>
            <a:r>
              <a:rPr>
                <a:latin typeface="Courier"/>
              </a:rPr>
              <a:t>(muac</a:t>
            </a:r>
            <a:r>
              <a:rPr>
                <a:solidFill>
                  <a:srgbClr val="4070A0"/>
                </a:solidFill>
                <a:latin typeface="Courier"/>
              </a:rPr>
              <a:t>$</a:t>
            </a:r>
            <a:r>
              <a:rPr>
                <a:latin typeface="Courier"/>
              </a:rPr>
              <a:t>age_months)</a:t>
            </a:r>
            <a:br/>
            <a:r>
              <a:rPr>
                <a:solidFill>
                  <a:srgbClr val="06287E"/>
                </a:solidFill>
                <a:latin typeface="Courier"/>
              </a:rPr>
              <a:t>sum</a:t>
            </a:r>
            <a:r>
              <a:rPr>
                <a:latin typeface="Courier"/>
              </a:rPr>
              <a:t>(muac</a:t>
            </a:r>
            <a:r>
              <a:rPr>
                <a:solidFill>
                  <a:srgbClr val="4070A0"/>
                </a:solidFill>
                <a:latin typeface="Courier"/>
              </a:rPr>
              <a:t>$</a:t>
            </a:r>
            <a:r>
              <a:rPr>
                <a:latin typeface="Courier"/>
              </a:rPr>
              <a:t>age_months </a:t>
            </a:r>
            <a:r>
              <a:rPr>
                <a:solidFill>
                  <a:srgbClr val="4070A0"/>
                </a:solidFill>
                <a:latin typeface="Courier"/>
              </a:rPr>
              <a:t>&lt;</a:t>
            </a:r>
            <a:r>
              <a:rPr>
                <a:latin typeface="Courier"/>
              </a:rPr>
              <a:t> </a:t>
            </a:r>
            <a:r>
              <a:rPr>
                <a:solidFill>
                  <a:srgbClr val="40A070"/>
                </a:solidFill>
                <a:latin typeface="Courier"/>
              </a:rPr>
              <a:t>6</a:t>
            </a:r>
            <a:r>
              <a:rPr>
                <a:latin typeface="Courier"/>
              </a:rPr>
              <a:t> </a:t>
            </a:r>
            <a:r>
              <a:rPr>
                <a:solidFill>
                  <a:srgbClr val="4070A0"/>
                </a:solidFill>
                <a:latin typeface="Courier"/>
              </a:rPr>
              <a:t>|</a:t>
            </a:r>
            <a:r>
              <a:rPr>
                <a:latin typeface="Courier"/>
              </a:rPr>
              <a:t> muac</a:t>
            </a:r>
            <a:r>
              <a:rPr>
                <a:solidFill>
                  <a:srgbClr val="4070A0"/>
                </a:solidFill>
                <a:latin typeface="Courier"/>
              </a:rPr>
              <a:t>$</a:t>
            </a:r>
            <a:r>
              <a:rPr>
                <a:latin typeface="Courier"/>
              </a:rPr>
              <a:t>age_months </a:t>
            </a:r>
            <a:r>
              <a:rPr>
                <a:solidFill>
                  <a:srgbClr val="4070A0"/>
                </a:solidFill>
                <a:latin typeface="Courier"/>
              </a:rPr>
              <a:t>&gt;</a:t>
            </a:r>
            <a:r>
              <a:rPr>
                <a:latin typeface="Courier"/>
              </a:rPr>
              <a:t> </a:t>
            </a:r>
            <a:r>
              <a:rPr>
                <a:solidFill>
                  <a:srgbClr val="40A070"/>
                </a:solidFill>
                <a:latin typeface="Courier"/>
              </a:rPr>
              <a:t>59</a:t>
            </a:r>
            <a:r>
              <a:rPr>
                <a:latin typeface="Courier"/>
              </a:rPr>
              <a:t>, </a:t>
            </a:r>
            <a:r>
              <a:rPr>
                <a:solidFill>
                  <a:srgbClr val="7D9029"/>
                </a:solidFill>
                <a:latin typeface="Courier"/>
              </a:rPr>
              <a:t>na.rm =</a:t>
            </a:r>
            <a:r>
              <a:rPr>
                <a:latin typeface="Courier"/>
              </a:rPr>
              <a:t> </a:t>
            </a:r>
            <a:r>
              <a:rPr>
                <a:solidFill>
                  <a:srgbClr val="880000"/>
                </a:solidFill>
                <a:latin typeface="Courier"/>
              </a:rPr>
              <a:t>TRUE</a:t>
            </a:r>
            <a:r>
              <a:rPr>
                <a:latin typeface="Courier"/>
              </a:rPr>
              <a:t>)</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3: duplicates, including the ones without a clean key — In Python</a:t>
            </a:r>
          </a:p>
        </p:txBody>
      </p:sp>
      <p:sp>
        <p:nvSpPr>
          <p:cNvPr id="3" name="Content Placeholder 2"/>
          <p:cNvSpPr>
            <a:spLocks noGrp="1"/>
          </p:cNvSpPr>
          <p:nvPr>
            <p:ph idx="1"/>
          </p:nvPr>
        </p:nvSpPr>
        <p:spPr/>
        <p:txBody>
          <a:bodyPr/>
          <a:lstStyle/>
          <a:p>
            <a:pPr lvl="0" indent="0">
              <a:buNone/>
            </a:pPr>
            <a:r>
              <a:rPr>
                <a:latin typeface="Courier"/>
              </a:rPr>
              <a:t>exact </a:t>
            </a:r>
            <a:r>
              <a:rPr>
                <a:solidFill>
                  <a:srgbClr val="666666"/>
                </a:solidFill>
                <a:latin typeface="Courier"/>
              </a:rPr>
              <a:t>=</a:t>
            </a:r>
            <a:r>
              <a:rPr>
                <a:latin typeface="Courier"/>
              </a:rPr>
              <a:t> muac[muac.duplicated(keep</a:t>
            </a:r>
            <a:r>
              <a:rPr>
                <a:solidFill>
                  <a:srgbClr val="666666"/>
                </a:solidFill>
                <a:latin typeface="Courier"/>
              </a:rPr>
              <a:t>=</a:t>
            </a:r>
            <a:r>
              <a:rPr>
                <a:solidFill>
                  <a:srgbClr val="19177C"/>
                </a:solidFill>
                <a:latin typeface="Courier"/>
              </a:rPr>
              <a:t>False</a:t>
            </a:r>
            <a:r>
              <a:rPr>
                <a:latin typeface="Courier"/>
              </a:rPr>
              <a:t>)]</a:t>
            </a:r>
            <a:br/>
            <a:r>
              <a:rPr>
                <a:solidFill>
                  <a:srgbClr val="008000"/>
                </a:solidFill>
                <a:latin typeface="Courier"/>
              </a:rPr>
              <a:t>print</a:t>
            </a:r>
            <a:r>
              <a:rPr>
                <a:latin typeface="Courier"/>
              </a:rPr>
              <a:t>(</a:t>
            </a:r>
            <a:r>
              <a:rPr>
                <a:solidFill>
                  <a:srgbClr val="BB6688"/>
                </a:solidFill>
                <a:latin typeface="Courier"/>
              </a:rPr>
              <a:t>f"</a:t>
            </a:r>
            <a:r>
              <a:rPr>
                <a:solidFill>
                  <a:srgbClr val="4070A0"/>
                </a:solidFill>
                <a:latin typeface="Courier"/>
              </a:rPr>
              <a:t>{</a:t>
            </a:r>
            <a:r>
              <a:rPr>
                <a:solidFill>
                  <a:srgbClr val="008000"/>
                </a:solidFill>
                <a:latin typeface="Courier"/>
              </a:rPr>
              <a:t>len</a:t>
            </a:r>
            <a:r>
              <a:rPr>
                <a:latin typeface="Courier"/>
              </a:rPr>
              <a:t>(exact)</a:t>
            </a:r>
            <a:r>
              <a:rPr>
                <a:solidFill>
                  <a:srgbClr val="4070A0"/>
                </a:solidFill>
                <a:latin typeface="Courier"/>
              </a:rPr>
              <a:t>}</a:t>
            </a:r>
            <a:r>
              <a:rPr>
                <a:solidFill>
                  <a:srgbClr val="BB6688"/>
                </a:solidFill>
                <a:latin typeface="Courier"/>
              </a:rPr>
              <a:t> rows in exact-duplicate groups"</a:t>
            </a:r>
            <a:r>
              <a:rPr>
                <a:latin typeface="Courier"/>
              </a:rPr>
              <a:t>)</a:t>
            </a:r>
            <a:br/>
            <a:br/>
            <a:r>
              <a:rPr>
                <a:latin typeface="Courier"/>
              </a:rPr>
              <a:t>repeated_ids </a:t>
            </a:r>
            <a:r>
              <a:rPr>
                <a:solidFill>
                  <a:srgbClr val="666666"/>
                </a:solidFill>
                <a:latin typeface="Courier"/>
              </a:rPr>
              <a:t>=</a:t>
            </a:r>
            <a:r>
              <a:rPr>
                <a:latin typeface="Courier"/>
              </a:rPr>
              <a:t> muac[muac.duplicated(subset</a:t>
            </a:r>
            <a:r>
              <a:rPr>
                <a:solidFill>
                  <a:srgbClr val="666666"/>
                </a:solidFill>
                <a:latin typeface="Courier"/>
              </a:rPr>
              <a:t>=</a:t>
            </a:r>
            <a:r>
              <a:rPr>
                <a:latin typeface="Courier"/>
              </a:rPr>
              <a:t>[</a:t>
            </a:r>
            <a:r>
              <a:rPr>
                <a:solidFill>
                  <a:srgbClr val="4070A0"/>
                </a:solidFill>
                <a:latin typeface="Courier"/>
              </a:rPr>
              <a:t>"child_id"</a:t>
            </a:r>
            <a:r>
              <a:rPr>
                <a:latin typeface="Courier"/>
              </a:rPr>
              <a:t>], keep</a:t>
            </a:r>
            <a:r>
              <a:rPr>
                <a:solidFill>
                  <a:srgbClr val="666666"/>
                </a:solidFill>
                <a:latin typeface="Courier"/>
              </a:rPr>
              <a:t>=</a:t>
            </a:r>
            <a:r>
              <a:rPr>
                <a:solidFill>
                  <a:srgbClr val="19177C"/>
                </a:solidFill>
                <a:latin typeface="Courier"/>
              </a:rPr>
              <a:t>False</a:t>
            </a:r>
            <a:r>
              <a:rPr>
                <a:latin typeface="Courier"/>
              </a:rPr>
              <a:t>)]</a:t>
            </a:r>
            <a:br/>
            <a:r>
              <a:rPr>
                <a:solidFill>
                  <a:srgbClr val="008000"/>
                </a:solidFill>
                <a:latin typeface="Courier"/>
              </a:rPr>
              <a:t>print</a:t>
            </a:r>
            <a:r>
              <a:rPr>
                <a:latin typeface="Courier"/>
              </a:rPr>
              <a:t>(</a:t>
            </a:r>
            <a:r>
              <a:rPr>
                <a:solidFill>
                  <a:srgbClr val="BB6688"/>
                </a:solidFill>
                <a:latin typeface="Courier"/>
              </a:rPr>
              <a:t>f"</a:t>
            </a:r>
            <a:r>
              <a:rPr>
                <a:solidFill>
                  <a:srgbClr val="4070A0"/>
                </a:solidFill>
                <a:latin typeface="Courier"/>
              </a:rPr>
              <a:t>{</a:t>
            </a:r>
            <a:r>
              <a:rPr>
                <a:solidFill>
                  <a:srgbClr val="008000"/>
                </a:solidFill>
                <a:latin typeface="Courier"/>
              </a:rPr>
              <a:t>len</a:t>
            </a:r>
            <a:r>
              <a:rPr>
                <a:latin typeface="Courier"/>
              </a:rPr>
              <a:t>(repeated_ids)</a:t>
            </a:r>
            <a:r>
              <a:rPr>
                <a:solidFill>
                  <a:srgbClr val="4070A0"/>
                </a:solidFill>
                <a:latin typeface="Courier"/>
              </a:rPr>
              <a:t>}</a:t>
            </a:r>
            <a:r>
              <a:rPr>
                <a:solidFill>
                  <a:srgbClr val="BB6688"/>
                </a:solidFill>
                <a:latin typeface="Courier"/>
              </a:rPr>
              <a:t> rows sharing a child_id"</a:t>
            </a:r>
            <a:r>
              <a:rPr>
                <a:latin typeface="Courier"/>
              </a:rPr>
              <a:t>)</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3: duplicates, including the ones without a clean key — In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sum</a:t>
            </a:r>
            <a:r>
              <a:rPr>
                <a:latin typeface="Courier"/>
              </a:rPr>
              <a:t>(</a:t>
            </a:r>
            <a:r>
              <a:rPr>
                <a:solidFill>
                  <a:srgbClr val="06287E"/>
                </a:solidFill>
                <a:latin typeface="Courier"/>
              </a:rPr>
              <a:t>duplicated</a:t>
            </a:r>
            <a:r>
              <a:rPr>
                <a:latin typeface="Courier"/>
              </a:rPr>
              <a:t>(muac))</a:t>
            </a:r>
            <a:br/>
            <a:br/>
            <a:r>
              <a:rPr>
                <a:latin typeface="Courier"/>
              </a:rPr>
              <a:t>muac </a:t>
            </a:r>
            <a:r>
              <a:rPr>
                <a:solidFill>
                  <a:srgbClr val="4070A0"/>
                </a:solidFill>
                <a:latin typeface="Courier"/>
              </a:rPr>
              <a:t>|&gt;</a:t>
            </a:r>
            <a:br/>
            <a:r>
              <a:rPr>
                <a:latin typeface="Courier"/>
              </a:rPr>
              <a:t>  </a:t>
            </a:r>
            <a:r>
              <a:rPr>
                <a:solidFill>
                  <a:srgbClr val="06287E"/>
                </a:solidFill>
                <a:latin typeface="Courier"/>
              </a:rPr>
              <a:t>group_by</a:t>
            </a:r>
            <a:r>
              <a:rPr>
                <a:latin typeface="Courier"/>
              </a:rPr>
              <a:t>(child_id) </a:t>
            </a:r>
            <a:r>
              <a:rPr>
                <a:solidFill>
                  <a:srgbClr val="4070A0"/>
                </a:solidFill>
                <a:latin typeface="Courier"/>
              </a:rPr>
              <a:t>|&gt;</a:t>
            </a:r>
            <a:br/>
            <a:r>
              <a:rPr>
                <a:latin typeface="Courier"/>
              </a:rPr>
              <a:t>  </a:t>
            </a:r>
            <a:r>
              <a:rPr>
                <a:solidFill>
                  <a:srgbClr val="06287E"/>
                </a:solidFill>
                <a:latin typeface="Courier"/>
              </a:rPr>
              <a:t>filter</a:t>
            </a:r>
            <a:r>
              <a:rPr>
                <a:latin typeface="Courier"/>
              </a:rPr>
              <a:t>(</a:t>
            </a:r>
            <a:r>
              <a:rPr>
                <a:solidFill>
                  <a:srgbClr val="06287E"/>
                </a:solidFill>
                <a:latin typeface="Courier"/>
              </a:rPr>
              <a:t>n</a:t>
            </a:r>
            <a:r>
              <a:rPr>
                <a:latin typeface="Courier"/>
              </a:rPr>
              <a:t>() </a:t>
            </a:r>
            <a:r>
              <a:rPr>
                <a:solidFill>
                  <a:srgbClr val="4070A0"/>
                </a:solidFill>
                <a:latin typeface="Courier"/>
              </a:rPr>
              <a:t>&gt;</a:t>
            </a:r>
            <a:r>
              <a:rPr>
                <a:latin typeface="Courier"/>
              </a:rPr>
              <a:t> </a:t>
            </a:r>
            <a:r>
              <a:rPr>
                <a:solidFill>
                  <a:srgbClr val="40A070"/>
                </a:solidFill>
                <a:latin typeface="Courier"/>
              </a:rPr>
              <a:t>1</a:t>
            </a:r>
            <a:r>
              <a:rPr>
                <a:latin typeface="Courier"/>
              </a:rPr>
              <a:t>) </a:t>
            </a:r>
            <a:r>
              <a:rPr>
                <a:solidFill>
                  <a:srgbClr val="4070A0"/>
                </a:solidFill>
                <a:latin typeface="Courier"/>
              </a:rPr>
              <a:t>|&gt;</a:t>
            </a:r>
            <a:br/>
            <a:r>
              <a:rPr>
                <a:latin typeface="Courier"/>
              </a:rPr>
              <a:t>  </a:t>
            </a:r>
            <a:r>
              <a:rPr>
                <a:solidFill>
                  <a:srgbClr val="06287E"/>
                </a:solidFill>
                <a:latin typeface="Courier"/>
              </a:rPr>
              <a:t>arrange</a:t>
            </a:r>
            <a:r>
              <a:rPr>
                <a:latin typeface="Courier"/>
              </a:rPr>
              <a:t>(child_id)</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3: duplicates, including the ones without a clean key — In Python</a:t>
            </a:r>
          </a:p>
        </p:txBody>
      </p:sp>
      <p:sp>
        <p:nvSpPr>
          <p:cNvPr id="3" name="Content Placeholder 2"/>
          <p:cNvSpPr>
            <a:spLocks noGrp="1"/>
          </p:cNvSpPr>
          <p:nvPr>
            <p:ph idx="1"/>
          </p:nvPr>
        </p:nvSpPr>
        <p:spPr/>
        <p:txBody>
          <a:bodyPr/>
          <a:lstStyle/>
          <a:p>
            <a:pPr lvl="0" indent="0">
              <a:buNone/>
            </a:pPr>
            <a:r>
              <a:rPr>
                <a:latin typeface="Courier"/>
              </a:rPr>
              <a:t>suspects </a:t>
            </a:r>
            <a:r>
              <a:rPr>
                <a:solidFill>
                  <a:srgbClr val="666666"/>
                </a:solidFill>
                <a:latin typeface="Courier"/>
              </a:rPr>
              <a:t>=</a:t>
            </a:r>
            <a:r>
              <a:rPr>
                <a:latin typeface="Courier"/>
              </a:rPr>
              <a:t> (</a:t>
            </a:r>
            <a:br/>
            <a:r>
              <a:rPr>
                <a:latin typeface="Courier"/>
              </a:rPr>
              <a:t>    muac.groupby([</a:t>
            </a:r>
            <a:r>
              <a:rPr>
                <a:solidFill>
                  <a:srgbClr val="4070A0"/>
                </a:solidFill>
                <a:latin typeface="Courier"/>
              </a:rPr>
              <a:t>"commune"</a:t>
            </a:r>
            <a:r>
              <a:rPr>
                <a:latin typeface="Courier"/>
              </a:rPr>
              <a:t>, </a:t>
            </a:r>
            <a:r>
              <a:rPr>
                <a:solidFill>
                  <a:srgbClr val="4070A0"/>
                </a:solidFill>
                <a:latin typeface="Courier"/>
              </a:rPr>
              <a:t>"screening_date"</a:t>
            </a:r>
            <a:r>
              <a:rPr>
                <a:latin typeface="Courier"/>
              </a:rPr>
              <a:t>, </a:t>
            </a:r>
            <a:r>
              <a:rPr>
                <a:solidFill>
                  <a:srgbClr val="4070A0"/>
                </a:solidFill>
                <a:latin typeface="Courier"/>
              </a:rPr>
              <a:t>"age_months"</a:t>
            </a:r>
            <a:r>
              <a:rPr>
                <a:latin typeface="Courier"/>
              </a:rPr>
              <a:t>, </a:t>
            </a:r>
            <a:r>
              <a:rPr>
                <a:solidFill>
                  <a:srgbClr val="4070A0"/>
                </a:solidFill>
                <a:latin typeface="Courier"/>
              </a:rPr>
              <a:t>"sex"</a:t>
            </a:r>
            <a:r>
              <a:rPr>
                <a:latin typeface="Courier"/>
              </a:rPr>
              <a:t>, </a:t>
            </a:r>
            <a:r>
              <a:rPr>
                <a:solidFill>
                  <a:srgbClr val="4070A0"/>
                </a:solidFill>
                <a:latin typeface="Courier"/>
              </a:rPr>
              <a:t>"muac_mm"</a:t>
            </a:r>
            <a:r>
              <a:rPr>
                <a:latin typeface="Courier"/>
              </a:rPr>
              <a:t>])</a:t>
            </a:r>
            <a:br/>
            <a:r>
              <a:rPr>
                <a:latin typeface="Courier"/>
              </a:rPr>
              <a:t>    .</a:t>
            </a:r>
            <a:r>
              <a:rPr>
                <a:solidFill>
                  <a:srgbClr val="008000"/>
                </a:solidFill>
                <a:latin typeface="Courier"/>
              </a:rPr>
              <a:t>filter</a:t>
            </a:r>
            <a:r>
              <a:rPr>
                <a:latin typeface="Courier"/>
              </a:rPr>
              <a:t>(</a:t>
            </a:r>
            <a:r>
              <a:rPr b="1">
                <a:solidFill>
                  <a:srgbClr val="007020"/>
                </a:solidFill>
                <a:latin typeface="Courier"/>
              </a:rPr>
              <a:t>lambda</a:t>
            </a:r>
            <a:r>
              <a:rPr>
                <a:latin typeface="Courier"/>
              </a:rPr>
              <a:t> g: </a:t>
            </a:r>
            <a:r>
              <a:rPr>
                <a:solidFill>
                  <a:srgbClr val="008000"/>
                </a:solidFill>
                <a:latin typeface="Courier"/>
              </a:rPr>
              <a:t>len</a:t>
            </a:r>
            <a:r>
              <a:rPr>
                <a:latin typeface="Courier"/>
              </a:rPr>
              <a:t>(g) </a:t>
            </a:r>
            <a:r>
              <a:rPr>
                <a:solidFill>
                  <a:srgbClr val="666666"/>
                </a:solidFill>
                <a:latin typeface="Courier"/>
              </a:rPr>
              <a:t>&gt;</a:t>
            </a:r>
            <a:r>
              <a:rPr>
                <a:latin typeface="Courier"/>
              </a:rPr>
              <a:t> </a:t>
            </a:r>
            <a:r>
              <a:rPr>
                <a:solidFill>
                  <a:srgbClr val="40A070"/>
                </a:solidFill>
                <a:latin typeface="Courier"/>
              </a:rPr>
              <a:t>1</a:t>
            </a:r>
            <a:r>
              <a:rPr>
                <a:latin typeface="Courier"/>
              </a:rPr>
              <a:t>)</a:t>
            </a:r>
            <a:br/>
            <a:r>
              <a:rPr>
                <a:latin typeface="Courier"/>
              </a:rPr>
              <a:t>    .sort_values([</a:t>
            </a:r>
            <a:r>
              <a:rPr>
                <a:solidFill>
                  <a:srgbClr val="4070A0"/>
                </a:solidFill>
                <a:latin typeface="Courier"/>
              </a:rPr>
              <a:t>"commune"</a:t>
            </a:r>
            <a:r>
              <a:rPr>
                <a:latin typeface="Courier"/>
              </a:rPr>
              <a:t>, </a:t>
            </a:r>
            <a:r>
              <a:rPr>
                <a:solidFill>
                  <a:srgbClr val="4070A0"/>
                </a:solidFill>
                <a:latin typeface="Courier"/>
              </a:rPr>
              <a:t>"screening_date"</a:t>
            </a:r>
            <a:r>
              <a:rPr>
                <a:latin typeface="Courier"/>
              </a:rPr>
              <a:t>, </a:t>
            </a:r>
            <a:r>
              <a:rPr>
                <a:solidFill>
                  <a:srgbClr val="4070A0"/>
                </a:solidFill>
                <a:latin typeface="Courier"/>
              </a:rPr>
              <a:t>"muac_mm"</a:t>
            </a:r>
            <a:r>
              <a:rPr>
                <a:latin typeface="Courier"/>
              </a:rPr>
              <a:t>])</a:t>
            </a:r>
            <a:br/>
            <a:r>
              <a:rPr>
                <a:latin typeface="Courier"/>
              </a:rPr>
              <a:t>)</a:t>
            </a:r>
            <a:br/>
            <a:br/>
            <a:r>
              <a:rPr>
                <a:solidFill>
                  <a:srgbClr val="008000"/>
                </a:solidFill>
                <a:latin typeface="Courier"/>
              </a:rPr>
              <a:t>print</a:t>
            </a:r>
            <a:r>
              <a:rPr>
                <a:latin typeface="Courier"/>
              </a:rPr>
              <a:t>(suspects[[</a:t>
            </a:r>
            <a:r>
              <a:rPr>
                <a:solidFill>
                  <a:srgbClr val="4070A0"/>
                </a:solidFill>
                <a:latin typeface="Courier"/>
              </a:rPr>
              <a:t>"child_id"</a:t>
            </a:r>
            <a:r>
              <a:rPr>
                <a:latin typeface="Courier"/>
              </a:rPr>
              <a:t>, </a:t>
            </a:r>
            <a:r>
              <a:rPr>
                <a:solidFill>
                  <a:srgbClr val="4070A0"/>
                </a:solidFill>
                <a:latin typeface="Courier"/>
              </a:rPr>
              <a:t>"commune"</a:t>
            </a:r>
            <a:r>
              <a:rPr>
                <a:latin typeface="Courier"/>
              </a:rPr>
              <a:t>, </a:t>
            </a:r>
            <a:r>
              <a:rPr>
                <a:solidFill>
                  <a:srgbClr val="4070A0"/>
                </a:solidFill>
                <a:latin typeface="Courier"/>
              </a:rPr>
              <a:t>"screening_date"</a:t>
            </a:r>
            <a:r>
              <a:rPr>
                <a:latin typeface="Courier"/>
              </a:rPr>
              <a:t>, </a:t>
            </a:r>
            <a:r>
              <a:rPr>
                <a:solidFill>
                  <a:srgbClr val="4070A0"/>
                </a:solidFill>
                <a:latin typeface="Courier"/>
              </a:rPr>
              <a:t>"age_months"</a:t>
            </a:r>
            <a:r>
              <a:rPr>
                <a:latin typeface="Courier"/>
              </a:rPr>
              <a:t>, </a:t>
            </a:r>
            <a:r>
              <a:rPr>
                <a:solidFill>
                  <a:srgbClr val="4070A0"/>
                </a:solidFill>
                <a:latin typeface="Courier"/>
              </a:rPr>
              <a:t>"sex"</a:t>
            </a:r>
            <a:r>
              <a:rPr>
                <a:latin typeface="Courier"/>
              </a:rPr>
              <a:t>, </a:t>
            </a:r>
            <a:r>
              <a:rPr>
                <a:solidFill>
                  <a:srgbClr val="4070A0"/>
                </a:solidFill>
                <a:latin typeface="Courier"/>
              </a:rPr>
              <a:t>"muac_mm"</a:t>
            </a:r>
            <a:r>
              <a:rPr>
                <a:latin typeface="Courier"/>
              </a:rPr>
              <a:t>]])</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3: duplicates, including the ones without a clean key — In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4070A0"/>
                </a:solidFill>
                <a:latin typeface="Courier"/>
              </a:rPr>
              <a:t>|&gt;</a:t>
            </a:r>
            <a:br/>
            <a:r>
              <a:rPr>
                <a:latin typeface="Courier"/>
              </a:rPr>
              <a:t>  </a:t>
            </a:r>
            <a:r>
              <a:rPr>
                <a:solidFill>
                  <a:srgbClr val="06287E"/>
                </a:solidFill>
                <a:latin typeface="Courier"/>
              </a:rPr>
              <a:t>group_by</a:t>
            </a:r>
            <a:r>
              <a:rPr>
                <a:latin typeface="Courier"/>
              </a:rPr>
              <a:t>(commune, screening_date, age_months, sex, muac_mm) </a:t>
            </a:r>
            <a:r>
              <a:rPr>
                <a:solidFill>
                  <a:srgbClr val="4070A0"/>
                </a:solidFill>
                <a:latin typeface="Courier"/>
              </a:rPr>
              <a:t>|&gt;</a:t>
            </a:r>
            <a:br/>
            <a:r>
              <a:rPr>
                <a:latin typeface="Courier"/>
              </a:rPr>
              <a:t>  </a:t>
            </a:r>
            <a:r>
              <a:rPr>
                <a:solidFill>
                  <a:srgbClr val="06287E"/>
                </a:solidFill>
                <a:latin typeface="Courier"/>
              </a:rPr>
              <a:t>filter</a:t>
            </a:r>
            <a:r>
              <a:rPr>
                <a:latin typeface="Courier"/>
              </a:rPr>
              <a:t>(</a:t>
            </a:r>
            <a:r>
              <a:rPr>
                <a:solidFill>
                  <a:srgbClr val="06287E"/>
                </a:solidFill>
                <a:latin typeface="Courier"/>
              </a:rPr>
              <a:t>n</a:t>
            </a:r>
            <a:r>
              <a:rPr>
                <a:latin typeface="Courier"/>
              </a:rPr>
              <a:t>() </a:t>
            </a:r>
            <a:r>
              <a:rPr>
                <a:solidFill>
                  <a:srgbClr val="4070A0"/>
                </a:solidFill>
                <a:latin typeface="Courier"/>
              </a:rPr>
              <a:t>&gt;</a:t>
            </a:r>
            <a:r>
              <a:rPr>
                <a:latin typeface="Courier"/>
              </a:rPr>
              <a:t> </a:t>
            </a:r>
            <a:r>
              <a:rPr>
                <a:solidFill>
                  <a:srgbClr val="40A070"/>
                </a:solidFill>
                <a:latin typeface="Courier"/>
              </a:rPr>
              <a:t>1</a:t>
            </a:r>
            <a:r>
              <a:rPr>
                <a:latin typeface="Courier"/>
              </a:rPr>
              <a:t>) </a:t>
            </a:r>
            <a:r>
              <a:rPr>
                <a:solidFill>
                  <a:srgbClr val="4070A0"/>
                </a:solidFill>
                <a:latin typeface="Courier"/>
              </a:rPr>
              <a:t>|&gt;</a:t>
            </a:r>
            <a:br/>
            <a:r>
              <a:rPr>
                <a:latin typeface="Courier"/>
              </a:rPr>
              <a:t>  </a:t>
            </a:r>
            <a:r>
              <a:rPr>
                <a:solidFill>
                  <a:srgbClr val="06287E"/>
                </a:solidFill>
                <a:latin typeface="Courier"/>
              </a:rPr>
              <a:t>arrange</a:t>
            </a:r>
            <a:r>
              <a:rPr>
                <a:latin typeface="Courier"/>
              </a:rPr>
              <a:t>(commune, screening_date, muac_mm) </a:t>
            </a:r>
            <a:r>
              <a:rPr>
                <a:solidFill>
                  <a:srgbClr val="4070A0"/>
                </a:solidFill>
                <a:latin typeface="Courier"/>
              </a:rPr>
              <a:t>|&gt;</a:t>
            </a:r>
            <a:br/>
            <a:r>
              <a:rPr>
                <a:latin typeface="Courier"/>
              </a:rPr>
              <a:t>  </a:t>
            </a:r>
            <a:r>
              <a:rPr>
                <a:solidFill>
                  <a:srgbClr val="06287E"/>
                </a:solidFill>
                <a:latin typeface="Courier"/>
              </a:rPr>
              <a:t>select</a:t>
            </a:r>
            <a:r>
              <a:rPr>
                <a:latin typeface="Courier"/>
              </a:rPr>
              <a:t>(child_id, commune, screening_date, age_months, sex, muac_mm)</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4: internal contradictions — In Python</a:t>
            </a:r>
          </a:p>
        </p:txBody>
      </p:sp>
      <p:sp>
        <p:nvSpPr>
          <p:cNvPr id="3" name="Content Placeholder 2"/>
          <p:cNvSpPr>
            <a:spLocks noGrp="1"/>
          </p:cNvSpPr>
          <p:nvPr>
            <p:ph idx="1"/>
          </p:nvPr>
        </p:nvSpPr>
        <p:spPr/>
        <p:txBody>
          <a:bodyPr/>
          <a:lstStyle/>
          <a:p>
            <a:pPr lvl="0" indent="0">
              <a:buNone/>
            </a:pPr>
            <a:r>
              <a:rPr>
                <a:latin typeface="Courier"/>
              </a:rPr>
              <a:t>contradiction_a </a:t>
            </a:r>
            <a:r>
              <a:rPr>
                <a:solidFill>
                  <a:srgbClr val="666666"/>
                </a:solidFill>
                <a:latin typeface="Courier"/>
              </a:rPr>
              <a:t>=</a:t>
            </a:r>
            <a:r>
              <a:rPr>
                <a:latin typeface="Courier"/>
              </a:rPr>
              <a:t> muac[</a:t>
            </a:r>
            <a:br/>
            <a:r>
              <a:rPr>
                <a:latin typeface="Courier"/>
              </a:rPr>
              <a:t>    muac[</a:t>
            </a:r>
            <a:r>
              <a:rPr>
                <a:solidFill>
                  <a:srgbClr val="4070A0"/>
                </a:solidFill>
                <a:latin typeface="Courier"/>
              </a:rPr>
              <a:t>"outcome"</a:t>
            </a:r>
            <a:r>
              <a:rPr>
                <a:latin typeface="Courier"/>
              </a:rPr>
              <a:t>].isin([</a:t>
            </a:r>
            <a:r>
              <a:rPr>
                <a:solidFill>
                  <a:srgbClr val="4070A0"/>
                </a:solidFill>
                <a:latin typeface="Courier"/>
              </a:rPr>
              <a:t>"referred-tsfp"</a:t>
            </a:r>
            <a:r>
              <a:rPr>
                <a:latin typeface="Courier"/>
              </a:rPr>
              <a:t>, </a:t>
            </a:r>
            <a:r>
              <a:rPr>
                <a:solidFill>
                  <a:srgbClr val="4070A0"/>
                </a:solidFill>
                <a:latin typeface="Courier"/>
              </a:rPr>
              <a:t>"referred-otp"</a:t>
            </a:r>
            <a:r>
              <a:rPr>
                <a:latin typeface="Courier"/>
              </a:rPr>
              <a:t>, </a:t>
            </a:r>
            <a:r>
              <a:rPr>
                <a:solidFill>
                  <a:srgbClr val="4070A0"/>
                </a:solidFill>
                <a:latin typeface="Courier"/>
              </a:rPr>
              <a:t>"referred-sc"</a:t>
            </a:r>
            <a:r>
              <a:rPr>
                <a:latin typeface="Courier"/>
              </a:rPr>
              <a:t>])</a:t>
            </a:r>
            <a:br/>
            <a:r>
              <a:rPr>
                <a:latin typeface="Courier"/>
              </a:rPr>
              <a:t>    </a:t>
            </a:r>
            <a:r>
              <a:rPr>
                <a:solidFill>
                  <a:srgbClr val="666666"/>
                </a:solidFill>
                <a:latin typeface="Courier"/>
              </a:rPr>
              <a:t>&amp;</a:t>
            </a:r>
            <a:r>
              <a:rPr>
                <a:latin typeface="Courier"/>
              </a:rPr>
              <a:t> muac[</a:t>
            </a:r>
            <a:r>
              <a:rPr>
                <a:solidFill>
                  <a:srgbClr val="4070A0"/>
                </a:solidFill>
                <a:latin typeface="Courier"/>
              </a:rPr>
              <a:t>"muac_mm"</a:t>
            </a:r>
            <a:r>
              <a:rPr>
                <a:latin typeface="Courier"/>
              </a:rPr>
              <a:t>].isna()</a:t>
            </a:r>
            <a:br/>
            <a:r>
              <a:rPr>
                <a:latin typeface="Courier"/>
              </a:rPr>
              <a:t>]</a:t>
            </a:r>
            <a:br/>
            <a:r>
              <a:rPr>
                <a:solidFill>
                  <a:srgbClr val="008000"/>
                </a:solidFill>
                <a:latin typeface="Courier"/>
              </a:rPr>
              <a:t>print</a:t>
            </a:r>
            <a:r>
              <a:rPr>
                <a:latin typeface="Courier"/>
              </a:rPr>
              <a:t>(</a:t>
            </a:r>
            <a:r>
              <a:rPr>
                <a:solidFill>
                  <a:srgbClr val="008000"/>
                </a:solidFill>
                <a:latin typeface="Courier"/>
              </a:rPr>
              <a:t>len</a:t>
            </a:r>
            <a:r>
              <a:rPr>
                <a:latin typeface="Courier"/>
              </a:rPr>
              <a:t>(contradiction_a))</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4: internal contradictions — In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4070A0"/>
                </a:solidFill>
                <a:latin typeface="Courier"/>
              </a:rPr>
              <a:t>|&gt;</a:t>
            </a:r>
            <a:br/>
            <a:r>
              <a:rPr>
                <a:latin typeface="Courier"/>
              </a:rPr>
              <a:t>  </a:t>
            </a:r>
            <a:r>
              <a:rPr>
                <a:solidFill>
                  <a:srgbClr val="06287E"/>
                </a:solidFill>
                <a:latin typeface="Courier"/>
              </a:rPr>
              <a:t>filter</a:t>
            </a:r>
            <a:r>
              <a:rPr>
                <a:latin typeface="Courier"/>
              </a:rPr>
              <a:t>(outcome </a:t>
            </a:r>
            <a:r>
              <a:rPr>
                <a:solidFill>
                  <a:srgbClr val="4070A0"/>
                </a:solidFill>
                <a:latin typeface="Courier"/>
              </a:rPr>
              <a:t>%in%</a:t>
            </a:r>
            <a:r>
              <a:rPr>
                <a:latin typeface="Courier"/>
              </a:rPr>
              <a:t> </a:t>
            </a:r>
            <a:r>
              <a:rPr>
                <a:solidFill>
                  <a:srgbClr val="06287E"/>
                </a:solidFill>
                <a:latin typeface="Courier"/>
              </a:rPr>
              <a:t>c</a:t>
            </a:r>
            <a:r>
              <a:rPr>
                <a:latin typeface="Courier"/>
              </a:rPr>
              <a:t>(</a:t>
            </a:r>
            <a:r>
              <a:rPr>
                <a:solidFill>
                  <a:srgbClr val="4070A0"/>
                </a:solidFill>
                <a:latin typeface="Courier"/>
              </a:rPr>
              <a:t>"referred-tsfp"</a:t>
            </a:r>
            <a:r>
              <a:rPr>
                <a:latin typeface="Courier"/>
              </a:rPr>
              <a:t>, </a:t>
            </a:r>
            <a:r>
              <a:rPr>
                <a:solidFill>
                  <a:srgbClr val="4070A0"/>
                </a:solidFill>
                <a:latin typeface="Courier"/>
              </a:rPr>
              <a:t>"referred-otp"</a:t>
            </a:r>
            <a:r>
              <a:rPr>
                <a:latin typeface="Courier"/>
              </a:rPr>
              <a:t>, </a:t>
            </a:r>
            <a:r>
              <a:rPr>
                <a:solidFill>
                  <a:srgbClr val="4070A0"/>
                </a:solidFill>
                <a:latin typeface="Courier"/>
              </a:rPr>
              <a:t>"referred-sc"</a:t>
            </a:r>
            <a:r>
              <a:rPr>
                <a:latin typeface="Courier"/>
              </a:rPr>
              <a:t>),</a:t>
            </a:r>
            <a:br/>
            <a:r>
              <a:rPr>
                <a:latin typeface="Courier"/>
              </a:rPr>
              <a:t>         </a:t>
            </a:r>
            <a:r>
              <a:rPr>
                <a:solidFill>
                  <a:srgbClr val="06287E"/>
                </a:solidFill>
                <a:latin typeface="Courier"/>
              </a:rPr>
              <a:t>is.na</a:t>
            </a:r>
            <a:r>
              <a:rPr>
                <a:latin typeface="Courier"/>
              </a:rPr>
              <a:t>(muac_mm)) </a:t>
            </a:r>
            <a:r>
              <a:rPr>
                <a:solidFill>
                  <a:srgbClr val="4070A0"/>
                </a:solidFill>
                <a:latin typeface="Courier"/>
              </a:rPr>
              <a:t>|&gt;</a:t>
            </a:r>
            <a:br/>
            <a:r>
              <a:rPr>
                <a:latin typeface="Courier"/>
              </a:rPr>
              <a:t>  </a:t>
            </a:r>
            <a:r>
              <a:rPr>
                <a:solidFill>
                  <a:srgbClr val="06287E"/>
                </a:solidFill>
                <a:latin typeface="Courier"/>
              </a:rPr>
              <a:t>nrow</a:t>
            </a:r>
            <a:r>
              <a:rPr>
                <a:latin typeface="Courier"/>
              </a:rPr>
              <a:t>()</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4: internal contradictions — In Python</a:t>
            </a:r>
          </a:p>
        </p:txBody>
      </p:sp>
      <p:sp>
        <p:nvSpPr>
          <p:cNvPr id="3" name="Content Placeholder 2"/>
          <p:cNvSpPr>
            <a:spLocks noGrp="1"/>
          </p:cNvSpPr>
          <p:nvPr>
            <p:ph idx="1"/>
          </p:nvPr>
        </p:nvSpPr>
        <p:spPr/>
        <p:txBody>
          <a:bodyPr/>
          <a:lstStyle/>
          <a:p>
            <a:pPr lvl="0" indent="0">
              <a:buNone/>
            </a:pPr>
            <a:r>
              <a:rPr b="1">
                <a:solidFill>
                  <a:srgbClr val="007020"/>
                </a:solidFill>
                <a:latin typeface="Courier"/>
              </a:rPr>
              <a:t>def</a:t>
            </a:r>
            <a:r>
              <a:rPr>
                <a:latin typeface="Courier"/>
              </a:rPr>
              <a:t> expected_outcome(row):</a:t>
            </a:r>
            <a:br/>
            <a:r>
              <a:rPr>
                <a:latin typeface="Courier"/>
              </a:rPr>
              <a:t>    </a:t>
            </a:r>
            <a:r>
              <a:rPr b="1">
                <a:solidFill>
                  <a:srgbClr val="007020"/>
                </a:solidFill>
                <a:latin typeface="Courier"/>
              </a:rPr>
              <a:t>if</a:t>
            </a:r>
            <a:r>
              <a:rPr>
                <a:latin typeface="Courier"/>
              </a:rPr>
              <a:t> pd.isna(row[</a:t>
            </a:r>
            <a:r>
              <a:rPr>
                <a:solidFill>
                  <a:srgbClr val="4070A0"/>
                </a:solidFill>
                <a:latin typeface="Courier"/>
              </a:rPr>
              <a:t>"muac_mm"</a:t>
            </a:r>
            <a:r>
              <a:rPr>
                <a:latin typeface="Courier"/>
              </a:rPr>
              <a:t>]):</a:t>
            </a:r>
            <a:br/>
            <a:r>
              <a:rPr>
                <a:latin typeface="Courier"/>
              </a:rPr>
              <a:t>        </a:t>
            </a:r>
            <a:r>
              <a:rPr b="1">
                <a:solidFill>
                  <a:srgbClr val="007020"/>
                </a:solidFill>
                <a:latin typeface="Courier"/>
              </a:rPr>
              <a:t>return</a:t>
            </a:r>
            <a:r>
              <a:rPr>
                <a:latin typeface="Courier"/>
              </a:rPr>
              <a:t> </a:t>
            </a:r>
            <a:r>
              <a:rPr>
                <a:solidFill>
                  <a:srgbClr val="19177C"/>
                </a:solidFill>
                <a:latin typeface="Courier"/>
              </a:rPr>
              <a:t>None</a:t>
            </a:r>
            <a:br/>
            <a:r>
              <a:rPr>
                <a:latin typeface="Courier"/>
              </a:rPr>
              <a:t>    </a:t>
            </a:r>
            <a:r>
              <a:rPr b="1">
                <a:solidFill>
                  <a:srgbClr val="007020"/>
                </a:solidFill>
                <a:latin typeface="Courier"/>
              </a:rPr>
              <a:t>if</a:t>
            </a:r>
            <a:r>
              <a:rPr>
                <a:latin typeface="Courier"/>
              </a:rPr>
              <a:t> row[</a:t>
            </a:r>
            <a:r>
              <a:rPr>
                <a:solidFill>
                  <a:srgbClr val="4070A0"/>
                </a:solidFill>
                <a:latin typeface="Courier"/>
              </a:rPr>
              <a:t>"oedema"</a:t>
            </a:r>
            <a:r>
              <a:rPr>
                <a:latin typeface="Courier"/>
              </a:rPr>
              <a:t>] </a:t>
            </a:r>
            <a:r>
              <a:rPr b="1">
                <a:solidFill>
                  <a:srgbClr val="007020"/>
                </a:solidFill>
                <a:latin typeface="Courier"/>
              </a:rPr>
              <a:t>is</a:t>
            </a:r>
            <a:r>
              <a:rPr>
                <a:latin typeface="Courier"/>
              </a:rPr>
              <a:t> </a:t>
            </a:r>
            <a:r>
              <a:rPr>
                <a:solidFill>
                  <a:srgbClr val="19177C"/>
                </a:solidFill>
                <a:latin typeface="Courier"/>
              </a:rPr>
              <a:t>True</a:t>
            </a:r>
            <a:r>
              <a:rPr>
                <a:latin typeface="Courier"/>
              </a:rPr>
              <a:t> </a:t>
            </a:r>
            <a:r>
              <a:rPr b="1">
                <a:solidFill>
                  <a:srgbClr val="007020"/>
                </a:solidFill>
                <a:latin typeface="Courier"/>
              </a:rPr>
              <a:t>or</a:t>
            </a:r>
            <a:r>
              <a:rPr>
                <a:latin typeface="Courier"/>
              </a:rPr>
              <a:t> row[</a:t>
            </a:r>
            <a:r>
              <a:rPr>
                <a:solidFill>
                  <a:srgbClr val="4070A0"/>
                </a:solidFill>
                <a:latin typeface="Courier"/>
              </a:rPr>
              <a:t>"muac_mm"</a:t>
            </a:r>
            <a:r>
              <a:rPr>
                <a:latin typeface="Courier"/>
              </a:rPr>
              <a:t>] </a:t>
            </a:r>
            <a:r>
              <a:rPr>
                <a:solidFill>
                  <a:srgbClr val="666666"/>
                </a:solidFill>
                <a:latin typeface="Courier"/>
              </a:rPr>
              <a:t>&lt;</a:t>
            </a:r>
            <a:r>
              <a:rPr>
                <a:latin typeface="Courier"/>
              </a:rPr>
              <a:t> </a:t>
            </a:r>
            <a:r>
              <a:rPr>
                <a:solidFill>
                  <a:srgbClr val="40A070"/>
                </a:solidFill>
                <a:latin typeface="Courier"/>
              </a:rPr>
              <a:t>115</a:t>
            </a:r>
            <a:r>
              <a:rPr>
                <a:latin typeface="Courier"/>
              </a:rPr>
              <a:t>:</a:t>
            </a:r>
            <a:br/>
            <a:r>
              <a:rPr>
                <a:latin typeface="Courier"/>
              </a:rPr>
              <a:t>        </a:t>
            </a:r>
            <a:r>
              <a:rPr b="1">
                <a:solidFill>
                  <a:srgbClr val="007020"/>
                </a:solidFill>
                <a:latin typeface="Courier"/>
              </a:rPr>
              <a:t>return</a:t>
            </a:r>
            <a:r>
              <a:rPr>
                <a:latin typeface="Courier"/>
              </a:rPr>
              <a:t> </a:t>
            </a:r>
            <a:r>
              <a:rPr>
                <a:solidFill>
                  <a:srgbClr val="4070A0"/>
                </a:solidFill>
                <a:latin typeface="Courier"/>
              </a:rPr>
              <a:t>"referred-otp"</a:t>
            </a:r>
            <a:br/>
            <a:r>
              <a:rPr>
                <a:latin typeface="Courier"/>
              </a:rPr>
              <a:t>    </a:t>
            </a:r>
            <a:r>
              <a:rPr b="1">
                <a:solidFill>
                  <a:srgbClr val="007020"/>
                </a:solidFill>
                <a:latin typeface="Courier"/>
              </a:rPr>
              <a:t>if</a:t>
            </a:r>
            <a:r>
              <a:rPr>
                <a:latin typeface="Courier"/>
              </a:rPr>
              <a:t> row[</a:t>
            </a:r>
            <a:r>
              <a:rPr>
                <a:solidFill>
                  <a:srgbClr val="4070A0"/>
                </a:solidFill>
                <a:latin typeface="Courier"/>
              </a:rPr>
              <a:t>"muac_mm"</a:t>
            </a:r>
            <a:r>
              <a:rPr>
                <a:latin typeface="Courier"/>
              </a:rPr>
              <a:t>] </a:t>
            </a:r>
            <a:r>
              <a:rPr>
                <a:solidFill>
                  <a:srgbClr val="666666"/>
                </a:solidFill>
                <a:latin typeface="Courier"/>
              </a:rPr>
              <a:t>&lt;</a:t>
            </a:r>
            <a:r>
              <a:rPr>
                <a:latin typeface="Courier"/>
              </a:rPr>
              <a:t> </a:t>
            </a:r>
            <a:r>
              <a:rPr>
                <a:solidFill>
                  <a:srgbClr val="40A070"/>
                </a:solidFill>
                <a:latin typeface="Courier"/>
              </a:rPr>
              <a:t>125</a:t>
            </a:r>
            <a:r>
              <a:rPr>
                <a:latin typeface="Courier"/>
              </a:rPr>
              <a:t>:</a:t>
            </a:r>
            <a:br/>
            <a:r>
              <a:rPr>
                <a:latin typeface="Courier"/>
              </a:rPr>
              <a:t>        </a:t>
            </a:r>
            <a:r>
              <a:rPr b="1">
                <a:solidFill>
                  <a:srgbClr val="007020"/>
                </a:solidFill>
                <a:latin typeface="Courier"/>
              </a:rPr>
              <a:t>return</a:t>
            </a:r>
            <a:r>
              <a:rPr>
                <a:latin typeface="Courier"/>
              </a:rPr>
              <a:t> </a:t>
            </a:r>
            <a:r>
              <a:rPr>
                <a:solidFill>
                  <a:srgbClr val="4070A0"/>
                </a:solidFill>
                <a:latin typeface="Courier"/>
              </a:rPr>
              <a:t>"referred-tsfp"</a:t>
            </a:r>
            <a:br/>
            <a:r>
              <a:rPr>
                <a:latin typeface="Courier"/>
              </a:rPr>
              <a:t>    </a:t>
            </a:r>
            <a:r>
              <a:rPr b="1">
                <a:solidFill>
                  <a:srgbClr val="007020"/>
                </a:solidFill>
                <a:latin typeface="Courier"/>
              </a:rPr>
              <a:t>return</a:t>
            </a:r>
            <a:r>
              <a:rPr>
                <a:latin typeface="Courier"/>
              </a:rPr>
              <a:t> </a:t>
            </a:r>
            <a:r>
              <a:rPr>
                <a:solidFill>
                  <a:srgbClr val="4070A0"/>
                </a:solidFill>
                <a:latin typeface="Courier"/>
              </a:rPr>
              <a:t>"no-action"</a:t>
            </a:r>
            <a:br/>
            <a:br/>
            <a:r>
              <a:rPr>
                <a:latin typeface="Courier"/>
              </a:rPr>
              <a:t>check </a:t>
            </a:r>
            <a:r>
              <a:rPr>
                <a:solidFill>
                  <a:srgbClr val="666666"/>
                </a:solidFill>
                <a:latin typeface="Courier"/>
              </a:rPr>
              <a:t>=</a:t>
            </a:r>
            <a:r>
              <a:rPr>
                <a:latin typeface="Courier"/>
              </a:rPr>
              <a:t> muac.assign(expected</a:t>
            </a:r>
            <a:r>
              <a:rPr>
                <a:solidFill>
                  <a:srgbClr val="666666"/>
                </a:solidFill>
                <a:latin typeface="Courier"/>
              </a:rPr>
              <a:t>=</a:t>
            </a:r>
            <a:r>
              <a:rPr>
                <a:latin typeface="Courier"/>
              </a:rPr>
              <a:t>muac.</a:t>
            </a:r>
            <a:r>
              <a:rPr>
                <a:solidFill>
                  <a:srgbClr val="008000"/>
                </a:solidFill>
                <a:latin typeface="Courier"/>
              </a:rPr>
              <a:t>apply</a:t>
            </a:r>
            <a:r>
              <a:rPr>
                <a:latin typeface="Courier"/>
              </a:rPr>
              <a:t>(expected_outcome, axis</a:t>
            </a:r>
            <a:r>
              <a:rPr>
                <a:solidFill>
                  <a:srgbClr val="666666"/>
                </a:solidFill>
                <a:latin typeface="Courier"/>
              </a:rPr>
              <a:t>=</a:t>
            </a:r>
            <a:r>
              <a:rPr>
                <a:solidFill>
                  <a:srgbClr val="40A070"/>
                </a:solidFill>
                <a:latin typeface="Courier"/>
              </a:rPr>
              <a:t>1</a:t>
            </a:r>
            <a:r>
              <a:rPr>
                <a:latin typeface="Courier"/>
              </a:rPr>
              <a:t>))</a:t>
            </a:r>
            <a:br/>
            <a:r>
              <a:rPr>
                <a:latin typeface="Courier"/>
              </a:rPr>
              <a:t>mismatched </a:t>
            </a:r>
            <a:r>
              <a:rPr>
                <a:solidFill>
                  <a:srgbClr val="666666"/>
                </a:solidFill>
                <a:latin typeface="Courier"/>
              </a:rPr>
              <a:t>=</a:t>
            </a:r>
            <a:r>
              <a:rPr>
                <a:latin typeface="Courier"/>
              </a:rPr>
              <a:t> check[</a:t>
            </a:r>
            <a:br/>
            <a:r>
              <a:rPr>
                <a:latin typeface="Courier"/>
              </a:rPr>
              <a:t>    check[</a:t>
            </a:r>
            <a:r>
              <a:rPr>
                <a:solidFill>
                  <a:srgbClr val="4070A0"/>
                </a:solidFill>
                <a:latin typeface="Courier"/>
              </a:rPr>
              <a:t>"expected"</a:t>
            </a:r>
            <a:r>
              <a:rPr>
                <a:latin typeface="Courier"/>
              </a:rPr>
              <a:t>].notna()</a:t>
            </a:r>
            <a:br/>
            <a:r>
              <a:rPr>
                <a:latin typeface="Courier"/>
              </a:rPr>
              <a:t>    </a:t>
            </a:r>
            <a:r>
              <a:rPr>
                <a:solidFill>
                  <a:srgbClr val="666666"/>
                </a:solidFill>
                <a:latin typeface="Courier"/>
              </a:rPr>
              <a:t>&amp;</a:t>
            </a:r>
            <a:r>
              <a:rPr>
                <a:latin typeface="Courier"/>
              </a:rPr>
              <a:t> (check[</a:t>
            </a:r>
            <a:r>
              <a:rPr>
                <a:solidFill>
                  <a:srgbClr val="4070A0"/>
                </a:solidFill>
                <a:latin typeface="Courier"/>
              </a:rPr>
              <a:t>"expected"</a:t>
            </a:r>
            <a:r>
              <a:rPr>
                <a:latin typeface="Courier"/>
              </a:rPr>
              <a:t>] </a:t>
            </a:r>
            <a:r>
              <a:rPr>
                <a:solidFill>
                  <a:srgbClr val="666666"/>
                </a:solidFill>
                <a:latin typeface="Courier"/>
              </a:rPr>
              <a:t>==</a:t>
            </a:r>
            <a:r>
              <a:rPr>
                <a:latin typeface="Courier"/>
              </a:rPr>
              <a:t> </a:t>
            </a:r>
            <a:r>
              <a:rPr>
                <a:solidFill>
                  <a:srgbClr val="4070A0"/>
                </a:solidFill>
                <a:latin typeface="Courier"/>
              </a:rPr>
              <a:t>"no-action"</a:t>
            </a:r>
            <a:r>
              <a:rPr>
                <a:latin typeface="Courier"/>
              </a:rPr>
              <a:t>)</a:t>
            </a:r>
            <a:br/>
            <a:r>
              <a:rPr>
                <a:latin typeface="Courier"/>
              </a:rPr>
              <a:t>    </a:t>
            </a:r>
            <a:r>
              <a:rPr>
                <a:solidFill>
                  <a:srgbClr val="666666"/>
                </a:solidFill>
                <a:latin typeface="Courier"/>
              </a:rPr>
              <a:t>&amp;</a:t>
            </a:r>
            <a:r>
              <a:rPr>
                <a:latin typeface="Courier"/>
              </a:rPr>
              <a:t> (check[</a:t>
            </a:r>
            <a:r>
              <a:rPr>
                <a:solidFill>
                  <a:srgbClr val="4070A0"/>
                </a:solidFill>
                <a:latin typeface="Courier"/>
              </a:rPr>
              <a:t>"outcome"</a:t>
            </a:r>
            <a:r>
              <a:rPr>
                <a:latin typeface="Courier"/>
              </a:rPr>
              <a:t>] </a:t>
            </a:r>
            <a:r>
              <a:rPr>
                <a:solidFill>
                  <a:srgbClr val="666666"/>
                </a:solidFill>
                <a:latin typeface="Courier"/>
              </a:rPr>
              <a:t>!=</a:t>
            </a:r>
            <a:r>
              <a:rPr>
                <a:latin typeface="Courier"/>
              </a:rPr>
              <a:t> </a:t>
            </a:r>
            <a:r>
              <a:rPr>
                <a:solidFill>
                  <a:srgbClr val="4070A0"/>
                </a:solidFill>
                <a:latin typeface="Courier"/>
              </a:rPr>
              <a:t>"no-action"</a:t>
            </a:r>
            <a:r>
              <a:rPr>
                <a:latin typeface="Courier"/>
              </a:rPr>
              <a:t>)</a:t>
            </a:r>
            <a:br/>
            <a:r>
              <a:rPr>
                <a:latin typeface="Courier"/>
              </a:rPr>
              <a:t>]</a:t>
            </a:r>
            <a:br/>
            <a:r>
              <a:rPr>
                <a:solidFill>
                  <a:srgbClr val="008000"/>
                </a:solidFill>
                <a:latin typeface="Courier"/>
              </a:rPr>
              <a:t>print</a:t>
            </a:r>
            <a:r>
              <a:rPr>
                <a:latin typeface="Courier"/>
              </a:rPr>
              <a:t>(</a:t>
            </a:r>
            <a:r>
              <a:rPr>
                <a:solidFill>
                  <a:srgbClr val="008000"/>
                </a:solidFill>
                <a:latin typeface="Courier"/>
              </a:rPr>
              <a:t>len</a:t>
            </a:r>
            <a:r>
              <a:rPr>
                <a:latin typeface="Courier"/>
              </a:rPr>
              <a:t>(mismatched))</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this lesson covers</a:t>
            </a:r>
          </a:p>
        </p:txBody>
      </p:sp>
      <p:sp>
        <p:nvSpPr>
          <p:cNvPr id="3" name="Content Placeholder 2"/>
          <p:cNvSpPr>
            <a:spLocks noGrp="1"/>
          </p:cNvSpPr>
          <p:nvPr>
            <p:ph idx="1"/>
          </p:nvPr>
        </p:nvSpPr>
        <p:spPr/>
        <p:txBody>
          <a:bodyPr/>
          <a:lstStyle/>
          <a:p>
            <a:pPr lvl="0"/>
            <a:r>
              <a:rPr/>
              <a:t>Profile before you analyse</a:t>
            </a:r>
          </a:p>
          <a:p>
            <a:pPr lvl="0"/>
            <a:r>
              <a:rPr/>
              <a:t>Check 1: completeness, by group and not overall</a:t>
            </a:r>
          </a:p>
          <a:p>
            <a:pPr lvl="0"/>
            <a:r>
              <a:rPr/>
              <a:t>Check 2: implausible values</a:t>
            </a:r>
          </a:p>
          <a:p>
            <a:pPr lvl="0"/>
            <a:r>
              <a:rPr/>
              <a:t>Check 3: duplicates, including the ones without a clean key</a:t>
            </a:r>
          </a:p>
          <a:p>
            <a:pPr lvl="0"/>
            <a:r>
              <a:rPr/>
              <a:t>Check 4: internal contradictions</a:t>
            </a:r>
          </a:p>
          <a:p>
            <a:pPr lvl="0"/>
            <a:r>
              <a:rPr/>
              <a:t>Check 5: inconsistent coding of the same thing</a:t>
            </a:r>
          </a:p>
          <a:p>
            <a:pPr lvl="0"/>
            <a:r>
              <a:rPr/>
              <a:t>A profile function worth keeping</a:t>
            </a:r>
          </a:p>
          <a:p>
            <a:pPr lvl="0"/>
            <a:r>
              <a:rPr/>
              <a:t>What comes next</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4: internal contradictions — In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4070A0"/>
                </a:solidFill>
                <a:latin typeface="Courier"/>
              </a:rPr>
              <a:t>|&gt;</a:t>
            </a:r>
            <a:br/>
            <a:r>
              <a:rPr>
                <a:latin typeface="Courier"/>
              </a:rPr>
              <a:t>  </a:t>
            </a:r>
            <a:r>
              <a:rPr>
                <a:solidFill>
                  <a:srgbClr val="06287E"/>
                </a:solidFill>
                <a:latin typeface="Courier"/>
              </a:rPr>
              <a:t>mutate</a:t>
            </a:r>
            <a:r>
              <a:rPr>
                <a:latin typeface="Courier"/>
              </a:rPr>
              <a:t>(</a:t>
            </a:r>
            <a:br/>
            <a:r>
              <a:rPr>
                <a:latin typeface="Courier"/>
              </a:rPr>
              <a:t>    </a:t>
            </a:r>
            <a:r>
              <a:rPr>
                <a:solidFill>
                  <a:srgbClr val="7D9029"/>
                </a:solidFill>
                <a:latin typeface="Courier"/>
              </a:rPr>
              <a:t>expected =</a:t>
            </a:r>
            <a:r>
              <a:rPr>
                <a:latin typeface="Courier"/>
              </a:rPr>
              <a:t> </a:t>
            </a:r>
            <a:r>
              <a:rPr>
                <a:solidFill>
                  <a:srgbClr val="06287E"/>
                </a:solidFill>
                <a:latin typeface="Courier"/>
              </a:rPr>
              <a:t>case_when</a:t>
            </a:r>
            <a:r>
              <a:rPr>
                <a:latin typeface="Courier"/>
              </a:rPr>
              <a:t>(</a:t>
            </a:r>
            <a:br/>
            <a:r>
              <a:rPr>
                <a:latin typeface="Courier"/>
              </a:rPr>
              <a:t>      </a:t>
            </a:r>
            <a:r>
              <a:rPr>
                <a:solidFill>
                  <a:srgbClr val="06287E"/>
                </a:solidFill>
                <a:latin typeface="Courier"/>
              </a:rPr>
              <a:t>is.na</a:t>
            </a:r>
            <a:r>
              <a:rPr>
                <a:latin typeface="Courier"/>
              </a:rPr>
              <a:t>(muac_mm)             </a:t>
            </a:r>
            <a:r>
              <a:rPr>
                <a:solidFill>
                  <a:srgbClr val="4070A0"/>
                </a:solidFill>
                <a:latin typeface="Courier"/>
              </a:rPr>
              <a:t>~</a:t>
            </a:r>
            <a:r>
              <a:rPr>
                <a:latin typeface="Courier"/>
              </a:rPr>
              <a:t> </a:t>
            </a:r>
            <a:r>
              <a:rPr>
                <a:solidFill>
                  <a:srgbClr val="880000"/>
                </a:solidFill>
                <a:latin typeface="Courier"/>
              </a:rPr>
              <a:t>NA_character_</a:t>
            </a:r>
            <a:r>
              <a:rPr>
                <a:latin typeface="Courier"/>
              </a:rPr>
              <a:t>,</a:t>
            </a:r>
            <a:br/>
            <a:r>
              <a:rPr>
                <a:latin typeface="Courier"/>
              </a:rPr>
              <a:t>      oedema </a:t>
            </a:r>
            <a:r>
              <a:rPr>
                <a:solidFill>
                  <a:srgbClr val="4070A0"/>
                </a:solidFill>
                <a:latin typeface="Courier"/>
              </a:rPr>
              <a:t>|</a:t>
            </a:r>
            <a:r>
              <a:rPr>
                <a:latin typeface="Courier"/>
              </a:rPr>
              <a:t> muac_mm </a:t>
            </a:r>
            <a:r>
              <a:rPr>
                <a:solidFill>
                  <a:srgbClr val="4070A0"/>
                </a:solidFill>
                <a:latin typeface="Courier"/>
              </a:rPr>
              <a:t>&lt;</a:t>
            </a:r>
            <a:r>
              <a:rPr>
                <a:latin typeface="Courier"/>
              </a:rPr>
              <a:t> </a:t>
            </a:r>
            <a:r>
              <a:rPr>
                <a:solidFill>
                  <a:srgbClr val="40A070"/>
                </a:solidFill>
                <a:latin typeface="Courier"/>
              </a:rPr>
              <a:t>115</a:t>
            </a:r>
            <a:r>
              <a:rPr>
                <a:latin typeface="Courier"/>
              </a:rPr>
              <a:t>     </a:t>
            </a:r>
            <a:r>
              <a:rPr>
                <a:solidFill>
                  <a:srgbClr val="4070A0"/>
                </a:solidFill>
                <a:latin typeface="Courier"/>
              </a:rPr>
              <a:t>~</a:t>
            </a:r>
            <a:r>
              <a:rPr>
                <a:latin typeface="Courier"/>
              </a:rPr>
              <a:t> </a:t>
            </a:r>
            <a:r>
              <a:rPr>
                <a:solidFill>
                  <a:srgbClr val="4070A0"/>
                </a:solidFill>
                <a:latin typeface="Courier"/>
              </a:rPr>
              <a:t>"referred-otp"</a:t>
            </a:r>
            <a:r>
              <a:rPr>
                <a:latin typeface="Courier"/>
              </a:rPr>
              <a:t>,</a:t>
            </a:r>
            <a:br/>
            <a:r>
              <a:rPr>
                <a:latin typeface="Courier"/>
              </a:rPr>
              <a:t>      muac_mm </a:t>
            </a:r>
            <a:r>
              <a:rPr>
                <a:solidFill>
                  <a:srgbClr val="4070A0"/>
                </a:solidFill>
                <a:latin typeface="Courier"/>
              </a:rPr>
              <a:t>&lt;</a:t>
            </a:r>
            <a:r>
              <a:rPr>
                <a:latin typeface="Courier"/>
              </a:rPr>
              <a:t> </a:t>
            </a:r>
            <a:r>
              <a:rPr>
                <a:solidFill>
                  <a:srgbClr val="40A070"/>
                </a:solidFill>
                <a:latin typeface="Courier"/>
              </a:rPr>
              <a:t>125</a:t>
            </a:r>
            <a:r>
              <a:rPr>
                <a:latin typeface="Courier"/>
              </a:rPr>
              <a:t>              </a:t>
            </a:r>
            <a:r>
              <a:rPr>
                <a:solidFill>
                  <a:srgbClr val="4070A0"/>
                </a:solidFill>
                <a:latin typeface="Courier"/>
              </a:rPr>
              <a:t>~</a:t>
            </a:r>
            <a:r>
              <a:rPr>
                <a:latin typeface="Courier"/>
              </a:rPr>
              <a:t> </a:t>
            </a:r>
            <a:r>
              <a:rPr>
                <a:solidFill>
                  <a:srgbClr val="4070A0"/>
                </a:solidFill>
                <a:latin typeface="Courier"/>
              </a:rPr>
              <a:t>"referred-tsfp"</a:t>
            </a:r>
            <a:r>
              <a:rPr>
                <a:latin typeface="Courier"/>
              </a:rPr>
              <a:t>,</a:t>
            </a:r>
            <a:br/>
            <a:r>
              <a:rPr>
                <a:latin typeface="Courier"/>
              </a:rPr>
              <a:t>      </a:t>
            </a:r>
            <a:r>
              <a:rPr>
                <a:solidFill>
                  <a:srgbClr val="880000"/>
                </a:solidFill>
                <a:latin typeface="Courier"/>
              </a:rPr>
              <a:t>TRUE</a:t>
            </a:r>
            <a:r>
              <a:rPr>
                <a:latin typeface="Courier"/>
              </a:rPr>
              <a:t>                       </a:t>
            </a:r>
            <a:r>
              <a:rPr>
                <a:solidFill>
                  <a:srgbClr val="4070A0"/>
                </a:solidFill>
                <a:latin typeface="Courier"/>
              </a:rPr>
              <a:t>~</a:t>
            </a:r>
            <a:r>
              <a:rPr>
                <a:latin typeface="Courier"/>
              </a:rPr>
              <a:t> </a:t>
            </a:r>
            <a:r>
              <a:rPr>
                <a:solidFill>
                  <a:srgbClr val="4070A0"/>
                </a:solidFill>
                <a:latin typeface="Courier"/>
              </a:rPr>
              <a:t>"no-action"</a:t>
            </a:r>
            <a:br/>
            <a:r>
              <a:rPr>
                <a:latin typeface="Courier"/>
              </a:rPr>
              <a:t>    )</a:t>
            </a:r>
            <a:br/>
            <a:r>
              <a:rPr>
                <a:latin typeface="Courier"/>
              </a:rPr>
              <a:t>  ) </a:t>
            </a:r>
            <a:r>
              <a:rPr>
                <a:solidFill>
                  <a:srgbClr val="4070A0"/>
                </a:solidFill>
                <a:latin typeface="Courier"/>
              </a:rPr>
              <a:t>|&gt;</a:t>
            </a:r>
            <a:br/>
            <a:r>
              <a:rPr>
                <a:latin typeface="Courier"/>
              </a:rPr>
              <a:t>  </a:t>
            </a:r>
            <a:r>
              <a:rPr>
                <a:solidFill>
                  <a:srgbClr val="06287E"/>
                </a:solidFill>
                <a:latin typeface="Courier"/>
              </a:rPr>
              <a:t>filter</a:t>
            </a:r>
            <a:r>
              <a:rPr>
                <a:latin typeface="Courier"/>
              </a:rPr>
              <a:t>(</a:t>
            </a:r>
            <a:r>
              <a:rPr>
                <a:solidFill>
                  <a:srgbClr val="4070A0"/>
                </a:solidFill>
                <a:latin typeface="Courier"/>
              </a:rPr>
              <a:t>!</a:t>
            </a:r>
            <a:r>
              <a:rPr>
                <a:solidFill>
                  <a:srgbClr val="06287E"/>
                </a:solidFill>
                <a:latin typeface="Courier"/>
              </a:rPr>
              <a:t>is.na</a:t>
            </a:r>
            <a:r>
              <a:rPr>
                <a:latin typeface="Courier"/>
              </a:rPr>
              <a:t>(expected), expected </a:t>
            </a:r>
            <a:r>
              <a:rPr>
                <a:solidFill>
                  <a:srgbClr val="4070A0"/>
                </a:solidFill>
                <a:latin typeface="Courier"/>
              </a:rPr>
              <a:t>==</a:t>
            </a:r>
            <a:r>
              <a:rPr>
                <a:latin typeface="Courier"/>
              </a:rPr>
              <a:t> </a:t>
            </a:r>
            <a:r>
              <a:rPr>
                <a:solidFill>
                  <a:srgbClr val="4070A0"/>
                </a:solidFill>
                <a:latin typeface="Courier"/>
              </a:rPr>
              <a:t>"no-action"</a:t>
            </a:r>
            <a:r>
              <a:rPr>
                <a:latin typeface="Courier"/>
              </a:rPr>
              <a:t>, outcome </a:t>
            </a:r>
            <a:r>
              <a:rPr>
                <a:solidFill>
                  <a:srgbClr val="4070A0"/>
                </a:solidFill>
                <a:latin typeface="Courier"/>
              </a:rPr>
              <a:t>!=</a:t>
            </a:r>
            <a:r>
              <a:rPr>
                <a:latin typeface="Courier"/>
              </a:rPr>
              <a:t> </a:t>
            </a:r>
            <a:r>
              <a:rPr>
                <a:solidFill>
                  <a:srgbClr val="4070A0"/>
                </a:solidFill>
                <a:latin typeface="Courier"/>
              </a:rPr>
              <a:t>"no-action"</a:t>
            </a:r>
            <a:r>
              <a:rPr>
                <a:latin typeface="Courier"/>
              </a:rPr>
              <a:t>) </a:t>
            </a:r>
            <a:r>
              <a:rPr>
                <a:solidFill>
                  <a:srgbClr val="4070A0"/>
                </a:solidFill>
                <a:latin typeface="Courier"/>
              </a:rPr>
              <a:t>|&gt;</a:t>
            </a:r>
            <a:br/>
            <a:r>
              <a:rPr>
                <a:latin typeface="Courier"/>
              </a:rPr>
              <a:t>  </a:t>
            </a:r>
            <a:r>
              <a:rPr>
                <a:solidFill>
                  <a:srgbClr val="06287E"/>
                </a:solidFill>
                <a:latin typeface="Courier"/>
              </a:rPr>
              <a:t>nrow</a:t>
            </a:r>
            <a:r>
              <a:rPr>
                <a:latin typeface="Courier"/>
              </a:rPr>
              <a:t>()</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5: inconsistent coding of the same thing — In Python</a:t>
            </a:r>
          </a:p>
        </p:txBody>
      </p:sp>
      <p:sp>
        <p:nvSpPr>
          <p:cNvPr id="3" name="Content Placeholder 2"/>
          <p:cNvSpPr>
            <a:spLocks noGrp="1"/>
          </p:cNvSpPr>
          <p:nvPr>
            <p:ph idx="1"/>
          </p:nvPr>
        </p:nvSpPr>
        <p:spPr/>
        <p:txBody>
          <a:bodyPr/>
          <a:lstStyle/>
          <a:p>
            <a:pPr lvl="0" indent="0">
              <a:buNone/>
            </a:pPr>
            <a:r>
              <a:rPr>
                <a:latin typeface="Courier"/>
              </a:rPr>
              <a:t>raw </a:t>
            </a:r>
            <a:r>
              <a:rPr>
                <a:solidFill>
                  <a:srgbClr val="666666"/>
                </a:solidFill>
                <a:latin typeface="Courier"/>
              </a:rPr>
              <a:t>=</a:t>
            </a:r>
            <a:r>
              <a:rPr>
                <a:latin typeface="Courier"/>
              </a:rPr>
              <a:t> pd.read_csv(PATH, dtype</a:t>
            </a:r>
            <a:r>
              <a:rPr>
                <a:solidFill>
                  <a:srgbClr val="666666"/>
                </a:solidFill>
                <a:latin typeface="Courier"/>
              </a:rPr>
              <a:t>=</a:t>
            </a:r>
            <a:r>
              <a:rPr>
                <a:latin typeface="Courier"/>
              </a:rPr>
              <a:t>{</a:t>
            </a:r>
            <a:r>
              <a:rPr>
                <a:solidFill>
                  <a:srgbClr val="4070A0"/>
                </a:solidFill>
                <a:latin typeface="Courier"/>
              </a:rPr>
              <a:t>"oedema"</a:t>
            </a:r>
            <a:r>
              <a:rPr>
                <a:latin typeface="Courier"/>
              </a:rPr>
              <a:t>: </a:t>
            </a:r>
            <a:r>
              <a:rPr>
                <a:solidFill>
                  <a:srgbClr val="4070A0"/>
                </a:solidFill>
                <a:latin typeface="Courier"/>
              </a:rPr>
              <a:t>"string"</a:t>
            </a:r>
            <a:r>
              <a:rPr>
                <a:latin typeface="Courier"/>
              </a:rPr>
              <a:t>})</a:t>
            </a:r>
            <a:br/>
            <a:r>
              <a:rPr>
                <a:solidFill>
                  <a:srgbClr val="008000"/>
                </a:solidFill>
                <a:latin typeface="Courier"/>
              </a:rPr>
              <a:t>print</a:t>
            </a:r>
            <a:r>
              <a:rPr>
                <a:latin typeface="Courier"/>
              </a:rPr>
              <a:t>(raw.groupby(</a:t>
            </a:r>
            <a:r>
              <a:rPr>
                <a:solidFill>
                  <a:srgbClr val="4070A0"/>
                </a:solidFill>
                <a:latin typeface="Courier"/>
              </a:rPr>
              <a:t>"commune"</a:t>
            </a:r>
            <a:r>
              <a:rPr>
                <a:latin typeface="Courier"/>
              </a:rPr>
              <a:t>)[</a:t>
            </a:r>
            <a:r>
              <a:rPr>
                <a:solidFill>
                  <a:srgbClr val="4070A0"/>
                </a:solidFill>
                <a:latin typeface="Courier"/>
              </a:rPr>
              <a:t>"oedema"</a:t>
            </a:r>
            <a:r>
              <a:rPr>
                <a:latin typeface="Courier"/>
              </a:rPr>
              <a:t>].value_counts(dropna</a:t>
            </a:r>
            <a:r>
              <a:rPr>
                <a:solidFill>
                  <a:srgbClr val="666666"/>
                </a:solidFill>
                <a:latin typeface="Courier"/>
              </a:rPr>
              <a:t>=</a:t>
            </a:r>
            <a:r>
              <a:rPr>
                <a:solidFill>
                  <a:srgbClr val="19177C"/>
                </a:solidFill>
                <a:latin typeface="Courier"/>
              </a:rPr>
              <a:t>False</a:t>
            </a:r>
            <a:r>
              <a:rPr>
                <a:latin typeface="Courier"/>
              </a:rPr>
              <a:t>))</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5: inconsistent coding of the same thing — In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read_csv</a:t>
            </a:r>
            <a:r>
              <a:rPr>
                <a:latin typeface="Courier"/>
              </a:rPr>
              <a:t>(PATH, </a:t>
            </a:r>
            <a:r>
              <a:rPr>
                <a:solidFill>
                  <a:srgbClr val="7D9029"/>
                </a:solidFill>
                <a:latin typeface="Courier"/>
              </a:rPr>
              <a:t>col_types =</a:t>
            </a:r>
            <a:r>
              <a:rPr>
                <a:latin typeface="Courier"/>
              </a:rPr>
              <a:t> </a:t>
            </a:r>
            <a:r>
              <a:rPr>
                <a:solidFill>
                  <a:srgbClr val="06287E"/>
                </a:solidFill>
                <a:latin typeface="Courier"/>
              </a:rPr>
              <a:t>cols</a:t>
            </a:r>
            <a:r>
              <a:rPr>
                <a:latin typeface="Courier"/>
              </a:rPr>
              <a:t>(</a:t>
            </a:r>
            <a:r>
              <a:rPr>
                <a:solidFill>
                  <a:srgbClr val="7D9029"/>
                </a:solidFill>
                <a:latin typeface="Courier"/>
              </a:rPr>
              <a:t>.default =</a:t>
            </a:r>
            <a:r>
              <a:rPr>
                <a:latin typeface="Courier"/>
              </a:rPr>
              <a:t> </a:t>
            </a:r>
            <a:r>
              <a:rPr>
                <a:solidFill>
                  <a:srgbClr val="06287E"/>
                </a:solidFill>
                <a:latin typeface="Courier"/>
              </a:rPr>
              <a:t>col_character</a:t>
            </a:r>
            <a:r>
              <a:rPr>
                <a:latin typeface="Courier"/>
              </a:rPr>
              <a:t>())) </a:t>
            </a:r>
            <a:r>
              <a:rPr>
                <a:solidFill>
                  <a:srgbClr val="4070A0"/>
                </a:solidFill>
                <a:latin typeface="Courier"/>
              </a:rPr>
              <a:t>|&gt;</a:t>
            </a:r>
            <a:br/>
            <a:r>
              <a:rPr>
                <a:latin typeface="Courier"/>
              </a:rPr>
              <a:t>  </a:t>
            </a:r>
            <a:r>
              <a:rPr>
                <a:solidFill>
                  <a:srgbClr val="06287E"/>
                </a:solidFill>
                <a:latin typeface="Courier"/>
              </a:rPr>
              <a:t>count</a:t>
            </a:r>
            <a:r>
              <a:rPr>
                <a:latin typeface="Courier"/>
              </a:rPr>
              <a:t>(commune, oedema)</a:t>
            </a:r>
          </a:p>
        </p:txBody>
      </p:sp>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A profile function worth keeping — In Python</a:t>
            </a:r>
          </a:p>
        </p:txBody>
      </p:sp>
      <p:sp>
        <p:nvSpPr>
          <p:cNvPr id="3" name="Content Placeholder 2"/>
          <p:cNvSpPr>
            <a:spLocks noGrp="1"/>
          </p:cNvSpPr>
          <p:nvPr>
            <p:ph idx="1"/>
          </p:nvPr>
        </p:nvSpPr>
        <p:spPr/>
        <p:txBody>
          <a:bodyPr/>
          <a:lstStyle/>
          <a:p>
            <a:pPr lvl="0" indent="0">
              <a:buNone/>
            </a:pPr>
            <a:r>
              <a:rPr b="1">
                <a:solidFill>
                  <a:srgbClr val="007020"/>
                </a:solidFill>
                <a:latin typeface="Courier"/>
              </a:rPr>
              <a:t>def</a:t>
            </a:r>
            <a:r>
              <a:rPr>
                <a:latin typeface="Courier"/>
              </a:rPr>
              <a:t> profile(df, group</a:t>
            </a:r>
            <a:r>
              <a:rPr>
                <a:solidFill>
                  <a:srgbClr val="666666"/>
                </a:solidFill>
                <a:latin typeface="Courier"/>
              </a:rPr>
              <a:t>=</a:t>
            </a:r>
            <a:r>
              <a:rPr>
                <a:solidFill>
                  <a:srgbClr val="19177C"/>
                </a:solidFill>
                <a:latin typeface="Courier"/>
              </a:rPr>
              <a:t>None</a:t>
            </a:r>
            <a:r>
              <a:rPr>
                <a:latin typeface="Courier"/>
              </a:rPr>
              <a:t>):</a:t>
            </a:r>
            <a:br/>
            <a:r>
              <a:rPr>
                <a:latin typeface="Courier"/>
              </a:rPr>
              <a:t>    report </a:t>
            </a:r>
            <a:r>
              <a:rPr>
                <a:solidFill>
                  <a:srgbClr val="666666"/>
                </a:solidFill>
                <a:latin typeface="Courier"/>
              </a:rPr>
              <a:t>=</a:t>
            </a:r>
            <a:r>
              <a:rPr>
                <a:latin typeface="Courier"/>
              </a:rPr>
              <a:t> {</a:t>
            </a:r>
            <a:br/>
            <a:r>
              <a:rPr>
                <a:latin typeface="Courier"/>
              </a:rPr>
              <a:t>        </a:t>
            </a:r>
            <a:r>
              <a:rPr>
                <a:solidFill>
                  <a:srgbClr val="4070A0"/>
                </a:solidFill>
                <a:latin typeface="Courier"/>
              </a:rPr>
              <a:t>"rows"</a:t>
            </a:r>
            <a:r>
              <a:rPr>
                <a:latin typeface="Courier"/>
              </a:rPr>
              <a:t>: </a:t>
            </a:r>
            <a:r>
              <a:rPr>
                <a:solidFill>
                  <a:srgbClr val="008000"/>
                </a:solidFill>
                <a:latin typeface="Courier"/>
              </a:rPr>
              <a:t>len</a:t>
            </a:r>
            <a:r>
              <a:rPr>
                <a:latin typeface="Courier"/>
              </a:rPr>
              <a:t>(df),</a:t>
            </a:r>
            <a:br/>
            <a:r>
              <a:rPr>
                <a:latin typeface="Courier"/>
              </a:rPr>
              <a:t>        </a:t>
            </a:r>
            <a:r>
              <a:rPr>
                <a:solidFill>
                  <a:srgbClr val="4070A0"/>
                </a:solidFill>
                <a:latin typeface="Courier"/>
              </a:rPr>
              <a:t>"columns"</a:t>
            </a:r>
            <a:r>
              <a:rPr>
                <a:latin typeface="Courier"/>
              </a:rPr>
              <a:t>: df.shape[</a:t>
            </a:r>
            <a:r>
              <a:rPr>
                <a:solidFill>
                  <a:srgbClr val="40A070"/>
                </a:solidFill>
                <a:latin typeface="Courier"/>
              </a:rPr>
              <a:t>1</a:t>
            </a:r>
            <a:r>
              <a:rPr>
                <a:latin typeface="Courier"/>
              </a:rPr>
              <a:t>],</a:t>
            </a:r>
            <a:br/>
            <a:r>
              <a:rPr>
                <a:latin typeface="Courier"/>
              </a:rPr>
              <a:t>        </a:t>
            </a:r>
            <a:r>
              <a:rPr>
                <a:solidFill>
                  <a:srgbClr val="4070A0"/>
                </a:solidFill>
                <a:latin typeface="Courier"/>
              </a:rPr>
              <a:t>"duplicate_rows"</a:t>
            </a:r>
            <a:r>
              <a:rPr>
                <a:latin typeface="Courier"/>
              </a:rPr>
              <a:t>: </a:t>
            </a:r>
            <a:r>
              <a:rPr>
                <a:solidFill>
                  <a:srgbClr val="008000"/>
                </a:solidFill>
                <a:latin typeface="Courier"/>
              </a:rPr>
              <a:t>int</a:t>
            </a:r>
            <a:r>
              <a:rPr>
                <a:latin typeface="Courier"/>
              </a:rPr>
              <a:t>(df.duplicated().</a:t>
            </a:r>
            <a:r>
              <a:rPr>
                <a:solidFill>
                  <a:srgbClr val="008000"/>
                </a:solidFill>
                <a:latin typeface="Courier"/>
              </a:rPr>
              <a:t>sum</a:t>
            </a:r>
            <a:r>
              <a:rPr>
                <a:latin typeface="Courier"/>
              </a:rPr>
              <a:t>()),</a:t>
            </a:r>
            <a:br/>
            <a:r>
              <a:rPr>
                <a:latin typeface="Courier"/>
              </a:rPr>
              <a:t>        </a:t>
            </a:r>
            <a:r>
              <a:rPr>
                <a:solidFill>
                  <a:srgbClr val="4070A0"/>
                </a:solidFill>
                <a:latin typeface="Courier"/>
              </a:rPr>
              <a:t>"missing"</a:t>
            </a:r>
            <a:r>
              <a:rPr>
                <a:latin typeface="Courier"/>
              </a:rPr>
              <a:t>: df.isna().mean().</a:t>
            </a:r>
            <a:r>
              <a:rPr>
                <a:solidFill>
                  <a:srgbClr val="008000"/>
                </a:solidFill>
                <a:latin typeface="Courier"/>
              </a:rPr>
              <a:t>round</a:t>
            </a:r>
            <a:r>
              <a:rPr>
                <a:latin typeface="Courier"/>
              </a:rPr>
              <a:t>(</a:t>
            </a:r>
            <a:r>
              <a:rPr>
                <a:solidFill>
                  <a:srgbClr val="40A070"/>
                </a:solidFill>
                <a:latin typeface="Courier"/>
              </a:rPr>
              <a:t>4</a:t>
            </a:r>
            <a:r>
              <a:rPr>
                <a:latin typeface="Courier"/>
              </a:rPr>
              <a:t>).to_dict(),</a:t>
            </a:r>
            <a:br/>
            <a:r>
              <a:rPr>
                <a:latin typeface="Courier"/>
              </a:rPr>
              <a:t>    }</a:t>
            </a:r>
            <a:br/>
            <a:r>
              <a:rPr>
                <a:latin typeface="Courier"/>
              </a:rPr>
              <a:t>    </a:t>
            </a:r>
            <a:r>
              <a:rPr b="1">
                <a:solidFill>
                  <a:srgbClr val="007020"/>
                </a:solidFill>
                <a:latin typeface="Courier"/>
              </a:rPr>
              <a:t>if</a:t>
            </a:r>
            <a:r>
              <a:rPr>
                <a:latin typeface="Courier"/>
              </a:rPr>
              <a:t> group:</a:t>
            </a:r>
            <a:br/>
            <a:r>
              <a:rPr>
                <a:latin typeface="Courier"/>
              </a:rPr>
              <a:t>        report[</a:t>
            </a:r>
            <a:r>
              <a:rPr>
                <a:solidFill>
                  <a:srgbClr val="4070A0"/>
                </a:solidFill>
                <a:latin typeface="Courier"/>
              </a:rPr>
              <a:t>"missing_by_group"</a:t>
            </a:r>
            <a:r>
              <a:rPr>
                <a:latin typeface="Courier"/>
              </a:rPr>
              <a:t>] </a:t>
            </a:r>
            <a:r>
              <a:rPr>
                <a:solidFill>
                  <a:srgbClr val="666666"/>
                </a:solidFill>
                <a:latin typeface="Courier"/>
              </a:rPr>
              <a:t>=</a:t>
            </a:r>
            <a:r>
              <a:rPr>
                <a:latin typeface="Courier"/>
              </a:rPr>
              <a:t> (</a:t>
            </a:r>
            <a:br/>
            <a:r>
              <a:rPr>
                <a:latin typeface="Courier"/>
              </a:rPr>
              <a:t>            df.isna().groupby(df[group]).mean().</a:t>
            </a:r>
            <a:r>
              <a:rPr>
                <a:solidFill>
                  <a:srgbClr val="008000"/>
                </a:solidFill>
                <a:latin typeface="Courier"/>
              </a:rPr>
              <a:t>round</a:t>
            </a:r>
            <a:r>
              <a:rPr>
                <a:latin typeface="Courier"/>
              </a:rPr>
              <a:t>(</a:t>
            </a:r>
            <a:r>
              <a:rPr>
                <a:solidFill>
                  <a:srgbClr val="40A070"/>
                </a:solidFill>
                <a:latin typeface="Courier"/>
              </a:rPr>
              <a:t>4</a:t>
            </a:r>
            <a:r>
              <a:rPr>
                <a:latin typeface="Courier"/>
              </a:rPr>
              <a:t>).to_dict(</a:t>
            </a:r>
            <a:r>
              <a:rPr>
                <a:solidFill>
                  <a:srgbClr val="4070A0"/>
                </a:solidFill>
                <a:latin typeface="Courier"/>
              </a:rPr>
              <a:t>"index"</a:t>
            </a:r>
            <a:r>
              <a:rPr>
                <a:latin typeface="Courier"/>
              </a:rPr>
              <a:t>)</a:t>
            </a:r>
            <a:br/>
            <a:r>
              <a:rPr>
                <a:latin typeface="Courier"/>
              </a:rPr>
              <a:t>        )</a:t>
            </a:r>
            <a:br/>
            <a:r>
              <a:rPr>
                <a:latin typeface="Courier"/>
              </a:rPr>
              <a:t>    </a:t>
            </a:r>
            <a:r>
              <a:rPr b="1">
                <a:solidFill>
                  <a:srgbClr val="007020"/>
                </a:solidFill>
                <a:latin typeface="Courier"/>
              </a:rPr>
              <a:t>return</a:t>
            </a:r>
            <a:r>
              <a:rPr>
                <a:latin typeface="Courier"/>
              </a:rPr>
              <a:t> report</a:t>
            </a:r>
            <a:br/>
            <a:br/>
            <a:br/>
            <a:r>
              <a:rPr b="1">
                <a:solidFill>
                  <a:srgbClr val="008000"/>
                </a:solidFill>
                <a:latin typeface="Courier"/>
              </a:rPr>
              <a:t>import</a:t>
            </a:r>
            <a:r>
              <a:rPr>
                <a:latin typeface="Courier"/>
              </a:rPr>
              <a:t> json</a:t>
            </a:r>
            <a:br/>
            <a:r>
              <a:rPr>
                <a:solidFill>
                  <a:srgbClr val="008000"/>
                </a:solidFill>
                <a:latin typeface="Courier"/>
              </a:rPr>
              <a:t>print</a:t>
            </a:r>
            <a:r>
              <a:rPr>
                <a:latin typeface="Courier"/>
              </a:rPr>
              <a:t>(json.dumps(profile(muac, group</a:t>
            </a:r>
            <a:r>
              <a:rPr>
                <a:solidFill>
                  <a:srgbClr val="666666"/>
                </a:solidFill>
                <a:latin typeface="Courier"/>
              </a:rPr>
              <a:t>=</a:t>
            </a:r>
            <a:r>
              <a:rPr>
                <a:solidFill>
                  <a:srgbClr val="4070A0"/>
                </a:solidFill>
                <a:latin typeface="Courier"/>
              </a:rPr>
              <a:t>"commune"</a:t>
            </a:r>
            <a:r>
              <a:rPr>
                <a:latin typeface="Courier"/>
              </a:rPr>
              <a:t>), indent</a:t>
            </a:r>
            <a:r>
              <a:rPr>
                <a:solidFill>
                  <a:srgbClr val="666666"/>
                </a:solidFill>
                <a:latin typeface="Courier"/>
              </a:rPr>
              <a:t>=</a:t>
            </a:r>
            <a:r>
              <a:rPr>
                <a:solidFill>
                  <a:srgbClr val="40A070"/>
                </a:solidFill>
                <a:latin typeface="Courier"/>
              </a:rPr>
              <a:t>2</a:t>
            </a:r>
            <a:r>
              <a:rPr>
                <a:latin typeface="Courier"/>
              </a:rPr>
              <a:t>, default</a:t>
            </a:r>
            <a:r>
              <a:rPr>
                <a:solidFill>
                  <a:srgbClr val="666666"/>
                </a:solidFill>
                <a:latin typeface="Courier"/>
              </a:rPr>
              <a:t>=</a:t>
            </a:r>
            <a:r>
              <a:rPr>
                <a:solidFill>
                  <a:srgbClr val="008000"/>
                </a:solidFill>
                <a:latin typeface="Courier"/>
              </a:rPr>
              <a:t>str</a:t>
            </a:r>
            <a:r>
              <a:rPr>
                <a:latin typeface="Courier"/>
              </a:rPr>
              <a:t>))</a:t>
            </a:r>
          </a:p>
        </p:txBody>
      </p:sp>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A profile function worth keeping — In R</a:t>
            </a:r>
          </a:p>
        </p:txBody>
      </p:sp>
      <p:sp>
        <p:nvSpPr>
          <p:cNvPr id="3" name="Content Placeholder 2"/>
          <p:cNvSpPr>
            <a:spLocks noGrp="1"/>
          </p:cNvSpPr>
          <p:nvPr>
            <p:ph idx="1"/>
          </p:nvPr>
        </p:nvSpPr>
        <p:spPr/>
        <p:txBody>
          <a:bodyPr/>
          <a:lstStyle/>
          <a:p>
            <a:pPr lvl="0" indent="0">
              <a:buNone/>
            </a:pPr>
            <a:r>
              <a:rPr>
                <a:latin typeface="Courier"/>
              </a:rPr>
              <a:t>profile </a:t>
            </a:r>
            <a:r>
              <a:rPr>
                <a:solidFill>
                  <a:srgbClr val="007020"/>
                </a:solidFill>
                <a:latin typeface="Courier"/>
              </a:rPr>
              <a:t>&lt;-</a:t>
            </a:r>
            <a:r>
              <a:rPr>
                <a:latin typeface="Courier"/>
              </a:rPr>
              <a:t> </a:t>
            </a:r>
            <a:r>
              <a:rPr b="1">
                <a:solidFill>
                  <a:srgbClr val="007020"/>
                </a:solidFill>
                <a:latin typeface="Courier"/>
              </a:rPr>
              <a:t>function</a:t>
            </a:r>
            <a:r>
              <a:rPr>
                <a:latin typeface="Courier"/>
              </a:rPr>
              <a:t>(df, </a:t>
            </a:r>
            <a:r>
              <a:rPr>
                <a:solidFill>
                  <a:srgbClr val="7D9029"/>
                </a:solidFill>
                <a:latin typeface="Courier"/>
              </a:rPr>
              <a:t>group =</a:t>
            </a:r>
            <a:r>
              <a:rPr>
                <a:latin typeface="Courier"/>
              </a:rPr>
              <a:t> </a:t>
            </a:r>
            <a:r>
              <a:rPr>
                <a:solidFill>
                  <a:srgbClr val="880000"/>
                </a:solidFill>
                <a:latin typeface="Courier"/>
              </a:rPr>
              <a:t>NULL</a:t>
            </a:r>
            <a:r>
              <a:rPr>
                <a:latin typeface="Courier"/>
              </a:rPr>
              <a:t>) {</a:t>
            </a:r>
            <a:br/>
            <a:r>
              <a:rPr>
                <a:latin typeface="Courier"/>
              </a:rPr>
              <a:t>  out </a:t>
            </a:r>
            <a:r>
              <a:rPr>
                <a:solidFill>
                  <a:srgbClr val="007020"/>
                </a:solidFill>
                <a:latin typeface="Courier"/>
              </a:rPr>
              <a:t>&lt;-</a:t>
            </a:r>
            <a:r>
              <a:rPr>
                <a:latin typeface="Courier"/>
              </a:rPr>
              <a:t> </a:t>
            </a:r>
            <a:r>
              <a:rPr>
                <a:solidFill>
                  <a:srgbClr val="06287E"/>
                </a:solidFill>
                <a:latin typeface="Courier"/>
              </a:rPr>
              <a:t>list</a:t>
            </a:r>
            <a:r>
              <a:rPr>
                <a:latin typeface="Courier"/>
              </a:rPr>
              <a:t>(</a:t>
            </a:r>
            <a:br/>
            <a:r>
              <a:rPr>
                <a:latin typeface="Courier"/>
              </a:rPr>
              <a:t>    </a:t>
            </a:r>
            <a:r>
              <a:rPr>
                <a:solidFill>
                  <a:srgbClr val="7D9029"/>
                </a:solidFill>
                <a:latin typeface="Courier"/>
              </a:rPr>
              <a:t>rows =</a:t>
            </a:r>
            <a:r>
              <a:rPr>
                <a:latin typeface="Courier"/>
              </a:rPr>
              <a:t> </a:t>
            </a:r>
            <a:r>
              <a:rPr>
                <a:solidFill>
                  <a:srgbClr val="06287E"/>
                </a:solidFill>
                <a:latin typeface="Courier"/>
              </a:rPr>
              <a:t>nrow</a:t>
            </a:r>
            <a:r>
              <a:rPr>
                <a:latin typeface="Courier"/>
              </a:rPr>
              <a:t>(df),</a:t>
            </a:r>
            <a:br/>
            <a:r>
              <a:rPr>
                <a:latin typeface="Courier"/>
              </a:rPr>
              <a:t>    </a:t>
            </a:r>
            <a:r>
              <a:rPr>
                <a:solidFill>
                  <a:srgbClr val="7D9029"/>
                </a:solidFill>
                <a:latin typeface="Courier"/>
              </a:rPr>
              <a:t>columns =</a:t>
            </a:r>
            <a:r>
              <a:rPr>
                <a:latin typeface="Courier"/>
              </a:rPr>
              <a:t> </a:t>
            </a:r>
            <a:r>
              <a:rPr>
                <a:solidFill>
                  <a:srgbClr val="06287E"/>
                </a:solidFill>
                <a:latin typeface="Courier"/>
              </a:rPr>
              <a:t>ncol</a:t>
            </a:r>
            <a:r>
              <a:rPr>
                <a:latin typeface="Courier"/>
              </a:rPr>
              <a:t>(df),</a:t>
            </a:r>
            <a:br/>
            <a:r>
              <a:rPr>
                <a:latin typeface="Courier"/>
              </a:rPr>
              <a:t>    </a:t>
            </a:r>
            <a:r>
              <a:rPr>
                <a:solidFill>
                  <a:srgbClr val="7D9029"/>
                </a:solidFill>
                <a:latin typeface="Courier"/>
              </a:rPr>
              <a:t>duplicate_rows =</a:t>
            </a:r>
            <a:r>
              <a:rPr>
                <a:latin typeface="Courier"/>
              </a:rPr>
              <a:t> </a:t>
            </a:r>
            <a:r>
              <a:rPr>
                <a:solidFill>
                  <a:srgbClr val="06287E"/>
                </a:solidFill>
                <a:latin typeface="Courier"/>
              </a:rPr>
              <a:t>sum</a:t>
            </a:r>
            <a:r>
              <a:rPr>
                <a:latin typeface="Courier"/>
              </a:rPr>
              <a:t>(</a:t>
            </a:r>
            <a:r>
              <a:rPr>
                <a:solidFill>
                  <a:srgbClr val="06287E"/>
                </a:solidFill>
                <a:latin typeface="Courier"/>
              </a:rPr>
              <a:t>duplicated</a:t>
            </a:r>
            <a:r>
              <a:rPr>
                <a:latin typeface="Courier"/>
              </a:rPr>
              <a:t>(df)),</a:t>
            </a:r>
            <a:br/>
            <a:r>
              <a:rPr>
                <a:latin typeface="Courier"/>
              </a:rPr>
              <a:t>    </a:t>
            </a:r>
            <a:r>
              <a:rPr>
                <a:solidFill>
                  <a:srgbClr val="7D9029"/>
                </a:solidFill>
                <a:latin typeface="Courier"/>
              </a:rPr>
              <a:t>missing =</a:t>
            </a:r>
            <a:r>
              <a:rPr>
                <a:latin typeface="Courier"/>
              </a:rPr>
              <a:t> </a:t>
            </a:r>
            <a:r>
              <a:rPr>
                <a:solidFill>
                  <a:srgbClr val="06287E"/>
                </a:solidFill>
                <a:latin typeface="Courier"/>
              </a:rPr>
              <a:t>sapply</a:t>
            </a:r>
            <a:r>
              <a:rPr>
                <a:latin typeface="Courier"/>
              </a:rPr>
              <a:t>(df, </a:t>
            </a:r>
            <a:r>
              <a:rPr b="1">
                <a:solidFill>
                  <a:srgbClr val="007020"/>
                </a:solidFill>
                <a:latin typeface="Courier"/>
              </a:rPr>
              <a:t>function</a:t>
            </a:r>
            <a:r>
              <a:rPr>
                <a:latin typeface="Courier"/>
              </a:rPr>
              <a:t>(x) </a:t>
            </a:r>
            <a:r>
              <a:rPr>
                <a:solidFill>
                  <a:srgbClr val="06287E"/>
                </a:solidFill>
                <a:latin typeface="Courier"/>
              </a:rPr>
              <a:t>round</a:t>
            </a:r>
            <a:r>
              <a:rPr>
                <a:latin typeface="Courier"/>
              </a:rPr>
              <a:t>(</a:t>
            </a:r>
            <a:r>
              <a:rPr>
                <a:solidFill>
                  <a:srgbClr val="06287E"/>
                </a:solidFill>
                <a:latin typeface="Courier"/>
              </a:rPr>
              <a:t>mean</a:t>
            </a:r>
            <a:r>
              <a:rPr>
                <a:latin typeface="Courier"/>
              </a:rPr>
              <a:t>(</a:t>
            </a:r>
            <a:r>
              <a:rPr>
                <a:solidFill>
                  <a:srgbClr val="06287E"/>
                </a:solidFill>
                <a:latin typeface="Courier"/>
              </a:rPr>
              <a:t>is.na</a:t>
            </a:r>
            <a:r>
              <a:rPr>
                <a:latin typeface="Courier"/>
              </a:rPr>
              <a:t>(x)), </a:t>
            </a:r>
            <a:r>
              <a:rPr>
                <a:solidFill>
                  <a:srgbClr val="40A070"/>
                </a:solidFill>
                <a:latin typeface="Courier"/>
              </a:rPr>
              <a:t>4</a:t>
            </a:r>
            <a:r>
              <a:rPr>
                <a:latin typeface="Courier"/>
              </a:rPr>
              <a:t>))</a:t>
            </a:r>
            <a:br/>
            <a:r>
              <a:rPr>
                <a:latin typeface="Courier"/>
              </a:rPr>
              <a:t>  )</a:t>
            </a:r>
            <a:br/>
            <a:r>
              <a:rPr>
                <a:latin typeface="Courier"/>
              </a:rPr>
              <a:t>  </a:t>
            </a:r>
            <a:r>
              <a:rPr b="1">
                <a:solidFill>
                  <a:srgbClr val="007020"/>
                </a:solidFill>
                <a:latin typeface="Courier"/>
              </a:rPr>
              <a:t>if</a:t>
            </a:r>
            <a:r>
              <a:rPr>
                <a:latin typeface="Courier"/>
              </a:rPr>
              <a:t> (</a:t>
            </a:r>
            <a:r>
              <a:rPr>
                <a:solidFill>
                  <a:srgbClr val="4070A0"/>
                </a:solidFill>
                <a:latin typeface="Courier"/>
              </a:rPr>
              <a:t>!</a:t>
            </a:r>
            <a:r>
              <a:rPr>
                <a:solidFill>
                  <a:srgbClr val="06287E"/>
                </a:solidFill>
                <a:latin typeface="Courier"/>
              </a:rPr>
              <a:t>is.null</a:t>
            </a:r>
            <a:r>
              <a:rPr>
                <a:latin typeface="Courier"/>
              </a:rPr>
              <a:t>(group)) {</a:t>
            </a:r>
            <a:br/>
            <a:r>
              <a:rPr>
                <a:latin typeface="Courier"/>
              </a:rPr>
              <a:t>    out</a:t>
            </a:r>
            <a:r>
              <a:rPr>
                <a:solidFill>
                  <a:srgbClr val="4070A0"/>
                </a:solidFill>
                <a:latin typeface="Courier"/>
              </a:rPr>
              <a:t>$</a:t>
            </a:r>
            <a:r>
              <a:rPr>
                <a:latin typeface="Courier"/>
              </a:rPr>
              <a:t>missing_by_group </a:t>
            </a:r>
            <a:r>
              <a:rPr>
                <a:solidFill>
                  <a:srgbClr val="007020"/>
                </a:solidFill>
                <a:latin typeface="Courier"/>
              </a:rPr>
              <a:t>&lt;-</a:t>
            </a:r>
            <a:r>
              <a:rPr>
                <a:latin typeface="Courier"/>
              </a:rPr>
              <a:t> df </a:t>
            </a:r>
            <a:r>
              <a:rPr>
                <a:solidFill>
                  <a:srgbClr val="4070A0"/>
                </a:solidFill>
                <a:latin typeface="Courier"/>
              </a:rPr>
              <a:t>|&gt;</a:t>
            </a:r>
            <a:br/>
            <a:r>
              <a:rPr>
                <a:latin typeface="Courier"/>
              </a:rPr>
              <a:t>      </a:t>
            </a:r>
            <a:r>
              <a:rPr>
                <a:solidFill>
                  <a:srgbClr val="06287E"/>
                </a:solidFill>
                <a:latin typeface="Courier"/>
              </a:rPr>
              <a:t>group_by</a:t>
            </a:r>
            <a:r>
              <a:rPr>
                <a:latin typeface="Courier"/>
              </a:rPr>
              <a:t>(.data[[group]]) </a:t>
            </a:r>
            <a:r>
              <a:rPr>
                <a:solidFill>
                  <a:srgbClr val="4070A0"/>
                </a:solidFill>
                <a:latin typeface="Courier"/>
              </a:rPr>
              <a:t>|&gt;</a:t>
            </a:r>
            <a:br/>
            <a:r>
              <a:rPr>
                <a:latin typeface="Courier"/>
              </a:rPr>
              <a:t>      </a:t>
            </a:r>
            <a:r>
              <a:rPr>
                <a:solidFill>
                  <a:srgbClr val="06287E"/>
                </a:solidFill>
                <a:latin typeface="Courier"/>
              </a:rPr>
              <a:t>summarise</a:t>
            </a:r>
            <a:r>
              <a:rPr>
                <a:latin typeface="Courier"/>
              </a:rPr>
              <a:t>(</a:t>
            </a:r>
            <a:r>
              <a:rPr>
                <a:solidFill>
                  <a:srgbClr val="06287E"/>
                </a:solidFill>
                <a:latin typeface="Courier"/>
              </a:rPr>
              <a:t>across</a:t>
            </a:r>
            <a:r>
              <a:rPr>
                <a:latin typeface="Courier"/>
              </a:rPr>
              <a:t>(</a:t>
            </a:r>
            <a:r>
              <a:rPr>
                <a:solidFill>
                  <a:srgbClr val="06287E"/>
                </a:solidFill>
                <a:latin typeface="Courier"/>
              </a:rPr>
              <a:t>everything</a:t>
            </a:r>
            <a:r>
              <a:rPr>
                <a:latin typeface="Courier"/>
              </a:rPr>
              <a:t>(), </a:t>
            </a:r>
            <a:r>
              <a:rPr>
                <a:solidFill>
                  <a:srgbClr val="4070A0"/>
                </a:solidFill>
                <a:latin typeface="Courier"/>
              </a:rPr>
              <a:t>~</a:t>
            </a:r>
            <a:r>
              <a:rPr>
                <a:latin typeface="Courier"/>
              </a:rPr>
              <a:t> </a:t>
            </a:r>
            <a:r>
              <a:rPr>
                <a:solidFill>
                  <a:srgbClr val="06287E"/>
                </a:solidFill>
                <a:latin typeface="Courier"/>
              </a:rPr>
              <a:t>round</a:t>
            </a:r>
            <a:r>
              <a:rPr>
                <a:latin typeface="Courier"/>
              </a:rPr>
              <a:t>(</a:t>
            </a:r>
            <a:r>
              <a:rPr>
                <a:solidFill>
                  <a:srgbClr val="06287E"/>
                </a:solidFill>
                <a:latin typeface="Courier"/>
              </a:rPr>
              <a:t>mean</a:t>
            </a:r>
            <a:r>
              <a:rPr>
                <a:latin typeface="Courier"/>
              </a:rPr>
              <a:t>(</a:t>
            </a:r>
            <a:r>
              <a:rPr>
                <a:solidFill>
                  <a:srgbClr val="06287E"/>
                </a:solidFill>
                <a:latin typeface="Courier"/>
              </a:rPr>
              <a:t>is.na</a:t>
            </a:r>
            <a:r>
              <a:rPr>
                <a:latin typeface="Courier"/>
              </a:rPr>
              <a:t>(.x)), </a:t>
            </a:r>
            <a:r>
              <a:rPr>
                <a:solidFill>
                  <a:srgbClr val="40A070"/>
                </a:solidFill>
                <a:latin typeface="Courier"/>
              </a:rPr>
              <a:t>4</a:t>
            </a:r>
            <a:r>
              <a:rPr>
                <a:latin typeface="Courier"/>
              </a:rPr>
              <a:t>)))</a:t>
            </a:r>
            <a:br/>
            <a:r>
              <a:rPr>
                <a:latin typeface="Courier"/>
              </a:rPr>
              <a:t>  }</a:t>
            </a:r>
            <a:br/>
            <a:r>
              <a:rPr>
                <a:latin typeface="Courier"/>
              </a:rPr>
              <a:t>  out</a:t>
            </a:r>
            <a:br/>
            <a:r>
              <a:rPr>
                <a:latin typeface="Courier"/>
              </a:rPr>
              <a:t>}</a:t>
            </a:r>
            <a:br/>
            <a:br/>
            <a:r>
              <a:rPr>
                <a:solidFill>
                  <a:srgbClr val="06287E"/>
                </a:solidFill>
                <a:latin typeface="Courier"/>
              </a:rPr>
              <a:t>str</a:t>
            </a:r>
            <a:r>
              <a:rPr>
                <a:latin typeface="Courier"/>
              </a:rPr>
              <a:t>(</a:t>
            </a:r>
            <a:r>
              <a:rPr>
                <a:solidFill>
                  <a:srgbClr val="06287E"/>
                </a:solidFill>
                <a:latin typeface="Courier"/>
              </a:rPr>
              <a:t>profile</a:t>
            </a:r>
            <a:r>
              <a:rPr>
                <a:latin typeface="Courier"/>
              </a:rPr>
              <a:t>(muac, </a:t>
            </a:r>
            <a:r>
              <a:rPr>
                <a:solidFill>
                  <a:srgbClr val="7D9029"/>
                </a:solidFill>
                <a:latin typeface="Courier"/>
              </a:rPr>
              <a:t>group =</a:t>
            </a:r>
            <a:r>
              <a:rPr>
                <a:latin typeface="Courier"/>
              </a:rPr>
              <a:t> </a:t>
            </a:r>
            <a:r>
              <a:rPr>
                <a:solidFill>
                  <a:srgbClr val="4070A0"/>
                </a:solidFill>
                <a:latin typeface="Courier"/>
              </a:rPr>
              <a:t>"commune"</a:t>
            </a:r>
            <a:r>
              <a:rPr>
                <a:latin typeface="Courier"/>
              </a:rPr>
              <a:t>))</a:t>
            </a:r>
          </a:p>
        </p:txBody>
      </p:sp>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What comes next</a:t>
            </a:r>
          </a:p>
        </p:txBody>
      </p:sp>
      <p:sp>
        <p:nvSpPr>
          <p:cNvPr id="3" name="Content Placeholder 2"/>
          <p:cNvSpPr>
            <a:spLocks noGrp="1"/>
          </p:cNvSpPr>
          <p:nvPr>
            <p:ph idx="1"/>
          </p:nvPr>
        </p:nvSpPr>
        <p:spPr/>
        <p:txBody>
          <a:bodyPr/>
          <a:lstStyle/>
          <a:p>
            <a:pPr lvl="0"/>
            <a:r>
              <a:rPr/>
              <a:t>You now know what is wrong.</a:t>
            </a:r>
          </a:p>
        </p:txBody>
      </p:sp>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Where this goes next</a:t>
            </a:r>
          </a:p>
        </p:txBody>
      </p:sp>
      <p:sp>
        <p:nvSpPr>
          <p:cNvPr id="3" name="Content Placeholder 2"/>
          <p:cNvSpPr>
            <a:spLocks noGrp="1"/>
          </p:cNvSpPr>
          <p:nvPr>
            <p:ph idx="1"/>
          </p:nvPr>
        </p:nvSpPr>
        <p:spPr/>
        <p:txBody>
          <a:bodyPr/>
          <a:lstStyle/>
          <a:p>
            <a:pPr lvl="0" indent="0" marL="0">
              <a:buNone/>
            </a:pPr>
            <a:r>
              <a:rPr/>
              <a:t>Read the full lesson, with runnable code</a:t>
            </a:r>
          </a:p>
          <a:p>
            <a:pPr lvl="0" indent="0" marL="0">
              <a:buNone/>
            </a:pPr>
            <a:r>
              <a:rPr>
                <a:hlinkClick r:id="rId2"/>
              </a:rPr>
              <a:t>https://data-analysis.cassion.dev/courses/data-analysis-foundations/foundations-05-data-quality</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Profile before you analyse</a:t>
            </a:r>
          </a:p>
        </p:txBody>
      </p:sp>
      <p:sp>
        <p:nvSpPr>
          <p:cNvPr id="3" name="Content Placeholder 2"/>
          <p:cNvSpPr>
            <a:spLocks noGrp="1"/>
          </p:cNvSpPr>
          <p:nvPr>
            <p:ph idx="1"/>
          </p:nvPr>
        </p:nvSpPr>
        <p:spPr/>
        <p:txBody>
          <a:bodyPr/>
          <a:lstStyle/>
          <a:p>
            <a:pPr lvl="0"/>
            <a:r>
              <a:rPr/>
              <a:t>You have a tidy table with the right types.</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1: completeness, by group and not overall — In Python</a:t>
            </a:r>
          </a:p>
        </p:txBody>
      </p:sp>
      <p:sp>
        <p:nvSpPr>
          <p:cNvPr id="3" name="Content Placeholder 2"/>
          <p:cNvSpPr>
            <a:spLocks noGrp="1"/>
          </p:cNvSpPr>
          <p:nvPr>
            <p:ph idx="1"/>
          </p:nvPr>
        </p:nvSpPr>
        <p:spPr/>
        <p:txBody>
          <a:bodyPr/>
          <a:lstStyle/>
          <a:p>
            <a:pPr lvl="0" indent="0">
              <a:buNone/>
            </a:pPr>
            <a:r>
              <a:rPr>
                <a:latin typeface="Courier"/>
              </a:rPr>
              <a:t>overall </a:t>
            </a:r>
            <a:r>
              <a:rPr>
                <a:solidFill>
                  <a:srgbClr val="666666"/>
                </a:solidFill>
                <a:latin typeface="Courier"/>
              </a:rPr>
              <a:t>=</a:t>
            </a:r>
            <a:r>
              <a:rPr>
                <a:latin typeface="Courier"/>
              </a:rPr>
              <a:t> muac.isna().mean().sort_values(ascending</a:t>
            </a:r>
            <a:r>
              <a:rPr>
                <a:solidFill>
                  <a:srgbClr val="666666"/>
                </a:solidFill>
                <a:latin typeface="Courier"/>
              </a:rPr>
              <a:t>=</a:t>
            </a:r>
            <a:r>
              <a:rPr>
                <a:solidFill>
                  <a:srgbClr val="19177C"/>
                </a:solidFill>
                <a:latin typeface="Courier"/>
              </a:rPr>
              <a:t>False</a:t>
            </a:r>
            <a:r>
              <a:rPr>
                <a:latin typeface="Courier"/>
              </a:rPr>
              <a:t>)</a:t>
            </a:r>
            <a:br/>
            <a:r>
              <a:rPr>
                <a:solidFill>
                  <a:srgbClr val="008000"/>
                </a:solidFill>
                <a:latin typeface="Courier"/>
              </a:rPr>
              <a:t>print</a:t>
            </a:r>
            <a:r>
              <a:rPr>
                <a:latin typeface="Courier"/>
              </a:rPr>
              <a:t>(overall)</a:t>
            </a:r>
            <a:br/>
            <a:br/>
            <a:r>
              <a:rPr>
                <a:latin typeface="Courier"/>
              </a:rPr>
              <a:t>by_commune </a:t>
            </a:r>
            <a:r>
              <a:rPr>
                <a:solidFill>
                  <a:srgbClr val="666666"/>
                </a:solidFill>
                <a:latin typeface="Courier"/>
              </a:rPr>
              <a:t>=</a:t>
            </a:r>
            <a:r>
              <a:rPr>
                <a:latin typeface="Courier"/>
              </a:rPr>
              <a:t> (</a:t>
            </a:r>
            <a:br/>
            <a:r>
              <a:rPr>
                <a:latin typeface="Courier"/>
              </a:rPr>
              <a:t>    muac.assign(missing_age</a:t>
            </a:r>
            <a:r>
              <a:rPr>
                <a:solidFill>
                  <a:srgbClr val="666666"/>
                </a:solidFill>
                <a:latin typeface="Courier"/>
              </a:rPr>
              <a:t>=</a:t>
            </a:r>
            <a:r>
              <a:rPr>
                <a:latin typeface="Courier"/>
              </a:rPr>
              <a:t>muac[</a:t>
            </a:r>
            <a:r>
              <a:rPr>
                <a:solidFill>
                  <a:srgbClr val="4070A0"/>
                </a:solidFill>
                <a:latin typeface="Courier"/>
              </a:rPr>
              <a:t>"age_months"</a:t>
            </a:r>
            <a:r>
              <a:rPr>
                <a:latin typeface="Courier"/>
              </a:rPr>
              <a:t>].isna())</a:t>
            </a:r>
            <a:br/>
            <a:r>
              <a:rPr>
                <a:latin typeface="Courier"/>
              </a:rPr>
              <a:t>    .groupby(</a:t>
            </a:r>
            <a:r>
              <a:rPr>
                <a:solidFill>
                  <a:srgbClr val="4070A0"/>
                </a:solidFill>
                <a:latin typeface="Courier"/>
              </a:rPr>
              <a:t>"commune"</a:t>
            </a:r>
            <a:r>
              <a:rPr>
                <a:latin typeface="Courier"/>
              </a:rPr>
              <a:t>)[</a:t>
            </a:r>
            <a:r>
              <a:rPr>
                <a:solidFill>
                  <a:srgbClr val="4070A0"/>
                </a:solidFill>
                <a:latin typeface="Courier"/>
              </a:rPr>
              <a:t>"missing_age"</a:t>
            </a:r>
            <a:r>
              <a:rPr>
                <a:latin typeface="Courier"/>
              </a:rPr>
              <a:t>]</a:t>
            </a:r>
            <a:br/>
            <a:r>
              <a:rPr>
                <a:latin typeface="Courier"/>
              </a:rPr>
              <a:t>    .agg([</a:t>
            </a:r>
            <a:r>
              <a:rPr>
                <a:solidFill>
                  <a:srgbClr val="4070A0"/>
                </a:solidFill>
                <a:latin typeface="Courier"/>
              </a:rPr>
              <a:t>"mean"</a:t>
            </a:r>
            <a:r>
              <a:rPr>
                <a:latin typeface="Courier"/>
              </a:rPr>
              <a:t>, </a:t>
            </a:r>
            <a:r>
              <a:rPr>
                <a:solidFill>
                  <a:srgbClr val="4070A0"/>
                </a:solidFill>
                <a:latin typeface="Courier"/>
              </a:rPr>
              <a:t>"size"</a:t>
            </a:r>
            <a:r>
              <a:rPr>
                <a:latin typeface="Courier"/>
              </a:rPr>
              <a:t>])</a:t>
            </a:r>
            <a:br/>
            <a:r>
              <a:rPr>
                <a:latin typeface="Courier"/>
              </a:rPr>
              <a:t>    .sort_values(</a:t>
            </a:r>
            <a:r>
              <a:rPr>
                <a:solidFill>
                  <a:srgbClr val="4070A0"/>
                </a:solidFill>
                <a:latin typeface="Courier"/>
              </a:rPr>
              <a:t>"mean"</a:t>
            </a:r>
            <a:r>
              <a:rPr>
                <a:latin typeface="Courier"/>
              </a:rPr>
              <a:t>, ascending</a:t>
            </a:r>
            <a:r>
              <a:rPr>
                <a:solidFill>
                  <a:srgbClr val="666666"/>
                </a:solidFill>
                <a:latin typeface="Courier"/>
              </a:rPr>
              <a:t>=</a:t>
            </a:r>
            <a:r>
              <a:rPr>
                <a:solidFill>
                  <a:srgbClr val="19177C"/>
                </a:solidFill>
                <a:latin typeface="Courier"/>
              </a:rPr>
              <a:t>False</a:t>
            </a:r>
            <a:r>
              <a:rPr>
                <a:latin typeface="Courier"/>
              </a:rPr>
              <a:t>)</a:t>
            </a:r>
            <a:br/>
            <a:r>
              <a:rPr>
                <a:latin typeface="Courier"/>
              </a:rPr>
              <a:t>)</a:t>
            </a:r>
            <a:br/>
            <a:r>
              <a:rPr>
                <a:solidFill>
                  <a:srgbClr val="008000"/>
                </a:solidFill>
                <a:latin typeface="Courier"/>
              </a:rPr>
              <a:t>print</a:t>
            </a:r>
            <a:r>
              <a:rPr>
                <a:latin typeface="Courier"/>
              </a:rPr>
              <a:t>(by_commune)</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1: completeness, by group and not overall — In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4070A0"/>
                </a:solidFill>
                <a:latin typeface="Courier"/>
              </a:rPr>
              <a:t>|&gt;</a:t>
            </a:r>
            <a:br/>
            <a:r>
              <a:rPr>
                <a:latin typeface="Courier"/>
              </a:rPr>
              <a:t>  </a:t>
            </a:r>
            <a:r>
              <a:rPr>
                <a:solidFill>
                  <a:srgbClr val="06287E"/>
                </a:solidFill>
                <a:latin typeface="Courier"/>
              </a:rPr>
              <a:t>summarise</a:t>
            </a:r>
            <a:r>
              <a:rPr>
                <a:latin typeface="Courier"/>
              </a:rPr>
              <a:t>(</a:t>
            </a:r>
            <a:r>
              <a:rPr>
                <a:solidFill>
                  <a:srgbClr val="06287E"/>
                </a:solidFill>
                <a:latin typeface="Courier"/>
              </a:rPr>
              <a:t>across</a:t>
            </a:r>
            <a:r>
              <a:rPr>
                <a:latin typeface="Courier"/>
              </a:rPr>
              <a:t>(</a:t>
            </a:r>
            <a:r>
              <a:rPr>
                <a:solidFill>
                  <a:srgbClr val="06287E"/>
                </a:solidFill>
                <a:latin typeface="Courier"/>
              </a:rPr>
              <a:t>everything</a:t>
            </a:r>
            <a:r>
              <a:rPr>
                <a:latin typeface="Courier"/>
              </a:rPr>
              <a:t>(), </a:t>
            </a:r>
            <a:r>
              <a:rPr>
                <a:solidFill>
                  <a:srgbClr val="4070A0"/>
                </a:solidFill>
                <a:latin typeface="Courier"/>
              </a:rPr>
              <a:t>~</a:t>
            </a:r>
            <a:r>
              <a:rPr>
                <a:latin typeface="Courier"/>
              </a:rPr>
              <a:t> </a:t>
            </a:r>
            <a:r>
              <a:rPr>
                <a:solidFill>
                  <a:srgbClr val="06287E"/>
                </a:solidFill>
                <a:latin typeface="Courier"/>
              </a:rPr>
              <a:t>mean</a:t>
            </a:r>
            <a:r>
              <a:rPr>
                <a:latin typeface="Courier"/>
              </a:rPr>
              <a:t>(</a:t>
            </a:r>
            <a:r>
              <a:rPr>
                <a:solidFill>
                  <a:srgbClr val="06287E"/>
                </a:solidFill>
                <a:latin typeface="Courier"/>
              </a:rPr>
              <a:t>is.na</a:t>
            </a:r>
            <a:r>
              <a:rPr>
                <a:latin typeface="Courier"/>
              </a:rPr>
              <a:t>(.x)))) </a:t>
            </a:r>
            <a:r>
              <a:rPr>
                <a:solidFill>
                  <a:srgbClr val="4070A0"/>
                </a:solidFill>
                <a:latin typeface="Courier"/>
              </a:rPr>
              <a:t>|&gt;</a:t>
            </a:r>
            <a:br/>
            <a:r>
              <a:rPr>
                <a:latin typeface="Courier"/>
              </a:rPr>
              <a:t>  tidyr</a:t>
            </a:r>
            <a:r>
              <a:rPr>
                <a:solidFill>
                  <a:srgbClr val="4070A0"/>
                </a:solidFill>
                <a:latin typeface="Courier"/>
              </a:rPr>
              <a:t>::</a:t>
            </a:r>
            <a:r>
              <a:rPr>
                <a:solidFill>
                  <a:srgbClr val="06287E"/>
                </a:solidFill>
                <a:latin typeface="Courier"/>
              </a:rPr>
              <a:t>pivot_longer</a:t>
            </a:r>
            <a:r>
              <a:rPr>
                <a:latin typeface="Courier"/>
              </a:rPr>
              <a:t>(</a:t>
            </a:r>
            <a:r>
              <a:rPr>
                <a:solidFill>
                  <a:srgbClr val="06287E"/>
                </a:solidFill>
                <a:latin typeface="Courier"/>
              </a:rPr>
              <a:t>everything</a:t>
            </a:r>
            <a:r>
              <a:rPr>
                <a:latin typeface="Courier"/>
              </a:rPr>
              <a:t>(), </a:t>
            </a:r>
            <a:r>
              <a:rPr>
                <a:solidFill>
                  <a:srgbClr val="7D9029"/>
                </a:solidFill>
                <a:latin typeface="Courier"/>
              </a:rPr>
              <a:t>names_to =</a:t>
            </a:r>
            <a:r>
              <a:rPr>
                <a:latin typeface="Courier"/>
              </a:rPr>
              <a:t> </a:t>
            </a:r>
            <a:r>
              <a:rPr>
                <a:solidFill>
                  <a:srgbClr val="4070A0"/>
                </a:solidFill>
                <a:latin typeface="Courier"/>
              </a:rPr>
              <a:t>"column"</a:t>
            </a:r>
            <a:r>
              <a:rPr>
                <a:latin typeface="Courier"/>
              </a:rPr>
              <a:t>, </a:t>
            </a:r>
            <a:r>
              <a:rPr>
                <a:solidFill>
                  <a:srgbClr val="7D9029"/>
                </a:solidFill>
                <a:latin typeface="Courier"/>
              </a:rPr>
              <a:t>values_to =</a:t>
            </a:r>
            <a:r>
              <a:rPr>
                <a:latin typeface="Courier"/>
              </a:rPr>
              <a:t> </a:t>
            </a:r>
            <a:r>
              <a:rPr>
                <a:solidFill>
                  <a:srgbClr val="4070A0"/>
                </a:solidFill>
                <a:latin typeface="Courier"/>
              </a:rPr>
              <a:t>"missing"</a:t>
            </a:r>
            <a:r>
              <a:rPr>
                <a:latin typeface="Courier"/>
              </a:rPr>
              <a:t>) </a:t>
            </a:r>
            <a:r>
              <a:rPr>
                <a:solidFill>
                  <a:srgbClr val="4070A0"/>
                </a:solidFill>
                <a:latin typeface="Courier"/>
              </a:rPr>
              <a:t>|&gt;</a:t>
            </a:r>
            <a:br/>
            <a:r>
              <a:rPr>
                <a:latin typeface="Courier"/>
              </a:rPr>
              <a:t>  </a:t>
            </a:r>
            <a:r>
              <a:rPr>
                <a:solidFill>
                  <a:srgbClr val="06287E"/>
                </a:solidFill>
                <a:latin typeface="Courier"/>
              </a:rPr>
              <a:t>arrange</a:t>
            </a:r>
            <a:r>
              <a:rPr>
                <a:latin typeface="Courier"/>
              </a:rPr>
              <a:t>(</a:t>
            </a:r>
            <a:r>
              <a:rPr>
                <a:solidFill>
                  <a:srgbClr val="06287E"/>
                </a:solidFill>
                <a:latin typeface="Courier"/>
              </a:rPr>
              <a:t>desc</a:t>
            </a:r>
            <a:r>
              <a:rPr>
                <a:latin typeface="Courier"/>
              </a:rPr>
              <a:t>(missing))</a:t>
            </a:r>
            <a:br/>
            <a:br/>
            <a:r>
              <a:rPr>
                <a:latin typeface="Courier"/>
              </a:rPr>
              <a:t>muac </a:t>
            </a:r>
            <a:r>
              <a:rPr>
                <a:solidFill>
                  <a:srgbClr val="4070A0"/>
                </a:solidFill>
                <a:latin typeface="Courier"/>
              </a:rPr>
              <a:t>|&gt;</a:t>
            </a:r>
            <a:br/>
            <a:r>
              <a:rPr>
                <a:latin typeface="Courier"/>
              </a:rPr>
              <a:t>  </a:t>
            </a:r>
            <a:r>
              <a:rPr>
                <a:solidFill>
                  <a:srgbClr val="06287E"/>
                </a:solidFill>
                <a:latin typeface="Courier"/>
              </a:rPr>
              <a:t>group_by</a:t>
            </a:r>
            <a:r>
              <a:rPr>
                <a:latin typeface="Courier"/>
              </a:rPr>
              <a:t>(commune) </a:t>
            </a:r>
            <a:r>
              <a:rPr>
                <a:solidFill>
                  <a:srgbClr val="4070A0"/>
                </a:solidFill>
                <a:latin typeface="Courier"/>
              </a:rPr>
              <a:t>|&gt;</a:t>
            </a:r>
            <a:br/>
            <a:r>
              <a:rPr>
                <a:latin typeface="Courier"/>
              </a:rPr>
              <a:t>  </a:t>
            </a:r>
            <a:r>
              <a:rPr>
                <a:solidFill>
                  <a:srgbClr val="06287E"/>
                </a:solidFill>
                <a:latin typeface="Courier"/>
              </a:rPr>
              <a:t>summarise</a:t>
            </a:r>
            <a:r>
              <a:rPr>
                <a:latin typeface="Courier"/>
              </a:rPr>
              <a:t>(</a:t>
            </a:r>
            <a:br/>
            <a:r>
              <a:rPr>
                <a:latin typeface="Courier"/>
              </a:rPr>
              <a:t>    </a:t>
            </a:r>
            <a:r>
              <a:rPr>
                <a:solidFill>
                  <a:srgbClr val="7D9029"/>
                </a:solidFill>
                <a:latin typeface="Courier"/>
              </a:rPr>
              <a:t>missing_age =</a:t>
            </a:r>
            <a:r>
              <a:rPr>
                <a:latin typeface="Courier"/>
              </a:rPr>
              <a:t> </a:t>
            </a:r>
            <a:r>
              <a:rPr>
                <a:solidFill>
                  <a:srgbClr val="06287E"/>
                </a:solidFill>
                <a:latin typeface="Courier"/>
              </a:rPr>
              <a:t>mean</a:t>
            </a:r>
            <a:r>
              <a:rPr>
                <a:latin typeface="Courier"/>
              </a:rPr>
              <a:t>(</a:t>
            </a:r>
            <a:r>
              <a:rPr>
                <a:solidFill>
                  <a:srgbClr val="06287E"/>
                </a:solidFill>
                <a:latin typeface="Courier"/>
              </a:rPr>
              <a:t>is.na</a:t>
            </a:r>
            <a:r>
              <a:rPr>
                <a:latin typeface="Courier"/>
              </a:rPr>
              <a:t>(age_months)),</a:t>
            </a:r>
            <a:br/>
            <a:r>
              <a:rPr>
                <a:latin typeface="Courier"/>
              </a:rPr>
              <a:t>    </a:t>
            </a:r>
            <a:r>
              <a:rPr>
                <a:solidFill>
                  <a:srgbClr val="7D9029"/>
                </a:solidFill>
                <a:latin typeface="Courier"/>
              </a:rPr>
              <a:t>n =</a:t>
            </a:r>
            <a:r>
              <a:rPr>
                <a:latin typeface="Courier"/>
              </a:rPr>
              <a:t> </a:t>
            </a:r>
            <a:r>
              <a:rPr>
                <a:solidFill>
                  <a:srgbClr val="06287E"/>
                </a:solidFill>
                <a:latin typeface="Courier"/>
              </a:rPr>
              <a:t>n</a:t>
            </a:r>
            <a:r>
              <a:rPr>
                <a:latin typeface="Courier"/>
              </a:rPr>
              <a:t>()</a:t>
            </a:r>
            <a:br/>
            <a:r>
              <a:rPr>
                <a:latin typeface="Courier"/>
              </a:rPr>
              <a:t>  ) </a:t>
            </a:r>
            <a:r>
              <a:rPr>
                <a:solidFill>
                  <a:srgbClr val="4070A0"/>
                </a:solidFill>
                <a:latin typeface="Courier"/>
              </a:rPr>
              <a:t>|&gt;</a:t>
            </a:r>
            <a:br/>
            <a:r>
              <a:rPr>
                <a:latin typeface="Courier"/>
              </a:rPr>
              <a:t>  </a:t>
            </a:r>
            <a:r>
              <a:rPr>
                <a:solidFill>
                  <a:srgbClr val="06287E"/>
                </a:solidFill>
                <a:latin typeface="Courier"/>
              </a:rPr>
              <a:t>arrange</a:t>
            </a:r>
            <a:r>
              <a:rPr>
                <a:latin typeface="Courier"/>
              </a:rPr>
              <a:t>(</a:t>
            </a:r>
            <a:r>
              <a:rPr>
                <a:solidFill>
                  <a:srgbClr val="06287E"/>
                </a:solidFill>
                <a:latin typeface="Courier"/>
              </a:rPr>
              <a:t>desc</a:t>
            </a:r>
            <a:r>
              <a:rPr>
                <a:latin typeface="Courier"/>
              </a:rPr>
              <a:t>(missing_age))</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1: completeness, by group and not overall — In Python</a:t>
            </a:r>
          </a:p>
        </p:txBody>
      </p:sp>
      <p:sp>
        <p:nvSpPr>
          <p:cNvPr id="3" name="Content Placeholder 2"/>
          <p:cNvSpPr>
            <a:spLocks noGrp="1"/>
          </p:cNvSpPr>
          <p:nvPr>
            <p:ph idx="1"/>
          </p:nvPr>
        </p:nvSpPr>
        <p:spPr/>
        <p:txBody>
          <a:bodyPr/>
          <a:lstStyle/>
          <a:p>
            <a:pPr lvl="0" indent="0">
              <a:buNone/>
            </a:pPr>
            <a:r>
              <a:rPr>
                <a:latin typeface="Courier"/>
              </a:rPr>
              <a:t>gros_morne </a:t>
            </a:r>
            <a:r>
              <a:rPr>
                <a:solidFill>
                  <a:srgbClr val="666666"/>
                </a:solidFill>
                <a:latin typeface="Courier"/>
              </a:rPr>
              <a:t>=</a:t>
            </a:r>
            <a:r>
              <a:rPr>
                <a:latin typeface="Courier"/>
              </a:rPr>
              <a:t> muac[muac[</a:t>
            </a:r>
            <a:r>
              <a:rPr>
                <a:solidFill>
                  <a:srgbClr val="4070A0"/>
                </a:solidFill>
                <a:latin typeface="Courier"/>
              </a:rPr>
              <a:t>"commune"</a:t>
            </a:r>
            <a:r>
              <a:rPr>
                <a:latin typeface="Courier"/>
              </a:rPr>
              <a:t>] </a:t>
            </a:r>
            <a:r>
              <a:rPr>
                <a:solidFill>
                  <a:srgbClr val="666666"/>
                </a:solidFill>
                <a:latin typeface="Courier"/>
              </a:rPr>
              <a:t>==</a:t>
            </a:r>
            <a:r>
              <a:rPr>
                <a:latin typeface="Courier"/>
              </a:rPr>
              <a:t> </a:t>
            </a:r>
            <a:r>
              <a:rPr>
                <a:solidFill>
                  <a:srgbClr val="4070A0"/>
                </a:solidFill>
                <a:latin typeface="Courier"/>
              </a:rPr>
              <a:t>"Gros-Morne"</a:t>
            </a:r>
            <a:r>
              <a:rPr>
                <a:latin typeface="Courier"/>
              </a:rPr>
              <a:t>].copy()</a:t>
            </a:r>
            <a:br/>
            <a:r>
              <a:rPr>
                <a:latin typeface="Courier"/>
              </a:rPr>
              <a:t>gros_morne[</a:t>
            </a:r>
            <a:r>
              <a:rPr>
                <a:solidFill>
                  <a:srgbClr val="4070A0"/>
                </a:solidFill>
                <a:latin typeface="Courier"/>
              </a:rPr>
              <a:t>"week"</a:t>
            </a:r>
            <a:r>
              <a:rPr>
                <a:latin typeface="Courier"/>
              </a:rPr>
              <a:t>] </a:t>
            </a:r>
            <a:r>
              <a:rPr>
                <a:solidFill>
                  <a:srgbClr val="666666"/>
                </a:solidFill>
                <a:latin typeface="Courier"/>
              </a:rPr>
              <a:t>=</a:t>
            </a:r>
            <a:r>
              <a:rPr>
                <a:latin typeface="Courier"/>
              </a:rPr>
              <a:t> gros_morne[</a:t>
            </a:r>
            <a:r>
              <a:rPr>
                <a:solidFill>
                  <a:srgbClr val="4070A0"/>
                </a:solidFill>
                <a:latin typeface="Courier"/>
              </a:rPr>
              <a:t>"screening_date"</a:t>
            </a:r>
            <a:r>
              <a:rPr>
                <a:latin typeface="Courier"/>
              </a:rPr>
              <a:t>].dt.to_period(</a:t>
            </a:r>
            <a:r>
              <a:rPr>
                <a:solidFill>
                  <a:srgbClr val="4070A0"/>
                </a:solidFill>
                <a:latin typeface="Courier"/>
              </a:rPr>
              <a:t>"W"</a:t>
            </a:r>
            <a:r>
              <a:rPr>
                <a:latin typeface="Courier"/>
              </a:rPr>
              <a:t>)</a:t>
            </a:r>
            <a:br/>
            <a:br/>
            <a:r>
              <a:rPr>
                <a:solidFill>
                  <a:srgbClr val="008000"/>
                </a:solidFill>
                <a:latin typeface="Courier"/>
              </a:rPr>
              <a:t>print</a:t>
            </a:r>
            <a:r>
              <a:rPr>
                <a:latin typeface="Courier"/>
              </a:rPr>
              <a:t>(</a:t>
            </a:r>
            <a:br/>
            <a:r>
              <a:rPr>
                <a:latin typeface="Courier"/>
              </a:rPr>
              <a:t>    gros_morne.groupby(</a:t>
            </a:r>
            <a:r>
              <a:rPr>
                <a:solidFill>
                  <a:srgbClr val="4070A0"/>
                </a:solidFill>
                <a:latin typeface="Courier"/>
              </a:rPr>
              <a:t>"week"</a:t>
            </a:r>
            <a:r>
              <a:rPr>
                <a:latin typeface="Courier"/>
              </a:rPr>
              <a:t>)[</a:t>
            </a:r>
            <a:r>
              <a:rPr>
                <a:solidFill>
                  <a:srgbClr val="4070A0"/>
                </a:solidFill>
                <a:latin typeface="Courier"/>
              </a:rPr>
              <a:t>"age_months"</a:t>
            </a:r>
            <a:r>
              <a:rPr>
                <a:latin typeface="Courier"/>
              </a:rPr>
              <a:t>]</a:t>
            </a:r>
            <a:br/>
            <a:r>
              <a:rPr>
                <a:latin typeface="Courier"/>
              </a:rPr>
              <a:t>    .</a:t>
            </a:r>
            <a:r>
              <a:rPr>
                <a:solidFill>
                  <a:srgbClr val="008000"/>
                </a:solidFill>
                <a:latin typeface="Courier"/>
              </a:rPr>
              <a:t>apply</a:t>
            </a:r>
            <a:r>
              <a:rPr>
                <a:latin typeface="Courier"/>
              </a:rPr>
              <a:t>(</a:t>
            </a:r>
            <a:r>
              <a:rPr b="1">
                <a:solidFill>
                  <a:srgbClr val="007020"/>
                </a:solidFill>
                <a:latin typeface="Courier"/>
              </a:rPr>
              <a:t>lambda</a:t>
            </a:r>
            <a:r>
              <a:rPr>
                <a:latin typeface="Courier"/>
              </a:rPr>
              <a:t> s: s.isna().mean())</a:t>
            </a:r>
            <a:br/>
            <a:r>
              <a:rPr>
                <a:latin typeface="Courier"/>
              </a:rPr>
              <a:t>    .sort_values(ascending</a:t>
            </a:r>
            <a:r>
              <a:rPr>
                <a:solidFill>
                  <a:srgbClr val="666666"/>
                </a:solidFill>
                <a:latin typeface="Courier"/>
              </a:rPr>
              <a:t>=</a:t>
            </a:r>
            <a:r>
              <a:rPr>
                <a:solidFill>
                  <a:srgbClr val="19177C"/>
                </a:solidFill>
                <a:latin typeface="Courier"/>
              </a:rPr>
              <a:t>False</a:t>
            </a:r>
            <a:r>
              <a:rPr>
                <a:latin typeface="Courier"/>
              </a:rPr>
              <a:t>)</a:t>
            </a:r>
            <a:br/>
            <a:r>
              <a:rPr>
                <a:latin typeface="Courier"/>
              </a:rPr>
              <a:t>    .head()</a:t>
            </a:r>
            <a:br/>
            <a:r>
              <a:rPr>
                <a:latin typeface="Courier"/>
              </a:rPr>
              <a:t>)</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1: completeness, by group and not overall — In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4070A0"/>
                </a:solidFill>
                <a:latin typeface="Courier"/>
              </a:rPr>
              <a:t>|&gt;</a:t>
            </a:r>
            <a:br/>
            <a:r>
              <a:rPr>
                <a:latin typeface="Courier"/>
              </a:rPr>
              <a:t>  </a:t>
            </a:r>
            <a:r>
              <a:rPr>
                <a:solidFill>
                  <a:srgbClr val="06287E"/>
                </a:solidFill>
                <a:latin typeface="Courier"/>
              </a:rPr>
              <a:t>filter</a:t>
            </a:r>
            <a:r>
              <a:rPr>
                <a:latin typeface="Courier"/>
              </a:rPr>
              <a:t>(commune </a:t>
            </a:r>
            <a:r>
              <a:rPr>
                <a:solidFill>
                  <a:srgbClr val="4070A0"/>
                </a:solidFill>
                <a:latin typeface="Courier"/>
              </a:rPr>
              <a:t>==</a:t>
            </a:r>
            <a:r>
              <a:rPr>
                <a:latin typeface="Courier"/>
              </a:rPr>
              <a:t> </a:t>
            </a:r>
            <a:r>
              <a:rPr>
                <a:solidFill>
                  <a:srgbClr val="4070A0"/>
                </a:solidFill>
                <a:latin typeface="Courier"/>
              </a:rPr>
              <a:t>"Gros-Morne"</a:t>
            </a:r>
            <a:r>
              <a:rPr>
                <a:latin typeface="Courier"/>
              </a:rPr>
              <a:t>) </a:t>
            </a:r>
            <a:r>
              <a:rPr>
                <a:solidFill>
                  <a:srgbClr val="4070A0"/>
                </a:solidFill>
                <a:latin typeface="Courier"/>
              </a:rPr>
              <a:t>|&gt;</a:t>
            </a:r>
            <a:br/>
            <a:r>
              <a:rPr>
                <a:latin typeface="Courier"/>
              </a:rPr>
              <a:t>  </a:t>
            </a:r>
            <a:r>
              <a:rPr>
                <a:solidFill>
                  <a:srgbClr val="06287E"/>
                </a:solidFill>
                <a:latin typeface="Courier"/>
              </a:rPr>
              <a:t>mutate</a:t>
            </a:r>
            <a:r>
              <a:rPr>
                <a:latin typeface="Courier"/>
              </a:rPr>
              <a:t>(</a:t>
            </a:r>
            <a:r>
              <a:rPr>
                <a:solidFill>
                  <a:srgbClr val="7D9029"/>
                </a:solidFill>
                <a:latin typeface="Courier"/>
              </a:rPr>
              <a:t>week =</a:t>
            </a:r>
            <a:r>
              <a:rPr>
                <a:latin typeface="Courier"/>
              </a:rPr>
              <a:t> lubridate</a:t>
            </a:r>
            <a:r>
              <a:rPr>
                <a:solidFill>
                  <a:srgbClr val="4070A0"/>
                </a:solidFill>
                <a:latin typeface="Courier"/>
              </a:rPr>
              <a:t>::</a:t>
            </a:r>
            <a:r>
              <a:rPr>
                <a:solidFill>
                  <a:srgbClr val="06287E"/>
                </a:solidFill>
                <a:latin typeface="Courier"/>
              </a:rPr>
              <a:t>floor_date</a:t>
            </a:r>
            <a:r>
              <a:rPr>
                <a:latin typeface="Courier"/>
              </a:rPr>
              <a:t>(screening_date, </a:t>
            </a:r>
            <a:r>
              <a:rPr>
                <a:solidFill>
                  <a:srgbClr val="4070A0"/>
                </a:solidFill>
                <a:latin typeface="Courier"/>
              </a:rPr>
              <a:t>"week"</a:t>
            </a:r>
            <a:r>
              <a:rPr>
                <a:latin typeface="Courier"/>
              </a:rPr>
              <a:t>)) </a:t>
            </a:r>
            <a:r>
              <a:rPr>
                <a:solidFill>
                  <a:srgbClr val="4070A0"/>
                </a:solidFill>
                <a:latin typeface="Courier"/>
              </a:rPr>
              <a:t>|&gt;</a:t>
            </a:r>
            <a:br/>
            <a:r>
              <a:rPr>
                <a:latin typeface="Courier"/>
              </a:rPr>
              <a:t>  </a:t>
            </a:r>
            <a:r>
              <a:rPr>
                <a:solidFill>
                  <a:srgbClr val="06287E"/>
                </a:solidFill>
                <a:latin typeface="Courier"/>
              </a:rPr>
              <a:t>group_by</a:t>
            </a:r>
            <a:r>
              <a:rPr>
                <a:latin typeface="Courier"/>
              </a:rPr>
              <a:t>(week) </a:t>
            </a:r>
            <a:r>
              <a:rPr>
                <a:solidFill>
                  <a:srgbClr val="4070A0"/>
                </a:solidFill>
                <a:latin typeface="Courier"/>
              </a:rPr>
              <a:t>|&gt;</a:t>
            </a:r>
            <a:br/>
            <a:r>
              <a:rPr>
                <a:latin typeface="Courier"/>
              </a:rPr>
              <a:t>  </a:t>
            </a:r>
            <a:r>
              <a:rPr>
                <a:solidFill>
                  <a:srgbClr val="06287E"/>
                </a:solidFill>
                <a:latin typeface="Courier"/>
              </a:rPr>
              <a:t>summarise</a:t>
            </a:r>
            <a:r>
              <a:rPr>
                <a:latin typeface="Courier"/>
              </a:rPr>
              <a:t>(</a:t>
            </a:r>
            <a:r>
              <a:rPr>
                <a:solidFill>
                  <a:srgbClr val="7D9029"/>
                </a:solidFill>
                <a:latin typeface="Courier"/>
              </a:rPr>
              <a:t>missing_age =</a:t>
            </a:r>
            <a:r>
              <a:rPr>
                <a:latin typeface="Courier"/>
              </a:rPr>
              <a:t> </a:t>
            </a:r>
            <a:r>
              <a:rPr>
                <a:solidFill>
                  <a:srgbClr val="06287E"/>
                </a:solidFill>
                <a:latin typeface="Courier"/>
              </a:rPr>
              <a:t>mean</a:t>
            </a:r>
            <a:r>
              <a:rPr>
                <a:latin typeface="Courier"/>
              </a:rPr>
              <a:t>(</a:t>
            </a:r>
            <a:r>
              <a:rPr>
                <a:solidFill>
                  <a:srgbClr val="06287E"/>
                </a:solidFill>
                <a:latin typeface="Courier"/>
              </a:rPr>
              <a:t>is.na</a:t>
            </a:r>
            <a:r>
              <a:rPr>
                <a:latin typeface="Courier"/>
              </a:rPr>
              <a:t>(age_months)), </a:t>
            </a:r>
            <a:r>
              <a:rPr>
                <a:solidFill>
                  <a:srgbClr val="7D9029"/>
                </a:solidFill>
                <a:latin typeface="Courier"/>
              </a:rPr>
              <a:t>n =</a:t>
            </a:r>
            <a:r>
              <a:rPr>
                <a:latin typeface="Courier"/>
              </a:rPr>
              <a:t> </a:t>
            </a:r>
            <a:r>
              <a:rPr>
                <a:solidFill>
                  <a:srgbClr val="06287E"/>
                </a:solidFill>
                <a:latin typeface="Courier"/>
              </a:rPr>
              <a:t>n</a:t>
            </a:r>
            <a:r>
              <a:rPr>
                <a:latin typeface="Courier"/>
              </a:rPr>
              <a:t>()) </a:t>
            </a:r>
            <a:r>
              <a:rPr>
                <a:solidFill>
                  <a:srgbClr val="4070A0"/>
                </a:solidFill>
                <a:latin typeface="Courier"/>
              </a:rPr>
              <a:t>|&gt;</a:t>
            </a:r>
            <a:br/>
            <a:r>
              <a:rPr>
                <a:latin typeface="Courier"/>
              </a:rPr>
              <a:t>  </a:t>
            </a:r>
            <a:r>
              <a:rPr>
                <a:solidFill>
                  <a:srgbClr val="06287E"/>
                </a:solidFill>
                <a:latin typeface="Courier"/>
              </a:rPr>
              <a:t>arrange</a:t>
            </a:r>
            <a:r>
              <a:rPr>
                <a:latin typeface="Courier"/>
              </a:rPr>
              <a:t>(</a:t>
            </a:r>
            <a:r>
              <a:rPr>
                <a:solidFill>
                  <a:srgbClr val="06287E"/>
                </a:solidFill>
                <a:latin typeface="Courier"/>
              </a:rPr>
              <a:t>desc</a:t>
            </a:r>
            <a:r>
              <a:rPr>
                <a:latin typeface="Courier"/>
              </a:rPr>
              <a:t>(missing_age))</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1: completeness, by group and not overall</a:t>
            </a:r>
          </a:p>
        </p:txBody>
      </p:sp>
      <p:sp>
        <p:nvSpPr>
          <p:cNvPr id="3" name="Content Placeholder 2"/>
          <p:cNvSpPr>
            <a:spLocks noGrp="1"/>
          </p:cNvSpPr>
          <p:nvPr>
            <p:ph idx="1"/>
          </p:nvPr>
        </p:nvSpPr>
        <p:spPr/>
        <p:txBody>
          <a:bodyPr/>
          <a:lstStyle/>
          <a:p>
            <a:pPr lvl="0" indent="0" marL="1270000">
              <a:buNone/>
            </a:pPr>
            <a:r>
              <a:rPr sz="2000"/>
              <a:t>Missingness that clusters in one site or one week is the difference between losing precision and losing the answer. Always break it down before you decide what to do with it.</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Check 2: implausible values — In Python</a:t>
            </a:r>
          </a:p>
        </p:txBody>
      </p:sp>
      <p:sp>
        <p:nvSpPr>
          <p:cNvPr id="3" name="Content Placeholder 2"/>
          <p:cNvSpPr>
            <a:spLocks noGrp="1"/>
          </p:cNvSpPr>
          <p:nvPr>
            <p:ph idx="1"/>
          </p:nvPr>
        </p:nvSpPr>
        <p:spPr/>
        <p:txBody>
          <a:bodyPr/>
          <a:lstStyle/>
          <a:p>
            <a:pPr lvl="0" indent="0">
              <a:buNone/>
            </a:pPr>
            <a:r>
              <a:rPr>
                <a:latin typeface="Courier"/>
              </a:rPr>
              <a:t>implausible </a:t>
            </a:r>
            <a:r>
              <a:rPr>
                <a:solidFill>
                  <a:srgbClr val="666666"/>
                </a:solidFill>
                <a:latin typeface="Courier"/>
              </a:rPr>
              <a:t>=</a:t>
            </a:r>
            <a:r>
              <a:rPr>
                <a:latin typeface="Courier"/>
              </a:rPr>
              <a:t> muac[(muac[</a:t>
            </a:r>
            <a:r>
              <a:rPr>
                <a:solidFill>
                  <a:srgbClr val="4070A0"/>
                </a:solidFill>
                <a:latin typeface="Courier"/>
              </a:rPr>
              <a:t>"muac_mm"</a:t>
            </a:r>
            <a:r>
              <a:rPr>
                <a:latin typeface="Courier"/>
              </a:rPr>
              <a:t>] </a:t>
            </a:r>
            <a:r>
              <a:rPr>
                <a:solidFill>
                  <a:srgbClr val="666666"/>
                </a:solidFill>
                <a:latin typeface="Courier"/>
              </a:rPr>
              <a:t>&lt;</a:t>
            </a:r>
            <a:r>
              <a:rPr>
                <a:latin typeface="Courier"/>
              </a:rPr>
              <a:t> </a:t>
            </a:r>
            <a:r>
              <a:rPr>
                <a:solidFill>
                  <a:srgbClr val="40A070"/>
                </a:solidFill>
                <a:latin typeface="Courier"/>
              </a:rPr>
              <a:t>80</a:t>
            </a:r>
            <a:r>
              <a:rPr>
                <a:latin typeface="Courier"/>
              </a:rPr>
              <a:t>) </a:t>
            </a:r>
            <a:r>
              <a:rPr>
                <a:solidFill>
                  <a:srgbClr val="666666"/>
                </a:solidFill>
                <a:latin typeface="Courier"/>
              </a:rPr>
              <a:t>|</a:t>
            </a:r>
            <a:r>
              <a:rPr>
                <a:latin typeface="Courier"/>
              </a:rPr>
              <a:t> (muac[</a:t>
            </a:r>
            <a:r>
              <a:rPr>
                <a:solidFill>
                  <a:srgbClr val="4070A0"/>
                </a:solidFill>
                <a:latin typeface="Courier"/>
              </a:rPr>
              <a:t>"muac_mm"</a:t>
            </a:r>
            <a:r>
              <a:rPr>
                <a:latin typeface="Courier"/>
              </a:rPr>
              <a:t>] </a:t>
            </a:r>
            <a:r>
              <a:rPr>
                <a:solidFill>
                  <a:srgbClr val="666666"/>
                </a:solidFill>
                <a:latin typeface="Courier"/>
              </a:rPr>
              <a:t>&gt;</a:t>
            </a:r>
            <a:r>
              <a:rPr>
                <a:latin typeface="Courier"/>
              </a:rPr>
              <a:t> </a:t>
            </a:r>
            <a:r>
              <a:rPr>
                <a:solidFill>
                  <a:srgbClr val="40A070"/>
                </a:solidFill>
                <a:latin typeface="Courier"/>
              </a:rPr>
              <a:t>220</a:t>
            </a:r>
            <a:r>
              <a:rPr>
                <a:latin typeface="Courier"/>
              </a:rPr>
              <a:t>)]</a:t>
            </a:r>
            <a:br/>
            <a:r>
              <a:rPr>
                <a:solidFill>
                  <a:srgbClr val="008000"/>
                </a:solidFill>
                <a:latin typeface="Courier"/>
              </a:rPr>
              <a:t>print</a:t>
            </a:r>
            <a:r>
              <a:rPr>
                <a:latin typeface="Courier"/>
              </a:rPr>
              <a:t>(implausible[[</a:t>
            </a:r>
            <a:r>
              <a:rPr>
                <a:solidFill>
                  <a:srgbClr val="4070A0"/>
                </a:solidFill>
                <a:latin typeface="Courier"/>
              </a:rPr>
              <a:t>"child_id"</a:t>
            </a:r>
            <a:r>
              <a:rPr>
                <a:latin typeface="Courier"/>
              </a:rPr>
              <a:t>, </a:t>
            </a:r>
            <a:r>
              <a:rPr>
                <a:solidFill>
                  <a:srgbClr val="4070A0"/>
                </a:solidFill>
                <a:latin typeface="Courier"/>
              </a:rPr>
              <a:t>"commune"</a:t>
            </a:r>
            <a:r>
              <a:rPr>
                <a:latin typeface="Courier"/>
              </a:rPr>
              <a:t>, </a:t>
            </a:r>
            <a:r>
              <a:rPr>
                <a:solidFill>
                  <a:srgbClr val="4070A0"/>
                </a:solidFill>
                <a:latin typeface="Courier"/>
              </a:rPr>
              <a:t>"age_months"</a:t>
            </a:r>
            <a:r>
              <a:rPr>
                <a:latin typeface="Courier"/>
              </a:rPr>
              <a:t>, </a:t>
            </a:r>
            <a:r>
              <a:rPr>
                <a:solidFill>
                  <a:srgbClr val="4070A0"/>
                </a:solidFill>
                <a:latin typeface="Courier"/>
              </a:rPr>
              <a:t>"muac_mm"</a:t>
            </a:r>
            <a:r>
              <a:rPr>
                <a:latin typeface="Courier"/>
              </a:rPr>
              <a:t>]])</a:t>
            </a:r>
            <a:br/>
            <a:br/>
            <a:r>
              <a:rPr>
                <a:solidFill>
                  <a:srgbClr val="008000"/>
                </a:solidFill>
                <a:latin typeface="Courier"/>
              </a:rPr>
              <a:t>print</a:t>
            </a:r>
            <a:r>
              <a:rPr>
                <a:latin typeface="Courier"/>
              </a:rPr>
              <a:t>(muac[</a:t>
            </a:r>
            <a:r>
              <a:rPr>
                <a:solidFill>
                  <a:srgbClr val="4070A0"/>
                </a:solidFill>
                <a:latin typeface="Courier"/>
              </a:rPr>
              <a:t>"muac_mm"</a:t>
            </a:r>
            <a:r>
              <a:rPr>
                <a:latin typeface="Courier"/>
              </a:rPr>
              <a:t>].describe())</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 what is wrong with the data</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Lesson 5 of 8</vt:lpwstr>
  </property>
  <property fmtid="{D5CDD505-2E9C-101B-9397-08002B2CF9AE}" pid="3" name="subtitle">
    <vt:lpwstr>Profile a fresh export systematically — missingness by site and week, implausible measurements, duplicates with no clean key, and codes that contradict each other.</vt:lpwstr>
  </property>
</Properties>
</file>