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notesMaster" Target="notesMasters/notesMaster1.xml" /><Relationship Id="rId30" Type="http://schemas.openxmlformats.org/officeDocument/2006/relationships/viewProps" Target="viewProps.xml" /><Relationship Id="rId29" Type="http://schemas.openxmlformats.org/officeDocument/2006/relationships/presProps" Target="presProps.xml" /><Relationship Id="rId1" Type="http://schemas.openxmlformats.org/officeDocument/2006/relationships/slideMaster" Target="slideMasters/slideMaster1.xml" /><Relationship Id="rId32" Type="http://schemas.openxmlformats.org/officeDocument/2006/relationships/tableStyles" Target="tableStyles.xml" /><Relationship Id="rId31"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Profiler méthodiquement un export récent — non-réponse par site et par semaine, mesures implausibles, doublons sans clé propre, et codes qui se contredisent entre eux.</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Prudence ici : deux enfants différents de même âge et de même sexe, dépistés dans la même commune le même jour, avec le même PB au millimètre près, c’est possible. Dans une grande campagne, c’est même probable. Cette vérification produit des </a:t>
            </a:r>
            <a:r>
              <a:rPr i="1"/>
              <a:t>suspects</a:t>
            </a:r>
            <a:r>
              <a:rPr/>
              <a:t>, non des doublons, et la résolution passe par un humain qui consulte le registre — pas par un appel à </a:t>
            </a:r>
            <a:r>
              <a:rPr>
                <a:latin typeface="Courier"/>
              </a:rPr>
              <a:t>drop_duplicates()</a:t>
            </a:r>
            <a:r>
              <a:rPr/>
              <a:t>.</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Des colonnes qui devraient concorder, et qui ne concordent pas. Ce registre porte deux défauts de ce type. Soixante-treize enregistrements portent une décision de référencement mais aucune valeur de PB — la colonne de décision et la colonne de mesure ont été remplies par deux personnes différentes :</a:t>
            </a:r>
          </a:p>
        </p:txBody>
      </p:sp>
      <p:sp>
        <p:nvSpPr>
          <p:cNvPr id="4" name="Slide Number Placeholder 3"/>
          <p:cNvSpPr>
            <a:spLocks noGrp="1"/>
          </p:cNvSpPr>
          <p:nvPr>
            <p:ph type="sldNum" sz="quarter" idx="10"/>
          </p:nvPr>
        </p:nvSpPr>
        <p:spPr/>
        <p:txBody>
          <a:bodyPr/>
          <a:lstStyle/>
          <a:p>
            <a:fld id="{18BDFEC3-8487-43E8-A154-7C12CBC1FFF2}" type="slidenum">
              <a:rPr lang="en-US"/>
              <a:t>17</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Et neuf enregistrements portent une décision qui contredit leur propre mesure — un enfant mesuré à 140 mm marqué comme référé en prise en charge ambulatoire, ou un enfant à 110 mm marqué sans action. C’est ce que produit un écran de tablette mal effleuré.</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Notez que cette vérification encode une règle clinique. Elle ne vaut que ce que vaut la règle, et l’orientation vers un centre de stabilisation dépend de complications que le registre ne consigne pas — traitez donc une incohérence comme un signalement à examiner, non comme la preuve que la décision est fausse.</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colonne </a:t>
            </a:r>
            <a:r>
              <a:rPr>
                <a:latin typeface="Courier"/>
              </a:rPr>
              <a:t>oedema</a:t>
            </a:r>
            <a:r>
              <a:rPr/>
              <a:t> est renseignée en </a:t>
            </a:r>
            <a:r>
              <a:rPr>
                <a:latin typeface="Courier"/>
              </a:rPr>
              <a:t>true</a:t>
            </a:r>
            <a:r>
              <a:rPr/>
              <a:t>/</a:t>
            </a:r>
            <a:r>
              <a:rPr>
                <a:latin typeface="Courier"/>
              </a:rPr>
              <a:t>false</a:t>
            </a:r>
            <a:r>
              <a:rPr/>
              <a:t> sur l’essentiel du fichier, mais Ennery et Desdunes ont utilisé </a:t>
            </a:r>
            <a:r>
              <a:rPr>
                <a:latin typeface="Courier"/>
              </a:rPr>
              <a:t>Y</a:t>
            </a:r>
            <a:r>
              <a:rPr/>
              <a:t>/</a:t>
            </a:r>
            <a:r>
              <a:rPr>
                <a:latin typeface="Courier"/>
              </a:rPr>
              <a:t>N</a:t>
            </a:r>
            <a:r>
              <a:rPr/>
              <a:t> au premier trimestre, et certaines lignes sont vides.</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Regardez toujours les valeurs textuelles brutes d’une colonne catégorielle avant de la convertir. Convertir d’abord puis compter les manquantes vous dit </a:t>
            </a:r>
            <a:r>
              <a:rPr i="1"/>
              <a:t>combien</a:t>
            </a:r>
            <a:r>
              <a:rPr/>
              <a:t> de lignes portaient une valeur inattendue ; regarder les valeurs brutes vous dit </a:t>
            </a:r>
            <a:r>
              <a:rPr i="1"/>
              <a:t>lesquelles</a:t>
            </a:r>
            <a:r>
              <a:rPr/>
              <a:t>, ce dont vous avez besoin pour juger si elles sont récupérables.</a:t>
            </a:r>
          </a:p>
        </p:txBody>
      </p:sp>
      <p:sp>
        <p:nvSpPr>
          <p:cNvPr id="4" name="Slide Number Placeholder 3"/>
          <p:cNvSpPr>
            <a:spLocks noGrp="1"/>
          </p:cNvSpPr>
          <p:nvPr>
            <p:ph type="sldNum" sz="quarter" idx="10"/>
          </p:nvPr>
        </p:nvSpPr>
        <p:spPr/>
        <p:txBody>
          <a:bodyPr/>
          <a:lstStyle/>
          <a:p>
            <a:fld id="{18BDFEC3-8487-43E8-A154-7C12CBC1FFF2}" type="slidenum">
              <a:rPr lang="en-US"/>
              <a:t>22</a:t>
            </a:fld>
            <a:endParaRPr lang="en-US"/>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Emballez le tout pour qu’elle s’exécute sur chaque nouvel export sans être retapée.</a:t>
            </a:r>
          </a:p>
        </p:txBody>
      </p:sp>
      <p:sp>
        <p:nvSpPr>
          <p:cNvPr id="4" name="Slide Number Placeholder 3"/>
          <p:cNvSpPr>
            <a:spLocks noGrp="1"/>
          </p:cNvSpPr>
          <p:nvPr>
            <p:ph type="sldNum" sz="quarter" idx="10"/>
          </p:nvPr>
        </p:nvSpPr>
        <p:spPr/>
        <p:txBody>
          <a:bodyPr/>
          <a:lstStyle/>
          <a:p>
            <a:fld id="{18BDFEC3-8487-43E8-A154-7C12CBC1FFF2}" type="slidenum">
              <a:rPr lang="en-US"/>
              <a:t>23</a:t>
            </a:fld>
            <a:endParaRPr lang="en-US"/>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Exécutez ceci sur chaque export, enregistrez le résultat à côté des données, et vous disposez d’une trace de l’état du fichier à son arrivée. Cette trace est ce qui vous permettra de répondre six mois plus tard à la question « est-ce que ça a toujours été comme ça ? ».</a:t>
            </a:r>
          </a:p>
        </p:txBody>
      </p:sp>
      <p:sp>
        <p:nvSpPr>
          <p:cNvPr id="4" name="Slide Number Placeholder 3"/>
          <p:cNvSpPr>
            <a:spLocks noGrp="1"/>
          </p:cNvSpPr>
          <p:nvPr>
            <p:ph type="sldNum" sz="quarter" idx="10"/>
          </p:nvPr>
        </p:nvSpPr>
        <p:spPr/>
        <p:txBody>
          <a:bodyPr/>
          <a:lstStyle/>
          <a:p>
            <a:fld id="{18BDFEC3-8487-43E8-A154-7C12CBC1FFF2}" type="slidenum">
              <a:rPr lang="en-US"/>
              <a:t>24</a:t>
            </a:fld>
            <a:endParaRPr lang="en-US"/>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Vous savez maintenant ce qui ne va pas. La leçon suivante porte sur la décision à prendre face à chaque défaut — et, plus important encore, sur la manière de consigner ces décisions sous une forme qui survive à celui qui les a prises.</a:t>
            </a:r>
          </a:p>
        </p:txBody>
      </p:sp>
      <p:sp>
        <p:nvSpPr>
          <p:cNvPr id="4" name="Slide Number Placeholder 3"/>
          <p:cNvSpPr>
            <a:spLocks noGrp="1"/>
          </p:cNvSpPr>
          <p:nvPr>
            <p:ph type="sldNum" sz="quarter" idx="10"/>
          </p:nvPr>
        </p:nvSpPr>
        <p:spPr/>
        <p:txBody>
          <a:bodyPr/>
          <a:lstStyle/>
          <a:p>
            <a:fld id="{18BDFEC3-8487-43E8-A154-7C12CBC1FFF2}" type="slidenum">
              <a:rPr lang="en-US"/>
              <a:t>25</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Vous disposez d’un tableau ordonné aux types corrects. Vous ne savez pas encore ce qu’il contient. L’instinct pousse à calculer l’indicateur et à regarder le chiffre. Résistez : le chiffre sera plausible quel que soit le défaut, et une fois que vous l’aurez vu, vous trouverez des raisons d’y croire. Profiler d’abord, décider ensuite, calculer en dernier. Cette leçon est le profilage. Cinq vérifications, classées par l’ampleur des dégâts qu’elles causent lorsqu’on les néglige.</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 taux de complétude unique ne sert quasiment à rien. Ce qui compte, c’est de savoir si la non-réponse se concentre, car une non-réponse concentrée biaise, alors qu’une non-réponse dispersée ne coûte le plus souvent que de la précision.</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Appliquée à ce registre, la non-réponse globale de </a:t>
            </a:r>
            <a:r>
              <a:rPr>
                <a:latin typeface="Courier"/>
              </a:rPr>
              <a:t>age_months</a:t>
            </a:r>
            <a:r>
              <a:rPr/>
              <a:t> avoisine 5 %, ce qui paraît tolérable. Ventilez-la et Gros-Morne est bien plus touchée que les autres. Ventilez également par semaine et tout se concentre sur une seule semaine de campagne, du 10 au 14 juin :</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 n’est pas un désagrément de qualité des données. C’est une équipe, une semaine, un formulaire de tablette dont le champ âge était mal configuré — et cela signifie que supprimer les lignes incomplètes retire bien plus de Gros-Morne que de toute autre commune. Si vous classez ensuite les communes par taux de malnutrition, vous les avez en partie classées selon le formulaire de quelle équipe était défectueux.</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Chaque secteur a ses limites physiques. Servez-vous-en. Pour le PB chez l’enfant de 6 à 59 mois, les valeurs inférieures à environ 80 mm ou supérieures à environ 220 mm ne sont pas des mesures : ce sont des erreurs de saisie. Le registre porte sept enregistrements où la mesure est restée en centimètres sans jamais être convertie, et qui apparaissent sous forme de valeurs inférieures à 40.</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Une valeur de 13,3 là où vous attendiez 133 est une erreur d’unité, et elle est récupérable : vous savez ce qu’elle devait être. Une valeur de 450 n’est pas récupérable et doit être traitée comme manquante. Distinguer les deux relève du jugement, et c’est pourquoi cela appartient au journal de nettoyage plutôt qu’à un filtre d’une ligne. Vérifiez aussi l’intervalle d’âge. Un programme de dépistage PB cible les 6 à 59 mois ; une ligne indiquant 72 mois est donc soit hors périmètre, soit une erreur de saisie, et laquelle des deux change votre dénominateur.</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doublons exacts sont faciles :</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 registre compte douze doublons exacts, issus de formulaires soumis deux fois sur une mauvaise connexion. Ceux-là sont sans ambiguïté : la même soumission est arrivée deux fois, et un exemplaire doit disparaître. Le cas difficile est celui de l’enfant réenregistré sous un nouvel identifiant, qui ne partage aucune clé. Il y en a six dans ce fichier, repérables uniquement en appariant sur les attributs qui ne devraient pas coïncider par hasard :</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6.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7.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8.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5-data-quality"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Établir ce qui ne va pas dans les données</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Profiler méthodiquement un export récent — non-réponse par site et par semaine, mesures implausibles, doublons sans clé propre, et codes qui se contredisent entre eux.</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5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2 : les valeurs implausibles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(muac_mm </a:t>
            </a:r>
            <a:r>
              <a:rPr>
                <a:solidFill>
                  <a:srgbClr val="4070A0"/>
                </a:solidFill>
                <a:latin typeface="Courier"/>
              </a:rPr>
              <a:t>&lt;</a:t>
            </a:r>
            <a:r>
              <a:rPr>
                <a:latin typeface="Courier"/>
              </a:rPr>
              <a:t> </a:t>
            </a:r>
            <a:r>
              <a:rPr>
                <a:solidFill>
                  <a:srgbClr val="40A070"/>
                </a:solidFill>
                <a:latin typeface="Courier"/>
              </a:rPr>
              <a:t>80</a:t>
            </a:r>
            <a:r>
              <a:rPr>
                <a:latin typeface="Courier"/>
              </a:rPr>
              <a:t> </a:t>
            </a:r>
            <a:r>
              <a:rPr>
                <a:solidFill>
                  <a:srgbClr val="4070A0"/>
                </a:solidFill>
                <a:latin typeface="Courier"/>
              </a:rPr>
              <a:t>|</a:t>
            </a:r>
            <a:r>
              <a:rPr>
                <a:latin typeface="Courier"/>
              </a:rPr>
              <a:t> muac_mm </a:t>
            </a:r>
            <a:r>
              <a:rPr>
                <a:solidFill>
                  <a:srgbClr val="4070A0"/>
                </a:solidFill>
                <a:latin typeface="Courier"/>
              </a:rPr>
              <a:t>&gt;</a:t>
            </a:r>
            <a:r>
              <a:rPr>
                <a:latin typeface="Courier"/>
              </a:rPr>
              <a:t> </a:t>
            </a:r>
            <a:r>
              <a:rPr>
                <a:solidFill>
                  <a:srgbClr val="40A070"/>
                </a:solidFill>
                <a:latin typeface="Courier"/>
              </a:rPr>
              <a:t>220</a:t>
            </a:r>
            <a:r>
              <a:rPr>
                <a:latin typeface="Courier"/>
              </a:rPr>
              <a:t>) </a:t>
            </a:r>
            <a:r>
              <a:rPr>
                <a:solidFill>
                  <a:srgbClr val="4070A0"/>
                </a:solidFill>
                <a:latin typeface="Courier"/>
              </a:rPr>
              <a:t>|&gt;</a:t>
            </a:r>
            <a:br/>
            <a:r>
              <a:rPr>
                <a:latin typeface="Courier"/>
              </a:rPr>
              <a:t>  </a:t>
            </a:r>
            <a:r>
              <a:rPr>
                <a:solidFill>
                  <a:srgbClr val="06287E"/>
                </a:solidFill>
                <a:latin typeface="Courier"/>
              </a:rPr>
              <a:t>select</a:t>
            </a:r>
            <a:r>
              <a:rPr>
                <a:latin typeface="Courier"/>
              </a:rPr>
              <a:t>(child_id, commune, age_months, muac_mm)</a:t>
            </a:r>
            <a:br/>
            <a:br/>
            <a:r>
              <a:rPr>
                <a:solidFill>
                  <a:srgbClr val="06287E"/>
                </a:solidFill>
                <a:latin typeface="Courier"/>
              </a:rPr>
              <a:t>summary</a:t>
            </a:r>
            <a:r>
              <a:rPr>
                <a:latin typeface="Courier"/>
              </a:rPr>
              <a:t>(muac</a:t>
            </a:r>
            <a:r>
              <a:rPr>
                <a:solidFill>
                  <a:srgbClr val="4070A0"/>
                </a:solidFill>
                <a:latin typeface="Courier"/>
              </a:rPr>
              <a:t>$</a:t>
            </a:r>
            <a:r>
              <a:rPr>
                <a:latin typeface="Courier"/>
              </a:rPr>
              <a:t>muac_mm)</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2 : les valeurs implausibles — En Python</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(muac[</a:t>
            </a:r>
            <a:r>
              <a:rPr>
                <a:solidFill>
                  <a:srgbClr val="4070A0"/>
                </a:solidFill>
                <a:latin typeface="Courier"/>
              </a:rPr>
              <a:t>"age_months"</a:t>
            </a:r>
            <a:r>
              <a:rPr>
                <a:latin typeface="Courier"/>
              </a:rPr>
              <a:t>].describe())</a:t>
            </a:r>
            <a:br/>
            <a:r>
              <a:rPr>
                <a:solidFill>
                  <a:srgbClr val="008000"/>
                </a:solidFill>
                <a:latin typeface="Courier"/>
              </a:rPr>
              <a:t>print</a:t>
            </a:r>
            <a:r>
              <a:rPr>
                <a:latin typeface="Courier"/>
              </a:rPr>
              <a:t>(muac[(muac[</a:t>
            </a:r>
            <a:r>
              <a:rPr>
                <a:solidFill>
                  <a:srgbClr val="4070A0"/>
                </a:solidFill>
                <a:latin typeface="Courier"/>
              </a:rPr>
              <a:t>"age_months"</a:t>
            </a:r>
            <a:r>
              <a:rPr>
                <a:latin typeface="Courier"/>
              </a:rPr>
              <a:t>] </a:t>
            </a:r>
            <a:r>
              <a:rPr>
                <a:solidFill>
                  <a:srgbClr val="666666"/>
                </a:solidFill>
                <a:latin typeface="Courier"/>
              </a:rPr>
              <a:t>&lt;</a:t>
            </a:r>
            <a:r>
              <a:rPr>
                <a:latin typeface="Courier"/>
              </a:rPr>
              <a:t> </a:t>
            </a:r>
            <a:r>
              <a:rPr>
                <a:solidFill>
                  <a:srgbClr val="40A070"/>
                </a:solidFill>
                <a:latin typeface="Courier"/>
              </a:rPr>
              <a:t>6</a:t>
            </a:r>
            <a:r>
              <a:rPr>
                <a:latin typeface="Courier"/>
              </a:rPr>
              <a:t>) </a:t>
            </a:r>
            <a:r>
              <a:rPr>
                <a:solidFill>
                  <a:srgbClr val="666666"/>
                </a:solidFill>
                <a:latin typeface="Courier"/>
              </a:rPr>
              <a:t>|</a:t>
            </a:r>
            <a:r>
              <a:rPr>
                <a:latin typeface="Courier"/>
              </a:rPr>
              <a:t> (muac[</a:t>
            </a:r>
            <a:r>
              <a:rPr>
                <a:solidFill>
                  <a:srgbClr val="4070A0"/>
                </a:solidFill>
                <a:latin typeface="Courier"/>
              </a:rPr>
              <a:t>"age_months"</a:t>
            </a:r>
            <a:r>
              <a:rPr>
                <a:latin typeface="Courier"/>
              </a:rPr>
              <a:t>] </a:t>
            </a:r>
            <a:r>
              <a:rPr>
                <a:solidFill>
                  <a:srgbClr val="666666"/>
                </a:solidFill>
                <a:latin typeface="Courier"/>
              </a:rPr>
              <a:t>&gt;</a:t>
            </a:r>
            <a:r>
              <a:rPr>
                <a:latin typeface="Courier"/>
              </a:rPr>
              <a:t> </a:t>
            </a:r>
            <a:r>
              <a:rPr>
                <a:solidFill>
                  <a:srgbClr val="40A070"/>
                </a:solidFill>
                <a:latin typeface="Courier"/>
              </a:rPr>
              <a:t>59</a:t>
            </a:r>
            <a:r>
              <a:rPr>
                <a:latin typeface="Courier"/>
              </a:rPr>
              <a:t>)].shape[</a:t>
            </a:r>
            <a:r>
              <a:rPr>
                <a:solidFill>
                  <a:srgbClr val="40A070"/>
                </a:solidFill>
                <a:latin typeface="Courier"/>
              </a:rPr>
              <a:t>0</a:t>
            </a:r>
            <a:r>
              <a:rPr>
                <a:latin typeface="Courier"/>
              </a:rPr>
              <a:t>])</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2 : les valeurs implausibles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summary</a:t>
            </a:r>
            <a:r>
              <a:rPr>
                <a:latin typeface="Courier"/>
              </a:rPr>
              <a:t>(muac</a:t>
            </a:r>
            <a:r>
              <a:rPr>
                <a:solidFill>
                  <a:srgbClr val="4070A0"/>
                </a:solidFill>
                <a:latin typeface="Courier"/>
              </a:rPr>
              <a:t>$</a:t>
            </a:r>
            <a:r>
              <a:rPr>
                <a:latin typeface="Courier"/>
              </a:rPr>
              <a:t>age_months)</a:t>
            </a:r>
            <a:br/>
            <a:r>
              <a:rPr>
                <a:solidFill>
                  <a:srgbClr val="06287E"/>
                </a:solidFill>
                <a:latin typeface="Courier"/>
              </a:rPr>
              <a:t>sum</a:t>
            </a:r>
            <a:r>
              <a:rPr>
                <a:latin typeface="Courier"/>
              </a:rPr>
              <a:t>(muac</a:t>
            </a:r>
            <a:r>
              <a:rPr>
                <a:solidFill>
                  <a:srgbClr val="4070A0"/>
                </a:solidFill>
                <a:latin typeface="Courier"/>
              </a:rPr>
              <a:t>$</a:t>
            </a:r>
            <a:r>
              <a:rPr>
                <a:latin typeface="Courier"/>
              </a:rPr>
              <a:t>age_months </a:t>
            </a:r>
            <a:r>
              <a:rPr>
                <a:solidFill>
                  <a:srgbClr val="4070A0"/>
                </a:solidFill>
                <a:latin typeface="Courier"/>
              </a:rPr>
              <a:t>&lt;</a:t>
            </a:r>
            <a:r>
              <a:rPr>
                <a:latin typeface="Courier"/>
              </a:rPr>
              <a:t> </a:t>
            </a:r>
            <a:r>
              <a:rPr>
                <a:solidFill>
                  <a:srgbClr val="40A070"/>
                </a:solidFill>
                <a:latin typeface="Courier"/>
              </a:rPr>
              <a:t>6</a:t>
            </a:r>
            <a:r>
              <a:rPr>
                <a:latin typeface="Courier"/>
              </a:rPr>
              <a:t> </a:t>
            </a:r>
            <a:r>
              <a:rPr>
                <a:solidFill>
                  <a:srgbClr val="4070A0"/>
                </a:solidFill>
                <a:latin typeface="Courier"/>
              </a:rPr>
              <a:t>|</a:t>
            </a:r>
            <a:r>
              <a:rPr>
                <a:latin typeface="Courier"/>
              </a:rPr>
              <a:t> muac</a:t>
            </a:r>
            <a:r>
              <a:rPr>
                <a:solidFill>
                  <a:srgbClr val="4070A0"/>
                </a:solidFill>
                <a:latin typeface="Courier"/>
              </a:rPr>
              <a:t>$</a:t>
            </a:r>
            <a:r>
              <a:rPr>
                <a:latin typeface="Courier"/>
              </a:rPr>
              <a:t>age_months </a:t>
            </a:r>
            <a:r>
              <a:rPr>
                <a:solidFill>
                  <a:srgbClr val="4070A0"/>
                </a:solidFill>
                <a:latin typeface="Courier"/>
              </a:rPr>
              <a:t>&gt;</a:t>
            </a:r>
            <a:r>
              <a:rPr>
                <a:latin typeface="Courier"/>
              </a:rPr>
              <a:t> </a:t>
            </a:r>
            <a:r>
              <a:rPr>
                <a:solidFill>
                  <a:srgbClr val="40A070"/>
                </a:solidFill>
                <a:latin typeface="Courier"/>
              </a:rPr>
              <a:t>59</a:t>
            </a:r>
            <a:r>
              <a:rPr>
                <a:latin typeface="Courier"/>
              </a:rPr>
              <a:t>, </a:t>
            </a:r>
            <a:r>
              <a:rPr>
                <a:solidFill>
                  <a:srgbClr val="7D9029"/>
                </a:solidFill>
                <a:latin typeface="Courier"/>
              </a:rPr>
              <a:t>na.rm =</a:t>
            </a:r>
            <a:r>
              <a:rPr>
                <a:latin typeface="Courier"/>
              </a:rPr>
              <a:t> </a:t>
            </a:r>
            <a:r>
              <a:rPr>
                <a:solidFill>
                  <a:srgbClr val="880000"/>
                </a:solidFill>
                <a:latin typeface="Courier"/>
              </a:rPr>
              <a:t>TRUE</a:t>
            </a:r>
            <a:r>
              <a:rPr>
                <a:latin typeface="Courier"/>
              </a:rPr>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3 : les doublons, y compris ceux sans clé propre — En Python</a:t>
            </a:r>
          </a:p>
        </p:txBody>
      </p:sp>
      <p:sp>
        <p:nvSpPr>
          <p:cNvPr id="3" name="Content Placeholder 2"/>
          <p:cNvSpPr>
            <a:spLocks noGrp="1"/>
          </p:cNvSpPr>
          <p:nvPr>
            <p:ph idx="1"/>
          </p:nvPr>
        </p:nvSpPr>
        <p:spPr/>
        <p:txBody>
          <a:bodyPr/>
          <a:lstStyle/>
          <a:p>
            <a:pPr lvl="0" indent="0">
              <a:buNone/>
            </a:pPr>
            <a:r>
              <a:rPr>
                <a:latin typeface="Courier"/>
              </a:rPr>
              <a:t>exacts </a:t>
            </a:r>
            <a:r>
              <a:rPr>
                <a:solidFill>
                  <a:srgbClr val="666666"/>
                </a:solidFill>
                <a:latin typeface="Courier"/>
              </a:rPr>
              <a:t>=</a:t>
            </a:r>
            <a:r>
              <a:rPr>
                <a:latin typeface="Courier"/>
              </a:rPr>
              <a:t> muac[muac.duplicated(keep</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a:t>
            </a:r>
            <a:r>
              <a:rPr>
                <a:solidFill>
                  <a:srgbClr val="BB6688"/>
                </a:solidFill>
                <a:latin typeface="Courier"/>
              </a:rPr>
              <a:t>f"</a:t>
            </a:r>
            <a:r>
              <a:rPr>
                <a:solidFill>
                  <a:srgbClr val="4070A0"/>
                </a:solidFill>
                <a:latin typeface="Courier"/>
              </a:rPr>
              <a:t>{</a:t>
            </a:r>
            <a:r>
              <a:rPr>
                <a:solidFill>
                  <a:srgbClr val="008000"/>
                </a:solidFill>
                <a:latin typeface="Courier"/>
              </a:rPr>
              <a:t>len</a:t>
            </a:r>
            <a:r>
              <a:rPr>
                <a:latin typeface="Courier"/>
              </a:rPr>
              <a:t>(exacts)</a:t>
            </a:r>
            <a:r>
              <a:rPr>
                <a:solidFill>
                  <a:srgbClr val="4070A0"/>
                </a:solidFill>
                <a:latin typeface="Courier"/>
              </a:rPr>
              <a:t>}</a:t>
            </a:r>
            <a:r>
              <a:rPr>
                <a:solidFill>
                  <a:srgbClr val="BB6688"/>
                </a:solidFill>
                <a:latin typeface="Courier"/>
              </a:rPr>
              <a:t> lignes dans des groupes de doublons exacts"</a:t>
            </a:r>
            <a:r>
              <a:rPr>
                <a:latin typeface="Courier"/>
              </a:rPr>
              <a:t>)</a:t>
            </a:r>
            <a:br/>
            <a:br/>
            <a:r>
              <a:rPr>
                <a:latin typeface="Courier"/>
              </a:rPr>
              <a:t>ids_repetes </a:t>
            </a:r>
            <a:r>
              <a:rPr>
                <a:solidFill>
                  <a:srgbClr val="666666"/>
                </a:solidFill>
                <a:latin typeface="Courier"/>
              </a:rPr>
              <a:t>=</a:t>
            </a:r>
            <a:r>
              <a:rPr>
                <a:latin typeface="Courier"/>
              </a:rPr>
              <a:t> muac[muac.duplicated(subset</a:t>
            </a:r>
            <a:r>
              <a:rPr>
                <a:solidFill>
                  <a:srgbClr val="666666"/>
                </a:solidFill>
                <a:latin typeface="Courier"/>
              </a:rPr>
              <a:t>=</a:t>
            </a:r>
            <a:r>
              <a:rPr>
                <a:latin typeface="Courier"/>
              </a:rPr>
              <a:t>[</a:t>
            </a:r>
            <a:r>
              <a:rPr>
                <a:solidFill>
                  <a:srgbClr val="4070A0"/>
                </a:solidFill>
                <a:latin typeface="Courier"/>
              </a:rPr>
              <a:t>"child_id"</a:t>
            </a:r>
            <a:r>
              <a:rPr>
                <a:latin typeface="Courier"/>
              </a:rPr>
              <a:t>], keep</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a:t>
            </a:r>
            <a:r>
              <a:rPr>
                <a:solidFill>
                  <a:srgbClr val="BB6688"/>
                </a:solidFill>
                <a:latin typeface="Courier"/>
              </a:rPr>
              <a:t>f"</a:t>
            </a:r>
            <a:r>
              <a:rPr>
                <a:solidFill>
                  <a:srgbClr val="4070A0"/>
                </a:solidFill>
                <a:latin typeface="Courier"/>
              </a:rPr>
              <a:t>{</a:t>
            </a:r>
            <a:r>
              <a:rPr>
                <a:solidFill>
                  <a:srgbClr val="008000"/>
                </a:solidFill>
                <a:latin typeface="Courier"/>
              </a:rPr>
              <a:t>len</a:t>
            </a:r>
            <a:r>
              <a:rPr>
                <a:latin typeface="Courier"/>
              </a:rPr>
              <a:t>(ids_repetes)</a:t>
            </a:r>
            <a:r>
              <a:rPr>
                <a:solidFill>
                  <a:srgbClr val="4070A0"/>
                </a:solidFill>
                <a:latin typeface="Courier"/>
              </a:rPr>
              <a:t>}</a:t>
            </a:r>
            <a:r>
              <a:rPr>
                <a:solidFill>
                  <a:srgbClr val="BB6688"/>
                </a:solidFill>
                <a:latin typeface="Courier"/>
              </a:rPr>
              <a:t> lignes partageant un child_id"</a:t>
            </a:r>
            <a:r>
              <a:rPr>
                <a:latin typeface="Courier"/>
              </a:rPr>
              <a: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3 : les doublons, y compris ceux sans clé propre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sum</a:t>
            </a:r>
            <a:r>
              <a:rPr>
                <a:latin typeface="Courier"/>
              </a:rPr>
              <a:t>(</a:t>
            </a:r>
            <a:r>
              <a:rPr>
                <a:solidFill>
                  <a:srgbClr val="06287E"/>
                </a:solidFill>
                <a:latin typeface="Courier"/>
              </a:rPr>
              <a:t>duplicated</a:t>
            </a:r>
            <a:r>
              <a:rPr>
                <a:latin typeface="Courier"/>
              </a:rPr>
              <a:t>(muac))</a:t>
            </a:r>
            <a:br/>
            <a:b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(child_id)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(child_id)</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3 : les doublons, y compris ceux sans clé propre — En Python</a:t>
            </a:r>
          </a:p>
        </p:txBody>
      </p:sp>
      <p:sp>
        <p:nvSpPr>
          <p:cNvPr id="3" name="Content Placeholder 2"/>
          <p:cNvSpPr>
            <a:spLocks noGrp="1"/>
          </p:cNvSpPr>
          <p:nvPr>
            <p:ph idx="1"/>
          </p:nvPr>
        </p:nvSpPr>
        <p:spPr/>
        <p:txBody>
          <a:bodyPr/>
          <a:lstStyle/>
          <a:p>
            <a:pPr lvl="0" indent="0">
              <a:buNone/>
            </a:pPr>
            <a:r>
              <a:rPr>
                <a:latin typeface="Courier"/>
              </a:rPr>
              <a:t>suspects </a:t>
            </a:r>
            <a:r>
              <a:rPr>
                <a:solidFill>
                  <a:srgbClr val="666666"/>
                </a:solidFill>
                <a:latin typeface="Courier"/>
              </a:rPr>
              <a:t>=</a:t>
            </a:r>
            <a:r>
              <a:rPr>
                <a:latin typeface="Courier"/>
              </a:rPr>
              <a:t> (</a:t>
            </a:r>
            <a:br/>
            <a:r>
              <a:rPr>
                <a:latin typeface="Courier"/>
              </a:rPr>
              <a:t>    muac.groupby([</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br/>
            <a:r>
              <a:rPr>
                <a:latin typeface="Courier"/>
              </a:rPr>
              <a:t>    .</a:t>
            </a:r>
            <a:r>
              <a:rPr>
                <a:solidFill>
                  <a:srgbClr val="008000"/>
                </a:solidFill>
                <a:latin typeface="Courier"/>
              </a:rPr>
              <a:t>filter</a:t>
            </a:r>
            <a:r>
              <a:rPr>
                <a:latin typeface="Courier"/>
              </a:rPr>
              <a:t>(</a:t>
            </a:r>
            <a:r>
              <a:rPr b="1">
                <a:solidFill>
                  <a:srgbClr val="007020"/>
                </a:solidFill>
                <a:latin typeface="Courier"/>
              </a:rPr>
              <a:t>lambda</a:t>
            </a:r>
            <a:r>
              <a:rPr>
                <a:latin typeface="Courier"/>
              </a:rPr>
              <a:t> g: </a:t>
            </a:r>
            <a:r>
              <a:rPr>
                <a:solidFill>
                  <a:srgbClr val="008000"/>
                </a:solidFill>
                <a:latin typeface="Courier"/>
              </a:rPr>
              <a:t>len</a:t>
            </a:r>
            <a:r>
              <a:rPr>
                <a:latin typeface="Courier"/>
              </a:rPr>
              <a:t>(g) </a:t>
            </a:r>
            <a:r>
              <a:rPr>
                <a:solidFill>
                  <a:srgbClr val="666666"/>
                </a:solidFill>
                <a:latin typeface="Courier"/>
              </a:rPr>
              <a:t>&gt;</a:t>
            </a:r>
            <a:r>
              <a:rPr>
                <a:latin typeface="Courier"/>
              </a:rPr>
              <a:t> </a:t>
            </a:r>
            <a:r>
              <a:rPr>
                <a:solidFill>
                  <a:srgbClr val="40A070"/>
                </a:solidFill>
                <a:latin typeface="Courier"/>
              </a:rPr>
              <a:t>1</a:t>
            </a:r>
            <a:r>
              <a:rPr>
                <a:latin typeface="Courier"/>
              </a:rPr>
              <a:t>)</a:t>
            </a:r>
            <a:br/>
            <a:r>
              <a:rPr>
                <a:latin typeface="Courier"/>
              </a:rPr>
              <a:t>    .sort_values([</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"muac_mm"</a:t>
            </a:r>
            <a:r>
              <a:rPr>
                <a:latin typeface="Courier"/>
              </a:rPr>
              <a:t>])</a:t>
            </a:r>
            <a:br/>
            <a:r>
              <a:rPr>
                <a:latin typeface="Courier"/>
              </a:rPr>
              <a:t>)</a:t>
            </a:r>
            <a:br/>
            <a:br/>
            <a:r>
              <a:rPr>
                <a:solidFill>
                  <a:srgbClr val="008000"/>
                </a:solidFill>
                <a:latin typeface="Courier"/>
              </a:rPr>
              <a:t>print</a:t>
            </a:r>
            <a:r>
              <a:rPr>
                <a:latin typeface="Courier"/>
              </a:rPr>
              <a:t>(suspects[[</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3 : les doublons, y compris ceux sans clé propre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screening_date, age_months, sex, muac_mm)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(commune, screening_date, muac_mm) </a:t>
            </a:r>
            <a:r>
              <a:rPr>
                <a:solidFill>
                  <a:srgbClr val="4070A0"/>
                </a:solidFill>
                <a:latin typeface="Courier"/>
              </a:rPr>
              <a:t>|&gt;</a:t>
            </a:r>
            <a:br/>
            <a:r>
              <a:rPr>
                <a:latin typeface="Courier"/>
              </a:rPr>
              <a:t>  </a:t>
            </a:r>
            <a:r>
              <a:rPr>
                <a:solidFill>
                  <a:srgbClr val="06287E"/>
                </a:solidFill>
                <a:latin typeface="Courier"/>
              </a:rPr>
              <a:t>select</a:t>
            </a:r>
            <a:r>
              <a:rPr>
                <a:latin typeface="Courier"/>
              </a:rPr>
              <a:t>(child_id, commune, screening_date, age_months, sex, muac_mm)</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4 : les contradictions internes — En Python</a:t>
            </a:r>
          </a:p>
        </p:txBody>
      </p:sp>
      <p:sp>
        <p:nvSpPr>
          <p:cNvPr id="3" name="Content Placeholder 2"/>
          <p:cNvSpPr>
            <a:spLocks noGrp="1"/>
          </p:cNvSpPr>
          <p:nvPr>
            <p:ph idx="1"/>
          </p:nvPr>
        </p:nvSpPr>
        <p:spPr/>
        <p:txBody>
          <a:bodyPr/>
          <a:lstStyle/>
          <a:p>
            <a:pPr lvl="0" indent="0">
              <a:buNone/>
            </a:pPr>
            <a:r>
              <a:rPr>
                <a:latin typeface="Courier"/>
              </a:rPr>
              <a:t>contradiction_a </a:t>
            </a:r>
            <a:r>
              <a:rPr>
                <a:solidFill>
                  <a:srgbClr val="666666"/>
                </a:solidFill>
                <a:latin typeface="Courier"/>
              </a:rPr>
              <a:t>=</a:t>
            </a:r>
            <a:r>
              <a:rPr>
                <a:latin typeface="Courier"/>
              </a:rPr>
              <a:t> muac[</a:t>
            </a:r>
            <a:br/>
            <a:r>
              <a:rPr>
                <a:latin typeface="Courier"/>
              </a:rPr>
              <a:t>    muac[</a:t>
            </a:r>
            <a:r>
              <a:rPr>
                <a:solidFill>
                  <a:srgbClr val="4070A0"/>
                </a:solidFill>
                <a:latin typeface="Courier"/>
              </a:rPr>
              <a:t>"outcome"</a:t>
            </a:r>
            <a:r>
              <a:rPr>
                <a:latin typeface="Courier"/>
              </a:rPr>
              <a:t>].isin([</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r>
              <a:rPr>
                <a:solidFill>
                  <a:srgbClr val="666666"/>
                </a:solidFill>
                <a:latin typeface="Courier"/>
              </a:rPr>
              <a:t>&amp;</a:t>
            </a:r>
            <a:r>
              <a:rPr>
                <a:latin typeface="Courier"/>
              </a:rPr>
              <a:t> muac[</a:t>
            </a:r>
            <a:r>
              <a:rPr>
                <a:solidFill>
                  <a:srgbClr val="4070A0"/>
                </a:solidFill>
                <a:latin typeface="Courier"/>
              </a:rPr>
              <a:t>"muac_mm"</a:t>
            </a:r>
            <a:r>
              <a:rPr>
                <a:latin typeface="Courier"/>
              </a:rPr>
              <a:t>].isna()</a:t>
            </a:r>
            <a:br/>
            <a:r>
              <a:rPr>
                <a:latin typeface="Courier"/>
              </a:rPr>
              <a:t>]</a:t>
            </a:r>
            <a:br/>
            <a:r>
              <a:rPr>
                <a:solidFill>
                  <a:srgbClr val="008000"/>
                </a:solidFill>
                <a:latin typeface="Courier"/>
              </a:rPr>
              <a:t>print</a:t>
            </a:r>
            <a:r>
              <a:rPr>
                <a:latin typeface="Courier"/>
              </a:rPr>
              <a:t>(</a:t>
            </a:r>
            <a:r>
              <a:rPr>
                <a:solidFill>
                  <a:srgbClr val="008000"/>
                </a:solidFill>
                <a:latin typeface="Courier"/>
              </a:rPr>
              <a:t>len</a:t>
            </a:r>
            <a:r>
              <a:rPr>
                <a:latin typeface="Courier"/>
              </a:rPr>
              <a:t>(contradiction_a))</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4 : les contradictions internes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(outcome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r>
              <a:rPr>
                <a:solidFill>
                  <a:srgbClr val="06287E"/>
                </a:solidFill>
                <a:latin typeface="Courier"/>
              </a:rPr>
              <a:t>is.na</a:t>
            </a:r>
            <a:r>
              <a:rPr>
                <a:latin typeface="Courier"/>
              </a:rPr>
              <a:t>(muac_mm)) </a:t>
            </a:r>
            <a:r>
              <a:rPr>
                <a:solidFill>
                  <a:srgbClr val="4070A0"/>
                </a:solidFill>
                <a:latin typeface="Courier"/>
              </a:rPr>
              <a:t>|&gt;</a:t>
            </a:r>
            <a:br/>
            <a:r>
              <a:rPr>
                <a:latin typeface="Courier"/>
              </a:rPr>
              <a:t>  </a:t>
            </a:r>
            <a:r>
              <a:rPr>
                <a:solidFill>
                  <a:srgbClr val="06287E"/>
                </a:solidFill>
                <a:latin typeface="Courier"/>
              </a:rPr>
              <a:t>nrow</a:t>
            </a:r>
            <a:r>
              <a:rPr>
                <a:latin typeface="Courier"/>
              </a:rPr>
              <a: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4 : les contradictions internes — En Python</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decision_attendue(ligne):</a:t>
            </a:r>
            <a:br/>
            <a:r>
              <a:rPr>
                <a:latin typeface="Courier"/>
              </a:rPr>
              <a:t>    </a:t>
            </a:r>
            <a:r>
              <a:rPr b="1">
                <a:solidFill>
                  <a:srgbClr val="007020"/>
                </a:solidFill>
                <a:latin typeface="Courier"/>
              </a:rPr>
              <a:t>if</a:t>
            </a:r>
            <a:r>
              <a:rPr>
                <a:latin typeface="Courier"/>
              </a:rPr>
              <a:t> pd.isna(ligne[</a:t>
            </a:r>
            <a:r>
              <a:rPr>
                <a:solidFill>
                  <a:srgbClr val="4070A0"/>
                </a:solidFill>
                <a:latin typeface="Courier"/>
              </a:rPr>
              <a:t>"muac_mm"</a:t>
            </a:r>
            <a:r>
              <a:rPr>
                <a:latin typeface="Courier"/>
              </a:rPr>
              <a:t>]):</a:t>
            </a:r>
            <a:br/>
            <a:r>
              <a:rPr>
                <a:latin typeface="Courier"/>
              </a:rPr>
              <a:t>        </a:t>
            </a:r>
            <a:r>
              <a:rPr b="1">
                <a:solidFill>
                  <a:srgbClr val="007020"/>
                </a:solidFill>
                <a:latin typeface="Courier"/>
              </a:rPr>
              <a:t>return</a:t>
            </a:r>
            <a:r>
              <a:rPr>
                <a:latin typeface="Courier"/>
              </a:rPr>
              <a:t> </a:t>
            </a:r>
            <a:r>
              <a:rPr>
                <a:solidFill>
                  <a:srgbClr val="19177C"/>
                </a:solidFill>
                <a:latin typeface="Courier"/>
              </a:rPr>
              <a:t>None</a:t>
            </a:r>
            <a:br/>
            <a:r>
              <a:rPr>
                <a:latin typeface="Courier"/>
              </a:rPr>
              <a:t>    </a:t>
            </a:r>
            <a:r>
              <a:rPr b="1">
                <a:solidFill>
                  <a:srgbClr val="007020"/>
                </a:solidFill>
                <a:latin typeface="Courier"/>
              </a:rPr>
              <a:t>if</a:t>
            </a:r>
            <a:r>
              <a:rPr>
                <a:latin typeface="Courier"/>
              </a:rPr>
              <a:t> ligne[</a:t>
            </a:r>
            <a:r>
              <a:rPr>
                <a:solidFill>
                  <a:srgbClr val="4070A0"/>
                </a:solidFill>
                <a:latin typeface="Courier"/>
              </a:rPr>
              <a:t>"oedema"</a:t>
            </a:r>
            <a:r>
              <a:rPr>
                <a:latin typeface="Courier"/>
              </a:rPr>
              <a:t>] </a:t>
            </a:r>
            <a:r>
              <a:rPr b="1">
                <a:solidFill>
                  <a:srgbClr val="007020"/>
                </a:solidFill>
                <a:latin typeface="Courier"/>
              </a:rPr>
              <a:t>is</a:t>
            </a:r>
            <a:r>
              <a:rPr>
                <a:latin typeface="Courier"/>
              </a:rPr>
              <a:t> </a:t>
            </a:r>
            <a:r>
              <a:rPr>
                <a:solidFill>
                  <a:srgbClr val="19177C"/>
                </a:solidFill>
                <a:latin typeface="Courier"/>
              </a:rPr>
              <a:t>True</a:t>
            </a:r>
            <a:r>
              <a:rPr>
                <a:latin typeface="Courier"/>
              </a:rPr>
              <a:t> </a:t>
            </a:r>
            <a:r>
              <a:rPr b="1">
                <a:solidFill>
                  <a:srgbClr val="007020"/>
                </a:solidFill>
                <a:latin typeface="Courier"/>
              </a:rPr>
              <a:t>or</a:t>
            </a:r>
            <a:r>
              <a:rPr>
                <a:latin typeface="Courier"/>
              </a:rPr>
              <a:t> ligne[</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115</a:t>
            </a:r>
            <a:r>
              <a:rPr>
                <a:latin typeface="Courier"/>
              </a:rPr>
              <a:t>:</a:t>
            </a:r>
            <a:br/>
            <a:r>
              <a:rPr>
                <a:latin typeface="Courier"/>
              </a:rPr>
              <a:t>        </a:t>
            </a:r>
            <a:r>
              <a:rPr b="1">
                <a:solidFill>
                  <a:srgbClr val="007020"/>
                </a:solidFill>
                <a:latin typeface="Courier"/>
              </a:rPr>
              <a:t>return</a:t>
            </a:r>
            <a:r>
              <a:rPr>
                <a:latin typeface="Courier"/>
              </a:rPr>
              <a:t> </a:t>
            </a:r>
            <a:r>
              <a:rPr>
                <a:solidFill>
                  <a:srgbClr val="4070A0"/>
                </a:solidFill>
                <a:latin typeface="Courier"/>
              </a:rPr>
              <a:t>"referred-otp"</a:t>
            </a:r>
            <a:br/>
            <a:r>
              <a:rPr>
                <a:latin typeface="Courier"/>
              </a:rPr>
              <a:t>    </a:t>
            </a:r>
            <a:r>
              <a:rPr b="1">
                <a:solidFill>
                  <a:srgbClr val="007020"/>
                </a:solidFill>
                <a:latin typeface="Courier"/>
              </a:rPr>
              <a:t>if</a:t>
            </a:r>
            <a:r>
              <a:rPr>
                <a:latin typeface="Courier"/>
              </a:rPr>
              <a:t> ligne[</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125</a:t>
            </a:r>
            <a:r>
              <a:rPr>
                <a:latin typeface="Courier"/>
              </a:rPr>
              <a:t>:</a:t>
            </a:r>
            <a:br/>
            <a:r>
              <a:rPr>
                <a:latin typeface="Courier"/>
              </a:rPr>
              <a:t>        </a:t>
            </a:r>
            <a:r>
              <a:rPr b="1">
                <a:solidFill>
                  <a:srgbClr val="007020"/>
                </a:solidFill>
                <a:latin typeface="Courier"/>
              </a:rPr>
              <a:t>return</a:t>
            </a:r>
            <a:r>
              <a:rPr>
                <a:latin typeface="Courier"/>
              </a:rPr>
              <a:t> </a:t>
            </a:r>
            <a:r>
              <a:rPr>
                <a:solidFill>
                  <a:srgbClr val="4070A0"/>
                </a:solidFill>
                <a:latin typeface="Courier"/>
              </a:rPr>
              <a:t>"referred-tsfp"</a:t>
            </a:r>
            <a:br/>
            <a:r>
              <a:rPr>
                <a:latin typeface="Courier"/>
              </a:rPr>
              <a:t>    </a:t>
            </a:r>
            <a:r>
              <a:rPr b="1">
                <a:solidFill>
                  <a:srgbClr val="007020"/>
                </a:solidFill>
                <a:latin typeface="Courier"/>
              </a:rPr>
              <a:t>return</a:t>
            </a:r>
            <a:r>
              <a:rPr>
                <a:latin typeface="Courier"/>
              </a:rPr>
              <a:t> </a:t>
            </a:r>
            <a:r>
              <a:rPr>
                <a:solidFill>
                  <a:srgbClr val="4070A0"/>
                </a:solidFill>
                <a:latin typeface="Courier"/>
              </a:rPr>
              <a:t>"no-action"</a:t>
            </a:r>
            <a:br/>
            <a:br/>
            <a:r>
              <a:rPr>
                <a:latin typeface="Courier"/>
              </a:rPr>
              <a:t>controle </a:t>
            </a:r>
            <a:r>
              <a:rPr>
                <a:solidFill>
                  <a:srgbClr val="666666"/>
                </a:solidFill>
                <a:latin typeface="Courier"/>
              </a:rPr>
              <a:t>=</a:t>
            </a:r>
            <a:r>
              <a:rPr>
                <a:latin typeface="Courier"/>
              </a:rPr>
              <a:t> muac.assign(attendu</a:t>
            </a:r>
            <a:r>
              <a:rPr>
                <a:solidFill>
                  <a:srgbClr val="666666"/>
                </a:solidFill>
                <a:latin typeface="Courier"/>
              </a:rPr>
              <a:t>=</a:t>
            </a:r>
            <a:r>
              <a:rPr>
                <a:latin typeface="Courier"/>
              </a:rPr>
              <a:t>muac.</a:t>
            </a:r>
            <a:r>
              <a:rPr>
                <a:solidFill>
                  <a:srgbClr val="008000"/>
                </a:solidFill>
                <a:latin typeface="Courier"/>
              </a:rPr>
              <a:t>apply</a:t>
            </a:r>
            <a:r>
              <a:rPr>
                <a:latin typeface="Courier"/>
              </a:rPr>
              <a:t>(decision_attendue, axis</a:t>
            </a:r>
            <a:r>
              <a:rPr>
                <a:solidFill>
                  <a:srgbClr val="666666"/>
                </a:solidFill>
                <a:latin typeface="Courier"/>
              </a:rPr>
              <a:t>=</a:t>
            </a:r>
            <a:r>
              <a:rPr>
                <a:solidFill>
                  <a:srgbClr val="40A070"/>
                </a:solidFill>
                <a:latin typeface="Courier"/>
              </a:rPr>
              <a:t>1</a:t>
            </a:r>
            <a:r>
              <a:rPr>
                <a:latin typeface="Courier"/>
              </a:rPr>
              <a:t>))</a:t>
            </a:r>
            <a:br/>
            <a:r>
              <a:rPr>
                <a:latin typeface="Courier"/>
              </a:rPr>
              <a:t>incoherents </a:t>
            </a:r>
            <a:r>
              <a:rPr>
                <a:solidFill>
                  <a:srgbClr val="666666"/>
                </a:solidFill>
                <a:latin typeface="Courier"/>
              </a:rPr>
              <a:t>=</a:t>
            </a:r>
            <a:r>
              <a:rPr>
                <a:latin typeface="Courier"/>
              </a:rPr>
              <a:t> controle[</a:t>
            </a:r>
            <a:br/>
            <a:r>
              <a:rPr>
                <a:latin typeface="Courier"/>
              </a:rPr>
              <a:t>    controle[</a:t>
            </a:r>
            <a:r>
              <a:rPr>
                <a:solidFill>
                  <a:srgbClr val="4070A0"/>
                </a:solidFill>
                <a:latin typeface="Courier"/>
              </a:rPr>
              <a:t>"attendu"</a:t>
            </a:r>
            <a:r>
              <a:rPr>
                <a:latin typeface="Courier"/>
              </a:rPr>
              <a:t>].notna()</a:t>
            </a:r>
            <a:br/>
            <a:r>
              <a:rPr>
                <a:latin typeface="Courier"/>
              </a:rPr>
              <a:t>    </a:t>
            </a:r>
            <a:r>
              <a:rPr>
                <a:solidFill>
                  <a:srgbClr val="666666"/>
                </a:solidFill>
                <a:latin typeface="Courier"/>
              </a:rPr>
              <a:t>&amp;</a:t>
            </a:r>
            <a:r>
              <a:rPr>
                <a:latin typeface="Courier"/>
              </a:rPr>
              <a:t> (controle[</a:t>
            </a:r>
            <a:r>
              <a:rPr>
                <a:solidFill>
                  <a:srgbClr val="4070A0"/>
                </a:solidFill>
                <a:latin typeface="Courier"/>
              </a:rPr>
              <a:t>"attendu"</a:t>
            </a:r>
            <a:r>
              <a:rPr>
                <a:latin typeface="Courier"/>
              </a:rPr>
              <a:t>] </a:t>
            </a:r>
            <a:r>
              <a:rPr>
                <a:solidFill>
                  <a:srgbClr val="666666"/>
                </a:solidFill>
                <a:latin typeface="Courier"/>
              </a:rPr>
              <a:t>==</a:t>
            </a:r>
            <a:r>
              <a:rPr>
                <a:latin typeface="Courier"/>
              </a:rPr>
              <a:t> </a:t>
            </a:r>
            <a:r>
              <a:rPr>
                <a:solidFill>
                  <a:srgbClr val="4070A0"/>
                </a:solidFill>
                <a:latin typeface="Courier"/>
              </a:rPr>
              <a:t>"no-action"</a:t>
            </a:r>
            <a:r>
              <a:rPr>
                <a:latin typeface="Courier"/>
              </a:rPr>
              <a:t>)</a:t>
            </a:r>
            <a:br/>
            <a:r>
              <a:rPr>
                <a:latin typeface="Courier"/>
              </a:rPr>
              <a:t>    </a:t>
            </a:r>
            <a:r>
              <a:rPr>
                <a:solidFill>
                  <a:srgbClr val="666666"/>
                </a:solidFill>
                <a:latin typeface="Courier"/>
              </a:rPr>
              <a:t>&amp;</a:t>
            </a:r>
            <a:r>
              <a:rPr>
                <a:latin typeface="Courier"/>
              </a:rPr>
              <a:t> (controle[</a:t>
            </a:r>
            <a:r>
              <a:rPr>
                <a:solidFill>
                  <a:srgbClr val="4070A0"/>
                </a:solidFill>
                <a:latin typeface="Courier"/>
              </a:rPr>
              <a:t>"outcome"</a:t>
            </a:r>
            <a:r>
              <a:rPr>
                <a:latin typeface="Courier"/>
              </a:rPr>
              <a:t>] </a:t>
            </a:r>
            <a:r>
              <a:rPr>
                <a:solidFill>
                  <a:srgbClr val="666666"/>
                </a:solidFill>
                <a:latin typeface="Courier"/>
              </a:rPr>
              <a:t>!=</a:t>
            </a:r>
            <a:r>
              <a:rPr>
                <a:latin typeface="Courier"/>
              </a:rPr>
              <a:t> </a:t>
            </a:r>
            <a:r>
              <a:rPr>
                <a:solidFill>
                  <a:srgbClr val="4070A0"/>
                </a:solidFill>
                <a:latin typeface="Courier"/>
              </a:rPr>
              <a:t>"no-action"</a:t>
            </a:r>
            <a:r>
              <a:rPr>
                <a:latin typeface="Courier"/>
              </a:rPr>
              <a:t>)</a:t>
            </a:r>
            <a:br/>
            <a:r>
              <a:rPr>
                <a:latin typeface="Courier"/>
              </a:rPr>
              <a:t>]</a:t>
            </a:r>
            <a:br/>
            <a:r>
              <a:rPr>
                <a:solidFill>
                  <a:srgbClr val="008000"/>
                </a:solidFill>
                <a:latin typeface="Courier"/>
              </a:rPr>
              <a:t>print</a:t>
            </a:r>
            <a:r>
              <a:rPr>
                <a:latin typeface="Courier"/>
              </a:rPr>
              <a:t>(</a:t>
            </a:r>
            <a:r>
              <a:rPr>
                <a:solidFill>
                  <a:srgbClr val="008000"/>
                </a:solidFill>
                <a:latin typeface="Courier"/>
              </a:rPr>
              <a:t>len</a:t>
            </a:r>
            <a:r>
              <a:rPr>
                <a:latin typeface="Courier"/>
              </a:rPr>
              <a:t>(incoherents))</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Profiler avant d’analyser</a:t>
            </a:r>
          </a:p>
          <a:p>
            <a:pPr lvl="0"/>
            <a:r>
              <a:rPr/>
              <a:t>Vérification 1 : la complétude, par groupe et non globalement</a:t>
            </a:r>
          </a:p>
          <a:p>
            <a:pPr lvl="0"/>
            <a:r>
              <a:rPr/>
              <a:t>Vérification 2 : les valeurs implausibles</a:t>
            </a:r>
          </a:p>
          <a:p>
            <a:pPr lvl="0"/>
            <a:r>
              <a:rPr/>
              <a:t>Vérification 3 : les doublons, y compris ceux sans clé propre</a:t>
            </a:r>
          </a:p>
          <a:p>
            <a:pPr lvl="0"/>
            <a:r>
              <a:rPr/>
              <a:t>Vérification 4 : les contradictions internes</a:t>
            </a:r>
          </a:p>
          <a:p>
            <a:pPr lvl="0"/>
            <a:r>
              <a:rPr/>
              <a:t>Vérification 5 : un même objet codé de plusieurs manières</a:t>
            </a:r>
          </a:p>
          <a:p>
            <a:pPr lvl="0"/>
            <a:r>
              <a:rPr/>
              <a:t>Une fonction de profilage à conserver</a:t>
            </a:r>
          </a:p>
          <a:p>
            <a:pPr lvl="0"/>
            <a:r>
              <a:rPr/>
              <a:t>La suite</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4 : les contradictions internes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attendu =</a:t>
            </a:r>
            <a:r>
              <a:rPr>
                <a:latin typeface="Courier"/>
              </a:rPr>
              <a:t> </a:t>
            </a:r>
            <a:r>
              <a:rPr>
                <a:solidFill>
                  <a:srgbClr val="06287E"/>
                </a:solidFill>
                <a:latin typeface="Courier"/>
              </a:rPr>
              <a:t>case_when</a:t>
            </a:r>
            <a:r>
              <a:rPr>
                <a:latin typeface="Courier"/>
              </a:rPr>
              <a:t>(</a:t>
            </a:r>
            <a:br/>
            <a:r>
              <a:rPr>
                <a:latin typeface="Courier"/>
              </a:rPr>
              <a:t>      </a:t>
            </a:r>
            <a:r>
              <a:rPr>
                <a:solidFill>
                  <a:srgbClr val="06287E"/>
                </a:solidFill>
                <a:latin typeface="Courier"/>
              </a:rPr>
              <a:t>is.na</a:t>
            </a:r>
            <a:r>
              <a:rPr>
                <a:latin typeface="Courier"/>
              </a:rPr>
              <a:t>(muac_mm)             </a:t>
            </a:r>
            <a:r>
              <a:rPr>
                <a:solidFill>
                  <a:srgbClr val="4070A0"/>
                </a:solidFill>
                <a:latin typeface="Courier"/>
              </a:rPr>
              <a:t>~</a:t>
            </a:r>
            <a:r>
              <a:rPr>
                <a:latin typeface="Courier"/>
              </a:rPr>
              <a:t> </a:t>
            </a:r>
            <a:r>
              <a:rPr>
                <a:solidFill>
                  <a:srgbClr val="880000"/>
                </a:solidFill>
                <a:latin typeface="Courier"/>
              </a:rPr>
              <a:t>NA_character_</a:t>
            </a:r>
            <a:r>
              <a:rPr>
                <a:latin typeface="Courier"/>
              </a:rPr>
              <a:t>,</a:t>
            </a:r>
            <a:br/>
            <a:r>
              <a:rPr>
                <a:latin typeface="Courier"/>
              </a:rPr>
              <a:t>      oedema </a:t>
            </a:r>
            <a:r>
              <a:rPr>
                <a:solidFill>
                  <a:srgbClr val="4070A0"/>
                </a:solidFill>
                <a:latin typeface="Courier"/>
              </a:rPr>
              <a:t>|</a:t>
            </a:r>
            <a:r>
              <a:rPr>
                <a:latin typeface="Courier"/>
              </a:rPr>
              <a:t> muac_mm </a:t>
            </a:r>
            <a:r>
              <a:rPr>
                <a:solidFill>
                  <a:srgbClr val="4070A0"/>
                </a:solidFill>
                <a:latin typeface="Courier"/>
              </a:rPr>
              <a:t>&lt;</a:t>
            </a:r>
            <a:r>
              <a:rPr>
                <a:latin typeface="Courier"/>
              </a:rPr>
              <a:t> </a:t>
            </a:r>
            <a:r>
              <a:rPr>
                <a:solidFill>
                  <a:srgbClr val="40A070"/>
                </a:solidFill>
                <a:latin typeface="Courier"/>
              </a:rPr>
              <a:t>115</a:t>
            </a:r>
            <a:r>
              <a:rPr>
                <a:latin typeface="Courier"/>
              </a:rPr>
              <a:t>     </a:t>
            </a:r>
            <a:r>
              <a:rPr>
                <a:solidFill>
                  <a:srgbClr val="4070A0"/>
                </a:solidFill>
                <a:latin typeface="Courier"/>
              </a:rPr>
              <a:t>~</a:t>
            </a:r>
            <a:r>
              <a:rPr>
                <a:latin typeface="Courier"/>
              </a:rPr>
              <a:t> </a:t>
            </a:r>
            <a:r>
              <a:rPr>
                <a:solidFill>
                  <a:srgbClr val="4070A0"/>
                </a:solidFill>
                <a:latin typeface="Courier"/>
              </a:rPr>
              <a:t>"referred-otp"</a:t>
            </a:r>
            <a:r>
              <a:rPr>
                <a:latin typeface="Courier"/>
              </a:rPr>
              <a:t>,</a:t>
            </a:r>
            <a:br/>
            <a:r>
              <a:rPr>
                <a:latin typeface="Courier"/>
              </a:rPr>
              <a:t>      muac_mm </a:t>
            </a:r>
            <a:r>
              <a:rPr>
                <a:solidFill>
                  <a:srgbClr val="4070A0"/>
                </a:solidFill>
                <a:latin typeface="Courier"/>
              </a:rPr>
              <a:t>&lt;</a:t>
            </a:r>
            <a:r>
              <a:rPr>
                <a:latin typeface="Courier"/>
              </a:rPr>
              <a:t> </a:t>
            </a:r>
            <a:r>
              <a:rPr>
                <a:solidFill>
                  <a:srgbClr val="40A070"/>
                </a:solidFill>
                <a:latin typeface="Courier"/>
              </a:rPr>
              <a:t>125</a:t>
            </a:r>
            <a:r>
              <a:rPr>
                <a:latin typeface="Courier"/>
              </a:rPr>
              <a:t>              </a:t>
            </a:r>
            <a:r>
              <a:rPr>
                <a:solidFill>
                  <a:srgbClr val="4070A0"/>
                </a:solidFill>
                <a:latin typeface="Courier"/>
              </a:rPr>
              <a:t>~</a:t>
            </a:r>
            <a:r>
              <a:rPr>
                <a:latin typeface="Courier"/>
              </a:rPr>
              <a:t> </a:t>
            </a:r>
            <a:r>
              <a:rPr>
                <a:solidFill>
                  <a:srgbClr val="4070A0"/>
                </a:solidFill>
                <a:latin typeface="Courier"/>
              </a:rPr>
              <a:t>"referred-tsfp"</a:t>
            </a:r>
            <a:r>
              <a:rPr>
                <a:latin typeface="Courier"/>
              </a:rPr>
              <a:t>,</a:t>
            </a:r>
            <a:br/>
            <a:r>
              <a:rPr>
                <a:latin typeface="Courier"/>
              </a:rPr>
              <a:t>      </a:t>
            </a:r>
            <a:r>
              <a:rPr>
                <a:solidFill>
                  <a:srgbClr val="880000"/>
                </a:solidFill>
                <a:latin typeface="Courier"/>
              </a:rPr>
              <a:t>TRUE</a:t>
            </a:r>
            <a:r>
              <a:rPr>
                <a:latin typeface="Courier"/>
              </a:rPr>
              <a:t>                       </a:t>
            </a:r>
            <a:r>
              <a:rPr>
                <a:solidFill>
                  <a:srgbClr val="4070A0"/>
                </a:solidFill>
                <a:latin typeface="Courier"/>
              </a:rPr>
              <a:t>~</a:t>
            </a:r>
            <a:r>
              <a:rPr>
                <a:latin typeface="Courier"/>
              </a:rPr>
              <a:t> </a:t>
            </a:r>
            <a:r>
              <a:rPr>
                <a:solidFill>
                  <a:srgbClr val="4070A0"/>
                </a:solidFill>
                <a:latin typeface="Courier"/>
              </a:rPr>
              <a:t>"no-action"</a:t>
            </a:r>
            <a:br/>
            <a:r>
              <a:rPr>
                <a:latin typeface="Courier"/>
              </a:rPr>
              <a:t>    )</a:t>
            </a:r>
            <a:br/>
            <a:r>
              <a:rPr>
                <a:latin typeface="Courier"/>
              </a:rPr>
              <a:t>  )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(attendu), attendu </a:t>
            </a:r>
            <a:r>
              <a:rPr>
                <a:solidFill>
                  <a:srgbClr val="4070A0"/>
                </a:solidFill>
                <a:latin typeface="Courier"/>
              </a:rPr>
              <a:t>==</a:t>
            </a:r>
            <a:r>
              <a:rPr>
                <a:latin typeface="Courier"/>
              </a:rPr>
              <a:t> </a:t>
            </a:r>
            <a:r>
              <a:rPr>
                <a:solidFill>
                  <a:srgbClr val="4070A0"/>
                </a:solidFill>
                <a:latin typeface="Courier"/>
              </a:rPr>
              <a:t>"no-action"</a:t>
            </a:r>
            <a:r>
              <a:rPr>
                <a:latin typeface="Courier"/>
              </a:rPr>
              <a:t>, outcome </a:t>
            </a:r>
            <a:r>
              <a:rPr>
                <a:solidFill>
                  <a:srgbClr val="4070A0"/>
                </a:solidFill>
                <a:latin typeface="Courier"/>
              </a:rPr>
              <a:t>!=</a:t>
            </a:r>
            <a:r>
              <a:rPr>
                <a:latin typeface="Courier"/>
              </a:rPr>
              <a:t> </a:t>
            </a:r>
            <a:r>
              <a:rPr>
                <a:solidFill>
                  <a:srgbClr val="4070A0"/>
                </a:solidFill>
                <a:latin typeface="Courier"/>
              </a:rPr>
              <a:t>"no-action"</a:t>
            </a:r>
            <a:r>
              <a:rPr>
                <a:latin typeface="Courier"/>
              </a:rPr>
              <a:t>) </a:t>
            </a:r>
            <a:r>
              <a:rPr>
                <a:solidFill>
                  <a:srgbClr val="4070A0"/>
                </a:solidFill>
                <a:latin typeface="Courier"/>
              </a:rPr>
              <a:t>|&gt;</a:t>
            </a:r>
            <a:br/>
            <a:r>
              <a:rPr>
                <a:latin typeface="Courier"/>
              </a:rPr>
              <a:t>  </a:t>
            </a:r>
            <a:r>
              <a:rPr>
                <a:solidFill>
                  <a:srgbClr val="06287E"/>
                </a:solidFill>
                <a:latin typeface="Courier"/>
              </a:rPr>
              <a:t>nrow</a:t>
            </a:r>
            <a:r>
              <a:rPr>
                <a:latin typeface="Courier"/>
              </a:rPr>
              <a: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5 : un même objet codé de plusieurs manières — En Python</a:t>
            </a:r>
          </a:p>
        </p:txBody>
      </p:sp>
      <p:sp>
        <p:nvSpPr>
          <p:cNvPr id="3" name="Content Placeholder 2"/>
          <p:cNvSpPr>
            <a:spLocks noGrp="1"/>
          </p:cNvSpPr>
          <p:nvPr>
            <p:ph idx="1"/>
          </p:nvPr>
        </p:nvSpPr>
        <p:spPr/>
        <p:txBody>
          <a:bodyPr/>
          <a:lstStyle/>
          <a:p>
            <a:pPr lvl="0" indent="0">
              <a:buNone/>
            </a:pPr>
            <a:r>
              <a:rPr>
                <a:latin typeface="Courier"/>
              </a:rPr>
              <a:t>brut </a:t>
            </a:r>
            <a:r>
              <a:rPr>
                <a:solidFill>
                  <a:srgbClr val="666666"/>
                </a:solidFill>
                <a:latin typeface="Courier"/>
              </a:rPr>
              <a:t>=</a:t>
            </a:r>
            <a:r>
              <a:rPr>
                <a:latin typeface="Courier"/>
              </a:rPr>
              <a:t> pd.read_csv(CHEMIN, dtype</a:t>
            </a:r>
            <a:r>
              <a:rPr>
                <a:solidFill>
                  <a:srgbClr val="666666"/>
                </a:solidFill>
                <a:latin typeface="Courier"/>
              </a:rPr>
              <a:t>=</a:t>
            </a:r>
            <a:r>
              <a:rPr>
                <a:latin typeface="Courier"/>
              </a:rPr>
              <a:t>{</a:t>
            </a:r>
            <a:r>
              <a:rPr>
                <a:solidFill>
                  <a:srgbClr val="4070A0"/>
                </a:solidFill>
                <a:latin typeface="Courier"/>
              </a:rPr>
              <a:t>"oedema"</a:t>
            </a:r>
            <a:r>
              <a:rPr>
                <a:latin typeface="Courier"/>
              </a:rPr>
              <a:t>: </a:t>
            </a:r>
            <a:r>
              <a:rPr>
                <a:solidFill>
                  <a:srgbClr val="4070A0"/>
                </a:solidFill>
                <a:latin typeface="Courier"/>
              </a:rPr>
              <a:t>"string"</a:t>
            </a:r>
            <a:r>
              <a:rPr>
                <a:latin typeface="Courier"/>
              </a:rPr>
              <a:t>})</a:t>
            </a:r>
            <a:br/>
            <a:r>
              <a:rPr>
                <a:solidFill>
                  <a:srgbClr val="008000"/>
                </a:solidFill>
                <a:latin typeface="Courier"/>
              </a:rPr>
              <a:t>print</a:t>
            </a:r>
            <a:r>
              <a:rPr>
                <a:latin typeface="Courier"/>
              </a:rPr>
              <a:t>(brut.groupby(</a:t>
            </a:r>
            <a:r>
              <a:rPr>
                <a:solidFill>
                  <a:srgbClr val="4070A0"/>
                </a:solidFill>
                <a:latin typeface="Courier"/>
              </a:rPr>
              <a:t>"commune"</a:t>
            </a:r>
            <a:r>
              <a:rPr>
                <a:latin typeface="Courier"/>
              </a:rPr>
              <a:t>)[</a:t>
            </a:r>
            <a:r>
              <a:rPr>
                <a:solidFill>
                  <a:srgbClr val="4070A0"/>
                </a:solidFill>
                <a:latin typeface="Courier"/>
              </a:rPr>
              <a:t>"oedema"</a:t>
            </a:r>
            <a:r>
              <a:rPr>
                <a:latin typeface="Courier"/>
              </a:rPr>
              <a:t>].value_counts(dropna</a:t>
            </a:r>
            <a:r>
              <a:rPr>
                <a:solidFill>
                  <a:srgbClr val="666666"/>
                </a:solidFill>
                <a:latin typeface="Courier"/>
              </a:rPr>
              <a:t>=</a:t>
            </a:r>
            <a:r>
              <a:rPr>
                <a:solidFill>
                  <a:srgbClr val="19177C"/>
                </a:solidFill>
                <a:latin typeface="Courier"/>
              </a:rPr>
              <a:t>False</a:t>
            </a:r>
            <a:r>
              <a:rPr>
                <a:latin typeface="Courier"/>
              </a:rPr>
              <a:t>))</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5 : un même objet codé de plusieurs manières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read_csv</a:t>
            </a:r>
            <a:r>
              <a:rPr>
                <a:latin typeface="Courier"/>
              </a:rPr>
              <a:t>(CHEMIN,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r>
              <a:rPr>
                <a:solidFill>
                  <a:srgbClr val="7D9029"/>
                </a:solidFill>
                <a:latin typeface="Courier"/>
              </a:rPr>
              <a:t>.default =</a:t>
            </a:r>
            <a:r>
              <a:rPr>
                <a:latin typeface="Courier"/>
              </a:rPr>
              <a:t> </a:t>
            </a:r>
            <a:r>
              <a:rPr>
                <a:solidFill>
                  <a:srgbClr val="06287E"/>
                </a:solidFill>
                <a:latin typeface="Courier"/>
              </a:rPr>
              <a:t>col_character</a:t>
            </a:r>
            <a:r>
              <a:rPr>
                <a:latin typeface="Courier"/>
              </a:rPr>
              <a:t>())) </a:t>
            </a:r>
            <a:r>
              <a:rPr>
                <a:solidFill>
                  <a:srgbClr val="4070A0"/>
                </a:solidFill>
                <a:latin typeface="Courier"/>
              </a:rPr>
              <a:t>|&gt;</a:t>
            </a:r>
            <a:br/>
            <a:r>
              <a:rPr>
                <a:latin typeface="Courier"/>
              </a:rPr>
              <a:t>  </a:t>
            </a:r>
            <a:r>
              <a:rPr>
                <a:solidFill>
                  <a:srgbClr val="06287E"/>
                </a:solidFill>
                <a:latin typeface="Courier"/>
              </a:rPr>
              <a:t>count</a:t>
            </a:r>
            <a:r>
              <a:rPr>
                <a:latin typeface="Courier"/>
              </a:rPr>
              <a:t>(commune, oedema)</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fonction de profilage à conserver — En Python</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profiler(df, groupe</a:t>
            </a:r>
            <a:r>
              <a:rPr>
                <a:solidFill>
                  <a:srgbClr val="666666"/>
                </a:solidFill>
                <a:latin typeface="Courier"/>
              </a:rPr>
              <a:t>=</a:t>
            </a:r>
            <a:r>
              <a:rPr>
                <a:solidFill>
                  <a:srgbClr val="19177C"/>
                </a:solidFill>
                <a:latin typeface="Courier"/>
              </a:rPr>
              <a:t>None</a:t>
            </a:r>
            <a:r>
              <a:rPr>
                <a:latin typeface="Courier"/>
              </a:rPr>
              <a:t>):</a:t>
            </a:r>
            <a:br/>
            <a:r>
              <a:rPr>
                <a:latin typeface="Courier"/>
              </a:rPr>
              <a:t>    rapport </a:t>
            </a:r>
            <a:r>
              <a:rPr>
                <a:solidFill>
                  <a:srgbClr val="666666"/>
                </a:solidFill>
                <a:latin typeface="Courier"/>
              </a:rPr>
              <a:t>=</a:t>
            </a:r>
            <a:r>
              <a:rPr>
                <a:latin typeface="Courier"/>
              </a:rPr>
              <a:t> {</a:t>
            </a:r>
            <a:br/>
            <a:r>
              <a:rPr>
                <a:latin typeface="Courier"/>
              </a:rPr>
              <a:t>        </a:t>
            </a:r>
            <a:r>
              <a:rPr>
                <a:solidFill>
                  <a:srgbClr val="4070A0"/>
                </a:solidFill>
                <a:latin typeface="Courier"/>
              </a:rPr>
              <a:t>"lignes"</a:t>
            </a:r>
            <a:r>
              <a:rPr>
                <a:latin typeface="Courier"/>
              </a:rPr>
              <a:t>: </a:t>
            </a:r>
            <a:r>
              <a:rPr>
                <a:solidFill>
                  <a:srgbClr val="008000"/>
                </a:solidFill>
                <a:latin typeface="Courier"/>
              </a:rPr>
              <a:t>len</a:t>
            </a:r>
            <a:r>
              <a:rPr>
                <a:latin typeface="Courier"/>
              </a:rPr>
              <a:t>(df),</a:t>
            </a:r>
            <a:br/>
            <a:r>
              <a:rPr>
                <a:latin typeface="Courier"/>
              </a:rPr>
              <a:t>        </a:t>
            </a:r>
            <a:r>
              <a:rPr>
                <a:solidFill>
                  <a:srgbClr val="4070A0"/>
                </a:solidFill>
                <a:latin typeface="Courier"/>
              </a:rPr>
              <a:t>"colonnes"</a:t>
            </a:r>
            <a:r>
              <a:rPr>
                <a:latin typeface="Courier"/>
              </a:rPr>
              <a:t>: df.shape[</a:t>
            </a:r>
            <a:r>
              <a:rPr>
                <a:solidFill>
                  <a:srgbClr val="40A070"/>
                </a:solidFill>
                <a:latin typeface="Courier"/>
              </a:rPr>
              <a:t>1</a:t>
            </a:r>
            <a:r>
              <a:rPr>
                <a:latin typeface="Courier"/>
              </a:rPr>
              <a:t>],</a:t>
            </a:r>
            <a:br/>
            <a:r>
              <a:rPr>
                <a:latin typeface="Courier"/>
              </a:rPr>
              <a:t>        </a:t>
            </a:r>
            <a:r>
              <a:rPr>
                <a:solidFill>
                  <a:srgbClr val="4070A0"/>
                </a:solidFill>
                <a:latin typeface="Courier"/>
              </a:rPr>
              <a:t>"lignes_dupliquees"</a:t>
            </a:r>
            <a:r>
              <a:rPr>
                <a:latin typeface="Courier"/>
              </a:rPr>
              <a:t>: </a:t>
            </a:r>
            <a:r>
              <a:rPr>
                <a:solidFill>
                  <a:srgbClr val="008000"/>
                </a:solidFill>
                <a:latin typeface="Courier"/>
              </a:rPr>
              <a:t>int</a:t>
            </a:r>
            <a:r>
              <a:rPr>
                <a:latin typeface="Courier"/>
              </a:rPr>
              <a:t>(df.duplicated().</a:t>
            </a:r>
            <a:r>
              <a:rPr>
                <a:solidFill>
                  <a:srgbClr val="008000"/>
                </a:solidFill>
                <a:latin typeface="Courier"/>
              </a:rPr>
              <a:t>sum</a:t>
            </a:r>
            <a:r>
              <a:rPr>
                <a:latin typeface="Courier"/>
              </a:rPr>
              <a:t>()),</a:t>
            </a:r>
            <a:br/>
            <a:r>
              <a:rPr>
                <a:latin typeface="Courier"/>
              </a:rPr>
              <a:t>        </a:t>
            </a:r>
            <a:r>
              <a:rPr>
                <a:solidFill>
                  <a:srgbClr val="4070A0"/>
                </a:solidFill>
                <a:latin typeface="Courier"/>
              </a:rPr>
              <a:t>"manquant"</a:t>
            </a:r>
            <a:r>
              <a:rPr>
                <a:latin typeface="Courier"/>
              </a:rPr>
              <a:t>: df.isna().mean().</a:t>
            </a:r>
            <a:r>
              <a:rPr>
                <a:solidFill>
                  <a:srgbClr val="008000"/>
                </a:solidFill>
                <a:latin typeface="Courier"/>
              </a:rPr>
              <a:t>round</a:t>
            </a:r>
            <a:r>
              <a:rPr>
                <a:latin typeface="Courier"/>
              </a:rPr>
              <a:t>(</a:t>
            </a:r>
            <a:r>
              <a:rPr>
                <a:solidFill>
                  <a:srgbClr val="40A070"/>
                </a:solidFill>
                <a:latin typeface="Courier"/>
              </a:rPr>
              <a:t>4</a:t>
            </a:r>
            <a:r>
              <a:rPr>
                <a:latin typeface="Courier"/>
              </a:rPr>
              <a:t>).to_dict(),</a:t>
            </a:r>
            <a:br/>
            <a:r>
              <a:rPr>
                <a:latin typeface="Courier"/>
              </a:rPr>
              <a:t>    }</a:t>
            </a:r>
            <a:br/>
            <a:r>
              <a:rPr>
                <a:latin typeface="Courier"/>
              </a:rPr>
              <a:t>    </a:t>
            </a:r>
            <a:r>
              <a:rPr b="1">
                <a:solidFill>
                  <a:srgbClr val="007020"/>
                </a:solidFill>
                <a:latin typeface="Courier"/>
              </a:rPr>
              <a:t>if</a:t>
            </a:r>
            <a:r>
              <a:rPr>
                <a:latin typeface="Courier"/>
              </a:rPr>
              <a:t> groupe:</a:t>
            </a:r>
            <a:br/>
            <a:r>
              <a:rPr>
                <a:latin typeface="Courier"/>
              </a:rPr>
              <a:t>        rapport[</a:t>
            </a:r>
            <a:r>
              <a:rPr>
                <a:solidFill>
                  <a:srgbClr val="4070A0"/>
                </a:solidFill>
                <a:latin typeface="Courier"/>
              </a:rPr>
              <a:t>"manquant_par_groupe"</a:t>
            </a:r>
            <a:r>
              <a:rPr>
                <a:latin typeface="Courier"/>
              </a:rPr>
              <a:t>] </a:t>
            </a:r>
            <a:r>
              <a:rPr>
                <a:solidFill>
                  <a:srgbClr val="666666"/>
                </a:solidFill>
                <a:latin typeface="Courier"/>
              </a:rPr>
              <a:t>=</a:t>
            </a:r>
            <a:r>
              <a:rPr>
                <a:latin typeface="Courier"/>
              </a:rPr>
              <a:t> (</a:t>
            </a:r>
            <a:br/>
            <a:r>
              <a:rPr>
                <a:latin typeface="Courier"/>
              </a:rPr>
              <a:t>            df.isna().groupby(df[groupe]).mean().</a:t>
            </a:r>
            <a:r>
              <a:rPr>
                <a:solidFill>
                  <a:srgbClr val="008000"/>
                </a:solidFill>
                <a:latin typeface="Courier"/>
              </a:rPr>
              <a:t>round</a:t>
            </a:r>
            <a:r>
              <a:rPr>
                <a:latin typeface="Courier"/>
              </a:rPr>
              <a:t>(</a:t>
            </a:r>
            <a:r>
              <a:rPr>
                <a:solidFill>
                  <a:srgbClr val="40A070"/>
                </a:solidFill>
                <a:latin typeface="Courier"/>
              </a:rPr>
              <a:t>4</a:t>
            </a:r>
            <a:r>
              <a:rPr>
                <a:latin typeface="Courier"/>
              </a:rPr>
              <a:t>).to_dict(</a:t>
            </a:r>
            <a:r>
              <a:rPr>
                <a:solidFill>
                  <a:srgbClr val="4070A0"/>
                </a:solidFill>
                <a:latin typeface="Courier"/>
              </a:rPr>
              <a:t>"index"</a:t>
            </a:r>
            <a:r>
              <a:rPr>
                <a:latin typeface="Courier"/>
              </a:rPr>
              <a:t>)</a:t>
            </a:r>
            <a:br/>
            <a:r>
              <a:rPr>
                <a:latin typeface="Courier"/>
              </a:rPr>
              <a:t>        )</a:t>
            </a:r>
            <a:br/>
            <a:r>
              <a:rPr>
                <a:latin typeface="Courier"/>
              </a:rPr>
              <a:t>    </a:t>
            </a:r>
            <a:r>
              <a:rPr b="1">
                <a:solidFill>
                  <a:srgbClr val="007020"/>
                </a:solidFill>
                <a:latin typeface="Courier"/>
              </a:rPr>
              <a:t>return</a:t>
            </a:r>
            <a:r>
              <a:rPr>
                <a:latin typeface="Courier"/>
              </a:rPr>
              <a:t> rapport</a:t>
            </a:r>
            <a:br/>
            <a:br/>
            <a:br/>
            <a:r>
              <a:rPr b="1">
                <a:solidFill>
                  <a:srgbClr val="008000"/>
                </a:solidFill>
                <a:latin typeface="Courier"/>
              </a:rPr>
              <a:t>import</a:t>
            </a:r>
            <a:r>
              <a:rPr>
                <a:latin typeface="Courier"/>
              </a:rPr>
              <a:t> json</a:t>
            </a:r>
            <a:br/>
            <a:r>
              <a:rPr>
                <a:solidFill>
                  <a:srgbClr val="008000"/>
                </a:solidFill>
                <a:latin typeface="Courier"/>
              </a:rPr>
              <a:t>print</a:t>
            </a:r>
            <a:r>
              <a:rPr>
                <a:latin typeface="Courier"/>
              </a:rPr>
              <a:t>(json.dumps(profiler(muac, groupe</a:t>
            </a:r>
            <a:r>
              <a:rPr>
                <a:solidFill>
                  <a:srgbClr val="666666"/>
                </a:solidFill>
                <a:latin typeface="Courier"/>
              </a:rPr>
              <a:t>=</a:t>
            </a:r>
            <a:r>
              <a:rPr>
                <a:solidFill>
                  <a:srgbClr val="4070A0"/>
                </a:solidFill>
                <a:latin typeface="Courier"/>
              </a:rPr>
              <a:t>"commune"</a:t>
            </a:r>
            <a:r>
              <a:rPr>
                <a:latin typeface="Courier"/>
              </a:rPr>
              <a:t>), indent</a:t>
            </a:r>
            <a:r>
              <a:rPr>
                <a:solidFill>
                  <a:srgbClr val="666666"/>
                </a:solidFill>
                <a:latin typeface="Courier"/>
              </a:rPr>
              <a:t>=</a:t>
            </a:r>
            <a:r>
              <a:rPr>
                <a:solidFill>
                  <a:srgbClr val="40A070"/>
                </a:solidFill>
                <a:latin typeface="Courier"/>
              </a:rPr>
              <a:t>2</a:t>
            </a:r>
            <a:r>
              <a:rPr>
                <a:latin typeface="Courier"/>
              </a:rPr>
              <a:t>, default</a:t>
            </a:r>
            <a:r>
              <a:rPr>
                <a:solidFill>
                  <a:srgbClr val="666666"/>
                </a:solidFill>
                <a:latin typeface="Courier"/>
              </a:rPr>
              <a:t>=</a:t>
            </a:r>
            <a:r>
              <a:rPr>
                <a:solidFill>
                  <a:srgbClr val="008000"/>
                </a:solidFill>
                <a:latin typeface="Courier"/>
              </a:rPr>
              <a:t>str</a:t>
            </a:r>
            <a:r>
              <a:rPr>
                <a:latin typeface="Courier"/>
              </a:rPr>
              <a:t>))</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fonction de profilage à conserver — En R</a:t>
            </a:r>
          </a:p>
        </p:txBody>
      </p:sp>
      <p:sp>
        <p:nvSpPr>
          <p:cNvPr id="3" name="Content Placeholder 2"/>
          <p:cNvSpPr>
            <a:spLocks noGrp="1"/>
          </p:cNvSpPr>
          <p:nvPr>
            <p:ph idx="1"/>
          </p:nvPr>
        </p:nvSpPr>
        <p:spPr/>
        <p:txBody>
          <a:bodyPr/>
          <a:lstStyle/>
          <a:p>
            <a:pPr lvl="0" indent="0">
              <a:buNone/>
            </a:pPr>
            <a:r>
              <a:rPr>
                <a:latin typeface="Courier"/>
              </a:rPr>
              <a:t>profiler </a:t>
            </a:r>
            <a:r>
              <a:rPr>
                <a:solidFill>
                  <a:srgbClr val="007020"/>
                </a:solidFill>
                <a:latin typeface="Courier"/>
              </a:rPr>
              <a:t>&lt;-</a:t>
            </a:r>
            <a:r>
              <a:rPr>
                <a:latin typeface="Courier"/>
              </a:rPr>
              <a:t> </a:t>
            </a:r>
            <a:r>
              <a:rPr b="1">
                <a:solidFill>
                  <a:srgbClr val="007020"/>
                </a:solidFill>
                <a:latin typeface="Courier"/>
              </a:rPr>
              <a:t>function</a:t>
            </a:r>
            <a:r>
              <a:rPr>
                <a:latin typeface="Courier"/>
              </a:rPr>
              <a:t>(df, </a:t>
            </a:r>
            <a:r>
              <a:rPr>
                <a:solidFill>
                  <a:srgbClr val="7D9029"/>
                </a:solidFill>
                <a:latin typeface="Courier"/>
              </a:rPr>
              <a:t>groupe =</a:t>
            </a:r>
            <a:r>
              <a:rPr>
                <a:latin typeface="Courier"/>
              </a:rPr>
              <a:t> </a:t>
            </a:r>
            <a:r>
              <a:rPr>
                <a:solidFill>
                  <a:srgbClr val="880000"/>
                </a:solidFill>
                <a:latin typeface="Courier"/>
              </a:rPr>
              <a:t>NULL</a:t>
            </a:r>
            <a:r>
              <a:rPr>
                <a:latin typeface="Courier"/>
              </a:rPr>
              <a:t>) {</a:t>
            </a:r>
            <a:br/>
            <a:r>
              <a:rPr>
                <a:latin typeface="Courier"/>
              </a:rPr>
              <a:t>  out </a:t>
            </a:r>
            <a:r>
              <a:rPr>
                <a:solidFill>
                  <a:srgbClr val="007020"/>
                </a:solidFill>
                <a:latin typeface="Courier"/>
              </a:rPr>
              <a:t>&lt;-</a:t>
            </a:r>
            <a:r>
              <a:rPr>
                <a:latin typeface="Courier"/>
              </a:rPr>
              <a:t> </a:t>
            </a:r>
            <a:r>
              <a:rPr>
                <a:solidFill>
                  <a:srgbClr val="06287E"/>
                </a:solidFill>
                <a:latin typeface="Courier"/>
              </a:rPr>
              <a:t>list</a:t>
            </a:r>
            <a:r>
              <a:rPr>
                <a:latin typeface="Courier"/>
              </a:rPr>
              <a:t>(</a:t>
            </a:r>
            <a:br/>
            <a:r>
              <a:rPr>
                <a:latin typeface="Courier"/>
              </a:rPr>
              <a:t>    </a:t>
            </a:r>
            <a:r>
              <a:rPr>
                <a:solidFill>
                  <a:srgbClr val="7D9029"/>
                </a:solidFill>
                <a:latin typeface="Courier"/>
              </a:rPr>
              <a:t>lignes =</a:t>
            </a:r>
            <a:r>
              <a:rPr>
                <a:latin typeface="Courier"/>
              </a:rPr>
              <a:t> </a:t>
            </a:r>
            <a:r>
              <a:rPr>
                <a:solidFill>
                  <a:srgbClr val="06287E"/>
                </a:solidFill>
                <a:latin typeface="Courier"/>
              </a:rPr>
              <a:t>nrow</a:t>
            </a:r>
            <a:r>
              <a:rPr>
                <a:latin typeface="Courier"/>
              </a:rPr>
              <a:t>(df),</a:t>
            </a:r>
            <a:br/>
            <a:r>
              <a:rPr>
                <a:latin typeface="Courier"/>
              </a:rPr>
              <a:t>    </a:t>
            </a:r>
            <a:r>
              <a:rPr>
                <a:solidFill>
                  <a:srgbClr val="7D9029"/>
                </a:solidFill>
                <a:latin typeface="Courier"/>
              </a:rPr>
              <a:t>colonnes =</a:t>
            </a:r>
            <a:r>
              <a:rPr>
                <a:latin typeface="Courier"/>
              </a:rPr>
              <a:t> </a:t>
            </a:r>
            <a:r>
              <a:rPr>
                <a:solidFill>
                  <a:srgbClr val="06287E"/>
                </a:solidFill>
                <a:latin typeface="Courier"/>
              </a:rPr>
              <a:t>ncol</a:t>
            </a:r>
            <a:r>
              <a:rPr>
                <a:latin typeface="Courier"/>
              </a:rPr>
              <a:t>(df),</a:t>
            </a:r>
            <a:br/>
            <a:r>
              <a:rPr>
                <a:latin typeface="Courier"/>
              </a:rPr>
              <a:t>    </a:t>
            </a:r>
            <a:r>
              <a:rPr>
                <a:solidFill>
                  <a:srgbClr val="7D9029"/>
                </a:solidFill>
                <a:latin typeface="Courier"/>
              </a:rPr>
              <a:t>lignes_dupliquees =</a:t>
            </a:r>
            <a:r>
              <a:rPr>
                <a:latin typeface="Courier"/>
              </a:rPr>
              <a:t> </a:t>
            </a:r>
            <a:r>
              <a:rPr>
                <a:solidFill>
                  <a:srgbClr val="06287E"/>
                </a:solidFill>
                <a:latin typeface="Courier"/>
              </a:rPr>
              <a:t>sum</a:t>
            </a:r>
            <a:r>
              <a:rPr>
                <a:latin typeface="Courier"/>
              </a:rPr>
              <a:t>(</a:t>
            </a:r>
            <a:r>
              <a:rPr>
                <a:solidFill>
                  <a:srgbClr val="06287E"/>
                </a:solidFill>
                <a:latin typeface="Courier"/>
              </a:rPr>
              <a:t>duplicated</a:t>
            </a:r>
            <a:r>
              <a:rPr>
                <a:latin typeface="Courier"/>
              </a:rPr>
              <a:t>(df)),</a:t>
            </a:r>
            <a:br/>
            <a:r>
              <a:rPr>
                <a:latin typeface="Courier"/>
              </a:rPr>
              <a:t>    </a:t>
            </a:r>
            <a:r>
              <a:rPr>
                <a:solidFill>
                  <a:srgbClr val="7D9029"/>
                </a:solidFill>
                <a:latin typeface="Courier"/>
              </a:rPr>
              <a:t>manquant =</a:t>
            </a:r>
            <a:r>
              <a:rPr>
                <a:latin typeface="Courier"/>
              </a:rPr>
              <a:t> </a:t>
            </a:r>
            <a:r>
              <a:rPr>
                <a:solidFill>
                  <a:srgbClr val="06287E"/>
                </a:solidFill>
                <a:latin typeface="Courier"/>
              </a:rPr>
              <a:t>sapply</a:t>
            </a:r>
            <a:r>
              <a:rPr>
                <a:latin typeface="Courier"/>
              </a:rPr>
              <a:t>(df, </a:t>
            </a:r>
            <a:r>
              <a:rPr b="1">
                <a:solidFill>
                  <a:srgbClr val="007020"/>
                </a:solidFill>
                <a:latin typeface="Courier"/>
              </a:rPr>
              <a:t>function</a:t>
            </a:r>
            <a:r>
              <a:rPr>
                <a:latin typeface="Courier"/>
              </a:rPr>
              <a:t>(x) </a:t>
            </a:r>
            <a:r>
              <a:rPr>
                <a:solidFill>
                  <a:srgbClr val="06287E"/>
                </a:solidFill>
                <a:latin typeface="Courier"/>
              </a:rPr>
              <a:t>round</a:t>
            </a:r>
            <a:r>
              <a:rPr>
                <a:latin typeface="Courier"/>
              </a:rPr>
              <a:t>(</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A070"/>
                </a:solidFill>
                <a:latin typeface="Courier"/>
              </a:rPr>
              <a:t>4</a:t>
            </a:r>
            <a:r>
              <a:rPr>
                <a:latin typeface="Courier"/>
              </a:rPr>
              <a:t>))</a:t>
            </a:r>
            <a:br/>
            <a:r>
              <a:rPr>
                <a:latin typeface="Courier"/>
              </a:rPr>
              <a:t>  )</a:t>
            </a:r>
            <a:br/>
            <a:r>
              <a:rPr>
                <a:latin typeface="Courier"/>
              </a:rPr>
              <a:t>  </a:t>
            </a:r>
            <a:r>
              <a:rPr b="1">
                <a:solidFill>
                  <a:srgbClr val="007020"/>
                </a:solidFill>
                <a:latin typeface="Courier"/>
              </a:rPr>
              <a:t>if</a:t>
            </a:r>
            <a:r>
              <a:rPr>
                <a:latin typeface="Courier"/>
              </a:rPr>
              <a:t> (</a:t>
            </a:r>
            <a:r>
              <a:rPr>
                <a:solidFill>
                  <a:srgbClr val="4070A0"/>
                </a:solidFill>
                <a:latin typeface="Courier"/>
              </a:rPr>
              <a:t>!</a:t>
            </a:r>
            <a:r>
              <a:rPr>
                <a:solidFill>
                  <a:srgbClr val="06287E"/>
                </a:solidFill>
                <a:latin typeface="Courier"/>
              </a:rPr>
              <a:t>is.null</a:t>
            </a:r>
            <a:r>
              <a:rPr>
                <a:latin typeface="Courier"/>
              </a:rPr>
              <a:t>(groupe)) {</a:t>
            </a:r>
            <a:br/>
            <a:r>
              <a:rPr>
                <a:latin typeface="Courier"/>
              </a:rPr>
              <a:t>    out</a:t>
            </a:r>
            <a:r>
              <a:rPr>
                <a:solidFill>
                  <a:srgbClr val="4070A0"/>
                </a:solidFill>
                <a:latin typeface="Courier"/>
              </a:rPr>
              <a:t>$</a:t>
            </a:r>
            <a:r>
              <a:rPr>
                <a:latin typeface="Courier"/>
              </a:rPr>
              <a:t>manquant_par_groupe </a:t>
            </a:r>
            <a:r>
              <a:rPr>
                <a:solidFill>
                  <a:srgbClr val="007020"/>
                </a:solidFill>
                <a:latin typeface="Courier"/>
              </a:rPr>
              <a:t>&lt;-</a:t>
            </a:r>
            <a:r>
              <a:rPr>
                <a:latin typeface="Courier"/>
              </a:rPr>
              <a:t> df </a:t>
            </a:r>
            <a:r>
              <a:rPr>
                <a:solidFill>
                  <a:srgbClr val="4070A0"/>
                </a:solidFill>
                <a:latin typeface="Courier"/>
              </a:rPr>
              <a:t>|&gt;</a:t>
            </a:r>
            <a:br/>
            <a:r>
              <a:rPr>
                <a:latin typeface="Courier"/>
              </a:rPr>
              <a:t>      </a:t>
            </a:r>
            <a:r>
              <a:rPr>
                <a:solidFill>
                  <a:srgbClr val="06287E"/>
                </a:solidFill>
                <a:latin typeface="Courier"/>
              </a:rPr>
              <a:t>group_by</a:t>
            </a:r>
            <a:r>
              <a:rPr>
                <a:latin typeface="Courier"/>
              </a:rPr>
              <a:t>(.data[[groupe]])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06287E"/>
                </a:solidFill>
                <a:latin typeface="Courier"/>
              </a:rPr>
              <a:t>across</a:t>
            </a:r>
            <a:r>
              <a:rPr>
                <a:latin typeface="Courier"/>
              </a:rPr>
              <a:t>(</a:t>
            </a:r>
            <a:r>
              <a:rPr>
                <a:solidFill>
                  <a:srgbClr val="06287E"/>
                </a:solidFill>
                <a:latin typeface="Courier"/>
              </a:rPr>
              <a:t>everything</a:t>
            </a:r>
            <a:r>
              <a:rPr>
                <a:latin typeface="Courier"/>
              </a:rPr>
              <a:t>(), </a:t>
            </a:r>
            <a:r>
              <a:rPr>
                <a:solidFill>
                  <a:srgbClr val="4070A0"/>
                </a:solidFill>
                <a:latin typeface="Courier"/>
              </a:rPr>
              <a:t>~</a:t>
            </a:r>
            <a:r>
              <a:rPr>
                <a:latin typeface="Courier"/>
              </a:rPr>
              <a:t> </a:t>
            </a:r>
            <a:r>
              <a:rPr>
                <a:solidFill>
                  <a:srgbClr val="06287E"/>
                </a:solidFill>
                <a:latin typeface="Courier"/>
              </a:rPr>
              <a:t>round</a:t>
            </a:r>
            <a:r>
              <a:rPr>
                <a:latin typeface="Courier"/>
              </a:rPr>
              <a:t>(</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A070"/>
                </a:solidFill>
                <a:latin typeface="Courier"/>
              </a:rPr>
              <a:t>4</a:t>
            </a:r>
            <a:r>
              <a:rPr>
                <a:latin typeface="Courier"/>
              </a:rPr>
              <a:t>)))</a:t>
            </a:r>
            <a:br/>
            <a:r>
              <a:rPr>
                <a:latin typeface="Courier"/>
              </a:rPr>
              <a:t>  }</a:t>
            </a:r>
            <a:br/>
            <a:r>
              <a:rPr>
                <a:latin typeface="Courier"/>
              </a:rPr>
              <a:t>  out</a:t>
            </a:r>
            <a:br/>
            <a:r>
              <a:rPr>
                <a:latin typeface="Courier"/>
              </a:rPr>
              <a:t>}</a:t>
            </a:r>
            <a:br/>
            <a:br/>
            <a:r>
              <a:rPr>
                <a:solidFill>
                  <a:srgbClr val="06287E"/>
                </a:solidFill>
                <a:latin typeface="Courier"/>
              </a:rPr>
              <a:t>str</a:t>
            </a:r>
            <a:r>
              <a:rPr>
                <a:latin typeface="Courier"/>
              </a:rPr>
              <a:t>(</a:t>
            </a:r>
            <a:r>
              <a:rPr>
                <a:solidFill>
                  <a:srgbClr val="06287E"/>
                </a:solidFill>
                <a:latin typeface="Courier"/>
              </a:rPr>
              <a:t>profiler</a:t>
            </a:r>
            <a:r>
              <a:rPr>
                <a:latin typeface="Courier"/>
              </a:rPr>
              <a:t>(muac, </a:t>
            </a:r>
            <a:r>
              <a:rPr>
                <a:solidFill>
                  <a:srgbClr val="7D9029"/>
                </a:solidFill>
                <a:latin typeface="Courier"/>
              </a:rPr>
              <a:t>groupe =</a:t>
            </a:r>
            <a:r>
              <a:rPr>
                <a:latin typeface="Courier"/>
              </a:rPr>
              <a:t> </a:t>
            </a:r>
            <a:r>
              <a:rPr>
                <a:solidFill>
                  <a:srgbClr val="4070A0"/>
                </a:solidFill>
                <a:latin typeface="Courier"/>
              </a:rPr>
              <a:t>"commune"</a:t>
            </a:r>
            <a:r>
              <a:rPr>
                <a:latin typeface="Courier"/>
              </a:rPr>
              <a:t>))</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Vous savez maintenant ce qui ne va pas.</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https://data-analysis.cassion.dev/fr/cours/data-analysis-foundations/foundations-05-data-quality</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Profiler avant d’analyser</a:t>
            </a:r>
          </a:p>
        </p:txBody>
      </p:sp>
      <p:sp>
        <p:nvSpPr>
          <p:cNvPr id="3" name="Content Placeholder 2"/>
          <p:cNvSpPr>
            <a:spLocks noGrp="1"/>
          </p:cNvSpPr>
          <p:nvPr>
            <p:ph idx="1"/>
          </p:nvPr>
        </p:nvSpPr>
        <p:spPr/>
        <p:txBody>
          <a:bodyPr/>
          <a:lstStyle/>
          <a:p>
            <a:pPr lvl="0"/>
            <a:r>
              <a:rPr/>
              <a:t>Vous disposez d’un tableau ordonné aux types corrects.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1 : la complétude, par groupe et non globalement — En Python</a:t>
            </a:r>
          </a:p>
        </p:txBody>
      </p:sp>
      <p:sp>
        <p:nvSpPr>
          <p:cNvPr id="3" name="Content Placeholder 2"/>
          <p:cNvSpPr>
            <a:spLocks noGrp="1"/>
          </p:cNvSpPr>
          <p:nvPr>
            <p:ph idx="1"/>
          </p:nvPr>
        </p:nvSpPr>
        <p:spPr/>
        <p:txBody>
          <a:bodyPr/>
          <a:lstStyle/>
          <a:p>
            <a:pPr lvl="0" indent="0">
              <a:buNone/>
            </a:pPr>
            <a:r>
              <a:rPr>
                <a:latin typeface="Courier"/>
              </a:rPr>
              <a:t>global_ </a:t>
            </a:r>
            <a:r>
              <a:rPr>
                <a:solidFill>
                  <a:srgbClr val="666666"/>
                </a:solidFill>
                <a:latin typeface="Courier"/>
              </a:rPr>
              <a:t>=</a:t>
            </a:r>
            <a:r>
              <a:rPr>
                <a:latin typeface="Courier"/>
              </a:rPr>
              <a:t> muac.isna().mean().sort_values(ascending</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(global_)</a:t>
            </a:r>
            <a:br/>
            <a:br/>
            <a:r>
              <a:rPr>
                <a:latin typeface="Courier"/>
              </a:rPr>
              <a:t>par_commune </a:t>
            </a:r>
            <a:r>
              <a:rPr>
                <a:solidFill>
                  <a:srgbClr val="666666"/>
                </a:solidFill>
                <a:latin typeface="Courier"/>
              </a:rPr>
              <a:t>=</a:t>
            </a:r>
            <a:r>
              <a:rPr>
                <a:latin typeface="Courier"/>
              </a:rPr>
              <a:t> (</a:t>
            </a:r>
            <a:br/>
            <a:r>
              <a:rPr>
                <a:latin typeface="Courier"/>
              </a:rPr>
              <a:t>    muac.assign(age_manquant</a:t>
            </a:r>
            <a:r>
              <a:rPr>
                <a:solidFill>
                  <a:srgbClr val="666666"/>
                </a:solidFill>
                <a:latin typeface="Courier"/>
              </a:rPr>
              <a:t>=</a:t>
            </a:r>
            <a:r>
              <a:rPr>
                <a:latin typeface="Courier"/>
              </a:rPr>
              <a:t>muac[</a:t>
            </a:r>
            <a:r>
              <a:rPr>
                <a:solidFill>
                  <a:srgbClr val="4070A0"/>
                </a:solidFill>
                <a:latin typeface="Courier"/>
              </a:rPr>
              <a:t>"age_months"</a:t>
            </a:r>
            <a:r>
              <a:rPr>
                <a:latin typeface="Courier"/>
              </a:rPr>
              <a:t>].isna())</a:t>
            </a:r>
            <a:br/>
            <a:r>
              <a:rPr>
                <a:latin typeface="Courier"/>
              </a:rPr>
              <a:t>    .groupby(</a:t>
            </a:r>
            <a:r>
              <a:rPr>
                <a:solidFill>
                  <a:srgbClr val="4070A0"/>
                </a:solidFill>
                <a:latin typeface="Courier"/>
              </a:rPr>
              <a:t>"commune"</a:t>
            </a:r>
            <a:r>
              <a:rPr>
                <a:latin typeface="Courier"/>
              </a:rPr>
              <a:t>)[</a:t>
            </a:r>
            <a:r>
              <a:rPr>
                <a:solidFill>
                  <a:srgbClr val="4070A0"/>
                </a:solidFill>
                <a:latin typeface="Courier"/>
              </a:rPr>
              <a:t>"age_manquant"</a:t>
            </a:r>
            <a:r>
              <a:rPr>
                <a:latin typeface="Courier"/>
              </a:rPr>
              <a:t>]</a:t>
            </a:r>
            <a:br/>
            <a:r>
              <a:rPr>
                <a:latin typeface="Courier"/>
              </a:rPr>
              <a:t>    .agg([</a:t>
            </a:r>
            <a:r>
              <a:rPr>
                <a:solidFill>
                  <a:srgbClr val="4070A0"/>
                </a:solidFill>
                <a:latin typeface="Courier"/>
              </a:rPr>
              <a:t>"mean"</a:t>
            </a:r>
            <a:r>
              <a:rPr>
                <a:latin typeface="Courier"/>
              </a:rPr>
              <a:t>, </a:t>
            </a:r>
            <a:r>
              <a:rPr>
                <a:solidFill>
                  <a:srgbClr val="4070A0"/>
                </a:solidFill>
                <a:latin typeface="Courier"/>
              </a:rPr>
              <a:t>"size"</a:t>
            </a:r>
            <a:r>
              <a:rPr>
                <a:latin typeface="Courier"/>
              </a:rPr>
              <a:t>])</a:t>
            </a:r>
            <a:br/>
            <a:r>
              <a:rPr>
                <a:latin typeface="Courier"/>
              </a:rPr>
              <a:t>    .sort_values(</a:t>
            </a:r>
            <a:r>
              <a:rPr>
                <a:solidFill>
                  <a:srgbClr val="4070A0"/>
                </a:solidFill>
                <a:latin typeface="Courier"/>
              </a:rPr>
              <a:t>"mean"</a:t>
            </a:r>
            <a:r>
              <a:rPr>
                <a:latin typeface="Courier"/>
              </a:rPr>
              <a:t>, ascending</a:t>
            </a:r>
            <a:r>
              <a:rPr>
                <a:solidFill>
                  <a:srgbClr val="666666"/>
                </a:solidFill>
                <a:latin typeface="Courier"/>
              </a:rPr>
              <a:t>=</a:t>
            </a:r>
            <a:r>
              <a:rPr>
                <a:solidFill>
                  <a:srgbClr val="19177C"/>
                </a:solidFill>
                <a:latin typeface="Courier"/>
              </a:rPr>
              <a:t>False</a:t>
            </a:r>
            <a:r>
              <a:rPr>
                <a:latin typeface="Courier"/>
              </a:rPr>
              <a:t>)</a:t>
            </a:r>
            <a:br/>
            <a:r>
              <a:rPr>
                <a:latin typeface="Courier"/>
              </a:rPr>
              <a:t>)</a:t>
            </a:r>
            <a:br/>
            <a:r>
              <a:rPr>
                <a:solidFill>
                  <a:srgbClr val="008000"/>
                </a:solidFill>
                <a:latin typeface="Courier"/>
              </a:rPr>
              <a:t>print</a:t>
            </a:r>
            <a:r>
              <a:rPr>
                <a:latin typeface="Courier"/>
              </a:rPr>
              <a:t>(par_commune)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1 : la complétude, par groupe et non globalement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06287E"/>
                </a:solidFill>
                <a:latin typeface="Courier"/>
              </a:rPr>
              <a:t>across</a:t>
            </a:r>
            <a:r>
              <a:rPr>
                <a:latin typeface="Courier"/>
              </a:rPr>
              <a:t>(</a:t>
            </a:r>
            <a:r>
              <a:rPr>
                <a:solidFill>
                  <a:srgbClr val="06287E"/>
                </a:solidFill>
                <a:latin typeface="Courier"/>
              </a:rPr>
              <a:t>everything</a:t>
            </a:r>
            <a:r>
              <a:rPr>
                <a:latin typeface="Courier"/>
              </a:rPr>
              <a:t>(), </a:t>
            </a:r>
            <a:r>
              <a:rPr>
                <a:solidFill>
                  <a:srgbClr val="4070A0"/>
                </a:solidFill>
                <a:latin typeface="Courier"/>
              </a:rPr>
              <a:t>~</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70A0"/>
                </a:solidFill>
                <a:latin typeface="Courier"/>
              </a:rPr>
              <a:t>|&gt;</a:t>
            </a:r>
            <a:br/>
            <a:r>
              <a:rPr>
                <a:latin typeface="Courier"/>
              </a:rPr>
              <a:t>  tidyr</a:t>
            </a:r>
            <a:r>
              <a:rPr>
                <a:solidFill>
                  <a:srgbClr val="4070A0"/>
                </a:solidFill>
                <a:latin typeface="Courier"/>
              </a:rPr>
              <a:t>::</a:t>
            </a:r>
            <a:r>
              <a:rPr>
                <a:solidFill>
                  <a:srgbClr val="06287E"/>
                </a:solidFill>
                <a:latin typeface="Courier"/>
              </a:rPr>
              <a:t>pivot_longer</a:t>
            </a:r>
            <a:r>
              <a:rPr>
                <a:latin typeface="Courier"/>
              </a:rPr>
              <a:t>(</a:t>
            </a:r>
            <a:r>
              <a:rPr>
                <a:solidFill>
                  <a:srgbClr val="06287E"/>
                </a:solidFill>
                <a:latin typeface="Courier"/>
              </a:rPr>
              <a:t>everything</a:t>
            </a:r>
            <a:r>
              <a:rPr>
                <a:latin typeface="Courier"/>
              </a:rPr>
              <a:t>(), </a:t>
            </a:r>
            <a:r>
              <a:rPr>
                <a:solidFill>
                  <a:srgbClr val="7D9029"/>
                </a:solidFill>
                <a:latin typeface="Courier"/>
              </a:rPr>
              <a:t>names_to =</a:t>
            </a:r>
            <a:r>
              <a:rPr>
                <a:latin typeface="Courier"/>
              </a:rPr>
              <a:t> </a:t>
            </a:r>
            <a:r>
              <a:rPr>
                <a:solidFill>
                  <a:srgbClr val="4070A0"/>
                </a:solidFill>
                <a:latin typeface="Courier"/>
              </a:rPr>
              <a:t>"colonne"</a:t>
            </a:r>
            <a:r>
              <a:rPr>
                <a:latin typeface="Courier"/>
              </a:rPr>
              <a:t>, </a:t>
            </a:r>
            <a:r>
              <a:rPr>
                <a:solidFill>
                  <a:srgbClr val="7D9029"/>
                </a:solidFill>
                <a:latin typeface="Courier"/>
              </a:rPr>
              <a:t>values_to =</a:t>
            </a:r>
            <a:r>
              <a:rPr>
                <a:latin typeface="Courier"/>
              </a:rPr>
              <a:t> </a:t>
            </a:r>
            <a:r>
              <a:rPr>
                <a:solidFill>
                  <a:srgbClr val="4070A0"/>
                </a:solidFill>
                <a:latin typeface="Courier"/>
              </a:rPr>
              <a:t>"manquant"</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(manquant))</a:t>
            </a:r>
            <a:br/>
            <a:b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br/>
            <a:r>
              <a:rPr>
                <a:latin typeface="Courier"/>
              </a:rPr>
              <a:t>    </a:t>
            </a:r>
            <a:r>
              <a:rPr>
                <a:solidFill>
                  <a:srgbClr val="7D9029"/>
                </a:solidFill>
                <a:latin typeface="Courier"/>
              </a:rPr>
              <a:t>age_manquant =</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(age_months)),</a:t>
            </a:r>
            <a:br/>
            <a:r>
              <a:rPr>
                <a:latin typeface="Courier"/>
              </a:rPr>
              <a:t>    </a:t>
            </a:r>
            <a:r>
              <a:rPr>
                <a:solidFill>
                  <a:srgbClr val="7D9029"/>
                </a:solidFill>
                <a:latin typeface="Courier"/>
              </a:rPr>
              <a:t>n =</a:t>
            </a:r>
            <a:r>
              <a:rPr>
                <a:latin typeface="Courier"/>
              </a:rPr>
              <a:t> </a:t>
            </a:r>
            <a:r>
              <a:rPr>
                <a:solidFill>
                  <a:srgbClr val="06287E"/>
                </a:solidFill>
                <a:latin typeface="Courier"/>
              </a:rPr>
              <a:t>n</a:t>
            </a:r>
            <a:r>
              <a:rPr>
                <a:latin typeface="Courier"/>
              </a:rPr>
              <a:t>()</a:t>
            </a:r>
            <a:br/>
            <a:r>
              <a:rPr>
                <a:latin typeface="Courier"/>
              </a:rPr>
              <a:t>  )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(age_manquant))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1 : la complétude, par groupe et non globalement — En Python</a:t>
            </a:r>
          </a:p>
        </p:txBody>
      </p:sp>
      <p:sp>
        <p:nvSpPr>
          <p:cNvPr id="3" name="Content Placeholder 2"/>
          <p:cNvSpPr>
            <a:spLocks noGrp="1"/>
          </p:cNvSpPr>
          <p:nvPr>
            <p:ph idx="1"/>
          </p:nvPr>
        </p:nvSpPr>
        <p:spPr/>
        <p:txBody>
          <a:bodyPr/>
          <a:lstStyle/>
          <a:p>
            <a:pPr lvl="0" indent="0">
              <a:buNone/>
            </a:pPr>
            <a:r>
              <a:rPr>
                <a:latin typeface="Courier"/>
              </a:rPr>
              <a:t>gros_morne </a:t>
            </a:r>
            <a:r>
              <a:rPr>
                <a:solidFill>
                  <a:srgbClr val="666666"/>
                </a:solidFill>
                <a:latin typeface="Courier"/>
              </a:rPr>
              <a:t>=</a:t>
            </a:r>
            <a:r>
              <a:rPr>
                <a:latin typeface="Courier"/>
              </a:rPr>
              <a:t> muac[muac[</a:t>
            </a:r>
            <a:r>
              <a:rPr>
                <a:solidFill>
                  <a:srgbClr val="4070A0"/>
                </a:solidFill>
                <a:latin typeface="Courier"/>
              </a:rPr>
              <a:t>"commune"</a:t>
            </a:r>
            <a:r>
              <a:rPr>
                <a:latin typeface="Courier"/>
              </a:rPr>
              <a:t>] </a:t>
            </a:r>
            <a:r>
              <a:rPr>
                <a:solidFill>
                  <a:srgbClr val="666666"/>
                </a:solidFill>
                <a:latin typeface="Courier"/>
              </a:rPr>
              <a:t>==</a:t>
            </a:r>
            <a:r>
              <a:rPr>
                <a:latin typeface="Courier"/>
              </a:rPr>
              <a:t> </a:t>
            </a:r>
            <a:r>
              <a:rPr>
                <a:solidFill>
                  <a:srgbClr val="4070A0"/>
                </a:solidFill>
                <a:latin typeface="Courier"/>
              </a:rPr>
              <a:t>"Gros-Morne"</a:t>
            </a:r>
            <a:r>
              <a:rPr>
                <a:latin typeface="Courier"/>
              </a:rPr>
              <a:t>].copy()</a:t>
            </a:r>
            <a:br/>
            <a:r>
              <a:rPr>
                <a:latin typeface="Courier"/>
              </a:rPr>
              <a:t>gros_morne[</a:t>
            </a:r>
            <a:r>
              <a:rPr>
                <a:solidFill>
                  <a:srgbClr val="4070A0"/>
                </a:solidFill>
                <a:latin typeface="Courier"/>
              </a:rPr>
              <a:t>"semaine"</a:t>
            </a:r>
            <a:r>
              <a:rPr>
                <a:latin typeface="Courier"/>
              </a:rPr>
              <a:t>] </a:t>
            </a:r>
            <a:r>
              <a:rPr>
                <a:solidFill>
                  <a:srgbClr val="666666"/>
                </a:solidFill>
                <a:latin typeface="Courier"/>
              </a:rPr>
              <a:t>=</a:t>
            </a:r>
            <a:r>
              <a:rPr>
                <a:latin typeface="Courier"/>
              </a:rPr>
              <a:t> gros_morne[</a:t>
            </a:r>
            <a:r>
              <a:rPr>
                <a:solidFill>
                  <a:srgbClr val="4070A0"/>
                </a:solidFill>
                <a:latin typeface="Courier"/>
              </a:rPr>
              <a:t>"screening_date"</a:t>
            </a:r>
            <a:r>
              <a:rPr>
                <a:latin typeface="Courier"/>
              </a:rPr>
              <a:t>].dt.to_period(</a:t>
            </a:r>
            <a:r>
              <a:rPr>
                <a:solidFill>
                  <a:srgbClr val="4070A0"/>
                </a:solidFill>
                <a:latin typeface="Courier"/>
              </a:rPr>
              <a:t>"W"</a:t>
            </a:r>
            <a:r>
              <a:rPr>
                <a:latin typeface="Courier"/>
              </a:rPr>
              <a:t>)</a:t>
            </a:r>
            <a:br/>
            <a:br/>
            <a:r>
              <a:rPr>
                <a:solidFill>
                  <a:srgbClr val="008000"/>
                </a:solidFill>
                <a:latin typeface="Courier"/>
              </a:rPr>
              <a:t>print</a:t>
            </a:r>
            <a:r>
              <a:rPr>
                <a:latin typeface="Courier"/>
              </a:rPr>
              <a:t>(</a:t>
            </a:r>
            <a:br/>
            <a:r>
              <a:rPr>
                <a:latin typeface="Courier"/>
              </a:rPr>
              <a:t>    gros_morne.groupby(</a:t>
            </a:r>
            <a:r>
              <a:rPr>
                <a:solidFill>
                  <a:srgbClr val="4070A0"/>
                </a:solidFill>
                <a:latin typeface="Courier"/>
              </a:rPr>
              <a:t>"semaine"</a:t>
            </a:r>
            <a:r>
              <a:rPr>
                <a:latin typeface="Courier"/>
              </a:rPr>
              <a:t>)[</a:t>
            </a:r>
            <a:r>
              <a:rPr>
                <a:solidFill>
                  <a:srgbClr val="4070A0"/>
                </a:solidFill>
                <a:latin typeface="Courier"/>
              </a:rPr>
              <a:t>"age_months"</a:t>
            </a:r>
            <a:r>
              <a:rPr>
                <a:latin typeface="Courier"/>
              </a:rPr>
              <a:t>]</a:t>
            </a:r>
            <a:br/>
            <a:r>
              <a:rPr>
                <a:latin typeface="Courier"/>
              </a:rPr>
              <a:t>    .</a:t>
            </a:r>
            <a:r>
              <a:rPr>
                <a:solidFill>
                  <a:srgbClr val="008000"/>
                </a:solidFill>
                <a:latin typeface="Courier"/>
              </a:rPr>
              <a:t>apply</a:t>
            </a:r>
            <a:r>
              <a:rPr>
                <a:latin typeface="Courier"/>
              </a:rPr>
              <a:t>(</a:t>
            </a:r>
            <a:r>
              <a:rPr b="1">
                <a:solidFill>
                  <a:srgbClr val="007020"/>
                </a:solidFill>
                <a:latin typeface="Courier"/>
              </a:rPr>
              <a:t>lambda</a:t>
            </a:r>
            <a:r>
              <a:rPr>
                <a:latin typeface="Courier"/>
              </a:rPr>
              <a:t> s: s.isna().mean())</a:t>
            </a:r>
            <a:br/>
            <a:r>
              <a:rPr>
                <a:latin typeface="Courier"/>
              </a:rPr>
              <a:t>    .sort_values(ascending</a:t>
            </a:r>
            <a:r>
              <a:rPr>
                <a:solidFill>
                  <a:srgbClr val="666666"/>
                </a:solidFill>
                <a:latin typeface="Courier"/>
              </a:rPr>
              <a:t>=</a:t>
            </a:r>
            <a:r>
              <a:rPr>
                <a:solidFill>
                  <a:srgbClr val="19177C"/>
                </a:solidFill>
                <a:latin typeface="Courier"/>
              </a:rPr>
              <a:t>False</a:t>
            </a:r>
            <a:r>
              <a:rPr>
                <a:latin typeface="Courier"/>
              </a:rPr>
              <a:t>)</a:t>
            </a:r>
            <a:br/>
            <a:r>
              <a:rPr>
                <a:latin typeface="Courier"/>
              </a:rPr>
              <a:t>    .head()</a:t>
            </a:r>
            <a:br/>
            <a:r>
              <a:rPr>
                <a:latin typeface="Courier"/>
              </a:rPr>
              <a: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1 : la complétude, par groupe et non globalement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(commune </a:t>
            </a:r>
            <a:r>
              <a:rPr>
                <a:solidFill>
                  <a:srgbClr val="4070A0"/>
                </a:solidFill>
                <a:latin typeface="Courier"/>
              </a:rPr>
              <a:t>==</a:t>
            </a:r>
            <a:r>
              <a:rPr>
                <a:latin typeface="Courier"/>
              </a:rPr>
              <a:t> </a:t>
            </a:r>
            <a:r>
              <a:rPr>
                <a:solidFill>
                  <a:srgbClr val="4070A0"/>
                </a:solidFill>
                <a:latin typeface="Courier"/>
              </a:rPr>
              <a:t>"Gros-Morne"</a:t>
            </a: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semaine =</a:t>
            </a:r>
            <a:r>
              <a:rPr>
                <a:latin typeface="Courier"/>
              </a:rPr>
              <a:t> lubridate</a:t>
            </a:r>
            <a:r>
              <a:rPr>
                <a:solidFill>
                  <a:srgbClr val="4070A0"/>
                </a:solidFill>
                <a:latin typeface="Courier"/>
              </a:rPr>
              <a:t>::</a:t>
            </a:r>
            <a:r>
              <a:rPr>
                <a:solidFill>
                  <a:srgbClr val="06287E"/>
                </a:solidFill>
                <a:latin typeface="Courier"/>
              </a:rPr>
              <a:t>floor_date</a:t>
            </a:r>
            <a:r>
              <a:rPr>
                <a:latin typeface="Courier"/>
              </a:rPr>
              <a:t>(screening_date, </a:t>
            </a:r>
            <a:r>
              <a:rPr>
                <a:solidFill>
                  <a:srgbClr val="4070A0"/>
                </a:solidFill>
                <a:latin typeface="Courier"/>
              </a:rPr>
              <a:t>"week"</a:t>
            </a:r>
            <a:r>
              <a:rPr>
                <a:latin typeface="Courier"/>
              </a:rPr>
              <a:t>)) </a:t>
            </a:r>
            <a:r>
              <a:rPr>
                <a:solidFill>
                  <a:srgbClr val="4070A0"/>
                </a:solidFill>
                <a:latin typeface="Courier"/>
              </a:rPr>
              <a:t>|&gt;</a:t>
            </a:r>
            <a:br/>
            <a:r>
              <a:rPr>
                <a:latin typeface="Courier"/>
              </a:rPr>
              <a:t>  </a:t>
            </a:r>
            <a:r>
              <a:rPr>
                <a:solidFill>
                  <a:srgbClr val="06287E"/>
                </a:solidFill>
                <a:latin typeface="Courier"/>
              </a:rPr>
              <a:t>group_by</a:t>
            </a:r>
            <a:r>
              <a:rPr>
                <a:latin typeface="Courier"/>
              </a:rPr>
              <a:t>(semaine)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7D9029"/>
                </a:solidFill>
                <a:latin typeface="Courier"/>
              </a:rPr>
              <a:t>age_manquant =</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(age_months)), </a:t>
            </a:r>
            <a:r>
              <a:rPr>
                <a:solidFill>
                  <a:srgbClr val="7D9029"/>
                </a:solidFill>
                <a:latin typeface="Courier"/>
              </a:rPr>
              <a:t>n =</a:t>
            </a:r>
            <a:r>
              <a:rPr>
                <a:latin typeface="Courier"/>
              </a:rPr>
              <a:t> </a:t>
            </a:r>
            <a:r>
              <a:rPr>
                <a:solidFill>
                  <a:srgbClr val="06287E"/>
                </a:solidFill>
                <a:latin typeface="Courier"/>
              </a:rPr>
              <a:t>n</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(age_manquant))</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1 : la complétude, par groupe et non globalement</a:t>
            </a:r>
          </a:p>
        </p:txBody>
      </p:sp>
      <p:sp>
        <p:nvSpPr>
          <p:cNvPr id="3" name="Content Placeholder 2"/>
          <p:cNvSpPr>
            <a:spLocks noGrp="1"/>
          </p:cNvSpPr>
          <p:nvPr>
            <p:ph idx="1"/>
          </p:nvPr>
        </p:nvSpPr>
        <p:spPr/>
        <p:txBody>
          <a:bodyPr/>
          <a:lstStyle/>
          <a:p>
            <a:pPr lvl="0" indent="0" marL="1270000">
              <a:buNone/>
            </a:pPr>
            <a:r>
              <a:rPr sz="2000"/>
              <a:t>Une non-réponse qui se concentre sur un site ou une semaine fait la différence entre perdre de la précision et perdre la réponse. Ventilez-la toujours avant de décider quoi en faire.</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Vérification 2 : les valeurs implausibles — En Python</a:t>
            </a:r>
          </a:p>
        </p:txBody>
      </p:sp>
      <p:sp>
        <p:nvSpPr>
          <p:cNvPr id="3" name="Content Placeholder 2"/>
          <p:cNvSpPr>
            <a:spLocks noGrp="1"/>
          </p:cNvSpPr>
          <p:nvPr>
            <p:ph idx="1"/>
          </p:nvPr>
        </p:nvSpPr>
        <p:spPr/>
        <p:txBody>
          <a:bodyPr/>
          <a:lstStyle/>
          <a:p>
            <a:pPr lvl="0" indent="0">
              <a:buNone/>
            </a:pPr>
            <a:r>
              <a:rPr>
                <a:latin typeface="Courier"/>
              </a:rPr>
              <a:t>implausibles </a:t>
            </a:r>
            <a:r>
              <a:rPr>
                <a:solidFill>
                  <a:srgbClr val="666666"/>
                </a:solidFill>
                <a:latin typeface="Courier"/>
              </a:rPr>
              <a:t>=</a:t>
            </a:r>
            <a:r>
              <a:rPr>
                <a:latin typeface="Courier"/>
              </a:rPr>
              <a:t> muac[(muac[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80</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 </a:t>
            </a:r>
            <a:r>
              <a:rPr>
                <a:solidFill>
                  <a:srgbClr val="666666"/>
                </a:solidFill>
                <a:latin typeface="Courier"/>
              </a:rPr>
              <a:t>&gt;</a:t>
            </a:r>
            <a:r>
              <a:rPr>
                <a:latin typeface="Courier"/>
              </a:rPr>
              <a:t> </a:t>
            </a:r>
            <a:r>
              <a:rPr>
                <a:solidFill>
                  <a:srgbClr val="40A070"/>
                </a:solidFill>
                <a:latin typeface="Courier"/>
              </a:rPr>
              <a:t>220</a:t>
            </a:r>
            <a:r>
              <a:rPr>
                <a:latin typeface="Courier"/>
              </a:rPr>
              <a:t>)]</a:t>
            </a:r>
            <a:br/>
            <a:r>
              <a:rPr>
                <a:solidFill>
                  <a:srgbClr val="008000"/>
                </a:solidFill>
                <a:latin typeface="Courier"/>
              </a:rPr>
              <a:t>print</a:t>
            </a:r>
            <a:r>
              <a:rPr>
                <a:latin typeface="Courier"/>
              </a:rPr>
              <a:t>(implausibles[[</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"age_months"</a:t>
            </a:r>
            <a:r>
              <a:rPr>
                <a:latin typeface="Courier"/>
              </a:rPr>
              <a:t>, </a:t>
            </a:r>
            <a:r>
              <a:rPr>
                <a:solidFill>
                  <a:srgbClr val="4070A0"/>
                </a:solidFill>
                <a:latin typeface="Courier"/>
              </a:rPr>
              <a:t>"muac_mm"</a:t>
            </a:r>
            <a:r>
              <a:rPr>
                <a:latin typeface="Courier"/>
              </a:rPr>
              <a:t>]])</a:t>
            </a:r>
            <a:br/>
            <a:br/>
            <a:r>
              <a:rPr>
                <a:solidFill>
                  <a:srgbClr val="008000"/>
                </a:solidFill>
                <a:latin typeface="Courier"/>
              </a:rPr>
              <a:t>print</a:t>
            </a:r>
            <a:r>
              <a:rPr>
                <a:latin typeface="Courier"/>
              </a:rPr>
              <a:t>(muac[</a:t>
            </a:r>
            <a:r>
              <a:rPr>
                <a:solidFill>
                  <a:srgbClr val="4070A0"/>
                </a:solidFill>
                <a:latin typeface="Courier"/>
              </a:rPr>
              <a:t>"muac_mm"</a:t>
            </a:r>
            <a:r>
              <a:rPr>
                <a:latin typeface="Courier"/>
              </a:rPr>
              <a:t>].describe())</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Établir ce qui ne va pas dans les données</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5 sur 8</vt:lpwstr>
  </property>
  <property fmtid="{D5CDD505-2E9C-101B-9397-08002B2CF9AE}" pid="3" name="subtitle">
    <vt:lpwstr>Profiler méthodiquement un export récent — non-réponse par site et par semaine, mesures implausibles, doublons sans clé propre, et codes qui se contredisent entre eux.</vt:lpwstr>
  </property>
</Properties>
</file>