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notesMaster" Target="notesMasters/notesMaster1.xml" /><Relationship Id="rId37" Type="http://schemas.openxmlformats.org/officeDocument/2006/relationships/viewProps" Target="viewProps.xml" /><Relationship Id="rId36" Type="http://schemas.openxmlformats.org/officeDocument/2006/relationships/presProps" Target="presProps.xml" /><Relationship Id="rId1" Type="http://schemas.openxmlformats.org/officeDocument/2006/relationships/slideMaster" Target="slideMasters/slideMaster1.xml" /><Relationship Id="rId39" Type="http://schemas.openxmlformats.org/officeDocument/2006/relationships/tableStyles" Target="tableStyles.xml" /><Relationship Id="rId38"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30.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31.xml" /><Relationship Id="rId1"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2" Type="http://schemas.openxmlformats.org/officeDocument/2006/relationships/slide" Target="../slides/slide32.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Decide what to do about each defect, quantify what the decision costs the final number, and record it so an auditor — or you in six months — can follow the reasoning.</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reason to take missing age seriously is that the obvious treatment — drop rows with missing age — changes the answer. Measure it rather than assuming.</a:t>
            </a:r>
          </a:p>
        </p:txBody>
      </p:sp>
      <p:sp>
        <p:nvSpPr>
          <p:cNvPr id="4" name="Slide Number Placeholder 3"/>
          <p:cNvSpPr>
            <a:spLocks noGrp="1"/>
          </p:cNvSpPr>
          <p:nvPr>
            <p:ph type="sldNum" sz="quarter" idx="10"/>
          </p:nvPr>
        </p:nvSpPr>
        <p:spPr/>
        <p:txBody>
          <a:bodyPr/>
          <a:lstStyle/>
          <a:p>
            <a:fld id="{18BDFEC3-8487-43E8-A154-7C12CBC1FFF2}" type="slidenum">
              <a:rPr lang="en-US"/>
              <a:t>21</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Gros-Morne moves and the other communes barely do. That is the bias, made visible. Since the indicator here does not require age — MUAC thresholds for 6 to 59 months are a single band, unlike weight-for-height z-scores — the right decision is to keep the rows, use them for the MUAC indicator, and exclude them only from any analysis that genuinely needs age. That is a better decision than dropping, and it is only available because you looked.</a:t>
            </a:r>
          </a:p>
        </p:txBody>
      </p:sp>
      <p:sp>
        <p:nvSpPr>
          <p:cNvPr id="4" name="Slide Number Placeholder 3"/>
          <p:cNvSpPr>
            <a:spLocks noGrp="1"/>
          </p:cNvSpPr>
          <p:nvPr>
            <p:ph type="sldNum" sz="quarter" idx="10"/>
          </p:nvPr>
        </p:nvSpPr>
        <p:spPr/>
        <p:txBody>
          <a:bodyPr/>
          <a:lstStyle/>
          <a:p>
            <a:fld id="{18BDFEC3-8487-43E8-A154-7C12CBC1FFF2}" type="slidenum">
              <a:rPr lang="en-US"/>
              <a:t>24</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Everything above becomes rows in a table that ships with the analysis.</a:t>
            </a:r>
          </a:p>
        </p:txBody>
      </p:sp>
      <p:sp>
        <p:nvSpPr>
          <p:cNvPr id="4" name="Slide Number Placeholder 3"/>
          <p:cNvSpPr>
            <a:spLocks noGrp="1"/>
          </p:cNvSpPr>
          <p:nvPr>
            <p:ph type="sldNum" sz="quarter" idx="10"/>
          </p:nvPr>
        </p:nvSpPr>
        <p:spPr/>
        <p:txBody>
          <a:bodyPr/>
          <a:lstStyle/>
          <a:p>
            <a:fld id="{18BDFEC3-8487-43E8-A154-7C12CBC1FFF2}" type="slidenum">
              <a:rPr lang="en-US"/>
              <a:t>25</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Four properties make this log useful rather than ceremonial:</a:t>
            </a:r>
          </a:p>
        </p:txBody>
      </p:sp>
      <p:sp>
        <p:nvSpPr>
          <p:cNvPr id="4" name="Slide Number Placeholder 3"/>
          <p:cNvSpPr>
            <a:spLocks noGrp="1"/>
          </p:cNvSpPr>
          <p:nvPr>
            <p:ph type="sldNum" sz="quarter" idx="10"/>
          </p:nvPr>
        </p:nvSpPr>
        <p:spPr/>
        <p:txBody>
          <a:bodyPr/>
          <a:lstStyle/>
          <a:p>
            <a:fld id="{18BDFEC3-8487-43E8-A154-7C12CBC1FFF2}" type="slidenum">
              <a:rPr lang="en-US"/>
              <a:t>30</a:t>
            </a:fld>
            <a:endParaRPr lang="en-US"/>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Do not edit </a:t>
            </a:r>
            <a:r>
              <a:rPr>
                <a:latin typeface="Courier"/>
              </a:rPr>
              <a:t>data/raw/</a:t>
            </a:r>
            <a:r>
              <a:rPr/>
              <a:t>. Not one cell, not to fix an obvious typo, not “just this once” the night before a deadline. Every correction above is code. That means it is visible, reversible, applied identically to next quarter’s export, and re-runnable by someone who doubts you. A cell edited by hand in a spreadsheet is none of those things, and it is invisible six months later when the number is queried.</a:t>
            </a:r>
          </a:p>
        </p:txBody>
      </p:sp>
      <p:sp>
        <p:nvSpPr>
          <p:cNvPr id="4" name="Slide Number Placeholder 3"/>
          <p:cNvSpPr>
            <a:spLocks noGrp="1"/>
          </p:cNvSpPr>
          <p:nvPr>
            <p:ph type="sldNum" sz="quarter" idx="10"/>
          </p:nvPr>
        </p:nvSpPr>
        <p:spPr/>
        <p:txBody>
          <a:bodyPr/>
          <a:lstStyle/>
          <a:p>
            <a:fld id="{18BDFEC3-8487-43E8-A154-7C12CBC1FFF2}" type="slidenum">
              <a:rPr lang="en-US"/>
              <a:t>31</a:t>
            </a:fld>
            <a:endParaRPr lang="en-US"/>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data is clean and the decisions are recorded. The next lesson turns it into an indicator — which means confronting the fact that a rate is a numerator over a denominator, and that almost nobody agrees on the denominator.</a:t>
            </a:r>
          </a:p>
        </p:txBody>
      </p:sp>
      <p:sp>
        <p:nvSpPr>
          <p:cNvPr id="4" name="Slide Number Placeholder 3"/>
          <p:cNvSpPr>
            <a:spLocks noGrp="1"/>
          </p:cNvSpPr>
          <p:nvPr>
            <p:ph type="sldNum" sz="quarter" idx="10"/>
          </p:nvPr>
        </p:nvSpPr>
        <p:spPr/>
        <p:txBody>
          <a:bodyPr/>
          <a:lstStyle/>
          <a:p>
            <a:fld id="{18BDFEC3-8487-43E8-A154-7C12CBC1FFF2}" type="slidenum">
              <a:rPr lang="en-US"/>
              <a:t>32</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profiling in the last lesson produced a list of faults. None of them has an objectively correct treatment. Each has a defensible treatment and a rationale, and the rationale is the part that matters — a reviewer will not object to you dropping seven rows, they will object to not being able to find out why. So: for each fault, three things. What you did, why, and how many rows it touched.</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Every defect gets one of these. “Keep and flag” is under-used. It is the honest option when a value is suspicious but not impossible, and it pushes the judgement to the person reading the analysis instead of hiding it inside it.</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Unit errors — seven records in centimetres. Recoverable. A MUAC of 13.3 was measured as 133 mm; the decimal point is the whole story. Correct them, and record that you did.</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Multiplying by ten is safe here only because the plausible ranges do not overlap: nothing genuinely measured in millimetres is below 40, and nothing genuinely measured in centimetres is above 22. Check that the two ranges are disjoint before applying a rule like this. If they overlap, you cannot tell the cases apart and the values are not recoverable. Implausible values that are not unit errors. Not recoverable. Set to missing, do not drop the row — the child was screened, and the rest of the record is still evidence.</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Exact duplicates — twelve rows. Drop. A form submitted twice on a poor connection is one screening, not two.</a:t>
            </a:r>
          </a:p>
        </p:txBody>
      </p:sp>
      <p:sp>
        <p:nvSpPr>
          <p:cNvPr id="4" name="Slide Number Placeholder 3"/>
          <p:cNvSpPr>
            <a:spLocks noGrp="1"/>
          </p:cNvSpPr>
          <p:nvPr>
            <p:ph type="sldNum" sz="quarter" idx="10"/>
          </p:nvPr>
        </p:nvSpPr>
        <p:spPr/>
        <p:txBody>
          <a:bodyPr/>
          <a:lstStyle/>
          <a:p>
            <a:fld id="{18BDFEC3-8487-43E8-A154-7C12CBC1FFF2}" type="slidenum">
              <a:rPr lang="en-US"/>
              <a:t>11</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Re-registrations under a new identifier — six suspected. Keep and flag. You cannot distinguish these from genuine coincidences without going back to the register, so mark them and say so in the report.</a:t>
            </a:r>
          </a:p>
        </p:txBody>
      </p:sp>
      <p:sp>
        <p:nvSpPr>
          <p:cNvPr id="4" name="Slide Number Placeholder 3"/>
          <p:cNvSpPr>
            <a:spLocks noGrp="1"/>
          </p:cNvSpPr>
          <p:nvPr>
            <p:ph type="sldNum" sz="quarter" idx="10"/>
          </p:nvPr>
        </p:nvSpPr>
        <p:spPr/>
        <p:txBody>
          <a:bodyPr/>
          <a:lstStyle/>
          <a:p>
            <a:fld id="{18BDFEC3-8487-43E8-A154-7C12CBC1FFF2}" type="slidenum">
              <a:rPr lang="en-US"/>
              <a:t>14</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Inconsistent oedema coding. Recoverable. </a:t>
            </a:r>
            <a:r>
              <a:rPr>
                <a:latin typeface="Courier"/>
              </a:rPr>
              <a:t>Y</a:t>
            </a:r>
            <a:r>
              <a:rPr/>
              <a:t> and </a:t>
            </a:r>
            <a:r>
              <a:rPr>
                <a:latin typeface="Courier"/>
              </a:rPr>
              <a:t>N</a:t>
            </a:r>
            <a:r>
              <a:rPr/>
              <a:t> mean what they look like they mean; blanks do not, and become missing.</a:t>
            </a:r>
          </a:p>
        </p:txBody>
      </p:sp>
      <p:sp>
        <p:nvSpPr>
          <p:cNvPr id="4" name="Slide Number Placeholder 3"/>
          <p:cNvSpPr>
            <a:spLocks noGrp="1"/>
          </p:cNvSpPr>
          <p:nvPr>
            <p:ph type="sldNum" sz="quarter" idx="10"/>
          </p:nvPr>
        </p:nvSpPr>
        <p:spPr/>
        <p:txBody>
          <a:bodyPr/>
          <a:lstStyle/>
          <a:p>
            <a:fld id="{18BDFEC3-8487-43E8-A154-7C12CBC1FFF2}" type="slidenum">
              <a:rPr lang="en-US"/>
              <a:t>17</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Missing age clustered in Gros-Morne. This is the one that needs a decision rather than a rule, and it is the subject of the next section.</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2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2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3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3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3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s>
</file>

<file path=ppt/slides/_rels/slide3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courses/data-analysis-foundations/foundations-06-cleaning-decisions" TargetMode="Externa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Cleaning decisions and the cleaning log</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Decide what to do about each defect, quantify what the decision costs the final number, and record it so an auditor — or you in six months — can follow the reasoning.</a:t>
            </a:r>
            <a:br/>
            <a:br/>
            <a:r>
              <a:rPr/>
              <a:t>Pierre Robentz Cassion</a:t>
            </a:r>
          </a:p>
        </p:txBody>
      </p:sp>
      <p:sp>
        <p:nvSpPr>
          <p:cNvPr id="4" name="Date Placeholder 3"/>
          <p:cNvSpPr>
            <a:spLocks noGrp="1"/>
          </p:cNvSpPr>
          <p:nvPr>
            <p:ph idx="10" sz="half" type="dt"/>
          </p:nvPr>
        </p:nvSpPr>
        <p:spPr/>
        <p:txBody>
          <a:bodyPr/>
          <a:lstStyle/>
          <a:p>
            <a:pPr lvl="0" indent="0" marL="0">
              <a:buNone/>
            </a:pPr>
            <a:r>
              <a:rPr/>
              <a:t>Lesson 6 of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R</a:t>
            </a:r>
          </a:p>
        </p:txBody>
      </p:sp>
      <p:sp>
        <p:nvSpPr>
          <p:cNvPr id="3" name="Content Placeholder 2"/>
          <p:cNvSpPr>
            <a:spLocks noGrp="1"/>
          </p:cNvSpPr>
          <p:nvPr>
            <p:ph idx="1"/>
          </p:nvPr>
        </p:nvSpPr>
        <p:spPr/>
        <p:txBody>
          <a:bodyPr/>
          <a:lstStyle/>
          <a:p>
            <a:pPr lvl="0" indent="0">
              <a:buNone/>
            </a:pPr>
            <a:r>
              <a:rPr>
                <a:latin typeface="Courier"/>
              </a:rPr>
              <a:t>implausible </a:t>
            </a:r>
            <a:r>
              <a:rPr>
                <a:solidFill>
                  <a:srgbClr val="007020"/>
                </a:solidFill>
                <a:latin typeface="Courier"/>
              </a:rPr>
              <a:t>&lt;-</a:t>
            </a:r>
            <a:r>
              <a:rPr>
                <a:latin typeface="Courier"/>
              </a:rPr>
              <a:t> </a:t>
            </a:r>
            <a:r>
              <a:rPr>
                <a:solidFill>
                  <a:srgbClr val="4070A0"/>
                </a:solidFill>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muac_mm) </a:t>
            </a:r>
            <a:r>
              <a:rPr>
                <a:solidFill>
                  <a:srgbClr val="4070A0"/>
                </a:solidFill>
                <a:latin typeface="Courier"/>
              </a:rPr>
              <a:t>&amp;</a:t>
            </a:r>
            <a:r>
              <a:rPr>
                <a:latin typeface="Courier"/>
              </a:rPr>
              <a:t> (muac</a:t>
            </a:r>
            <a:r>
              <a:rPr>
                <a:solidFill>
                  <a:srgbClr val="4070A0"/>
                </a:solidFill>
                <a:latin typeface="Courier"/>
              </a:rPr>
              <a:t>$</a:t>
            </a:r>
            <a:r>
              <a:rPr>
                <a:latin typeface="Courier"/>
              </a:rPr>
              <a:t>muac_mm </a:t>
            </a:r>
            <a:r>
              <a:rPr>
                <a:solidFill>
                  <a:srgbClr val="4070A0"/>
                </a:solidFill>
                <a:latin typeface="Courier"/>
              </a:rPr>
              <a:t>&lt;</a:t>
            </a:r>
            <a:r>
              <a:rPr>
                <a:latin typeface="Courier"/>
              </a:rPr>
              <a:t> </a:t>
            </a:r>
            <a:r>
              <a:rPr>
                <a:solidFill>
                  <a:srgbClr val="40A070"/>
                </a:solidFill>
                <a:latin typeface="Courier"/>
              </a:rPr>
              <a:t>80</a:t>
            </a:r>
            <a:r>
              <a:rPr>
                <a:latin typeface="Courier"/>
              </a:rPr>
              <a:t> </a:t>
            </a:r>
            <a:r>
              <a:rPr>
                <a:solidFill>
                  <a:srgbClr val="4070A0"/>
                </a:solidFill>
                <a:latin typeface="Courier"/>
              </a:rPr>
              <a:t>|</a:t>
            </a:r>
            <a:r>
              <a:rPr>
                <a:latin typeface="Courier"/>
              </a:rPr>
              <a:t> muac</a:t>
            </a:r>
            <a:r>
              <a:rPr>
                <a:solidFill>
                  <a:srgbClr val="4070A0"/>
                </a:solidFill>
                <a:latin typeface="Courier"/>
              </a:rPr>
              <a:t>$</a:t>
            </a:r>
            <a:r>
              <a:rPr>
                <a:latin typeface="Courier"/>
              </a:rPr>
              <a:t>muac_mm </a:t>
            </a:r>
            <a:r>
              <a:rPr>
                <a:solidFill>
                  <a:srgbClr val="4070A0"/>
                </a:solidFill>
                <a:latin typeface="Courier"/>
              </a:rPr>
              <a:t>&gt;</a:t>
            </a:r>
            <a:r>
              <a:rPr>
                <a:latin typeface="Courier"/>
              </a:rPr>
              <a:t> </a:t>
            </a:r>
            <a:r>
              <a:rPr>
                <a:solidFill>
                  <a:srgbClr val="40A070"/>
                </a:solidFill>
                <a:latin typeface="Courier"/>
              </a:rPr>
              <a:t>220</a:t>
            </a:r>
            <a:r>
              <a:rPr>
                <a:latin typeface="Courier"/>
              </a:rPr>
              <a:t>)</a:t>
            </a:r>
            <a:br/>
            <a:r>
              <a:rPr>
                <a:latin typeface="Courier"/>
              </a:rPr>
              <a:t>n_implausible </a:t>
            </a:r>
            <a:r>
              <a:rPr>
                <a:solidFill>
                  <a:srgbClr val="007020"/>
                </a:solidFill>
                <a:latin typeface="Courier"/>
              </a:rPr>
              <a:t>&lt;-</a:t>
            </a:r>
            <a:r>
              <a:rPr>
                <a:latin typeface="Courier"/>
              </a:rPr>
              <a:t> </a:t>
            </a:r>
            <a:r>
              <a:rPr>
                <a:solidFill>
                  <a:srgbClr val="06287E"/>
                </a:solidFill>
                <a:latin typeface="Courier"/>
              </a:rPr>
              <a:t>sum</a:t>
            </a:r>
            <a:r>
              <a:rPr>
                <a:latin typeface="Courier"/>
              </a:rPr>
              <a:t>(implausible)</a:t>
            </a:r>
            <a:br/>
            <a:b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muac_mm =</a:t>
            </a:r>
            <a:r>
              <a:rPr>
                <a:latin typeface="Courier"/>
              </a:rPr>
              <a:t> </a:t>
            </a:r>
            <a:r>
              <a:rPr>
                <a:solidFill>
                  <a:srgbClr val="06287E"/>
                </a:solidFill>
                <a:latin typeface="Courier"/>
              </a:rPr>
              <a:t>if_else</a:t>
            </a:r>
            <a:r>
              <a:rPr>
                <a:latin typeface="Courier"/>
              </a:rPr>
              <a:t>(implausible, </a:t>
            </a:r>
            <a:r>
              <a:rPr>
                <a:solidFill>
                  <a:srgbClr val="880000"/>
                </a:solidFill>
                <a:latin typeface="Courier"/>
              </a:rPr>
              <a:t>NA_integer_</a:t>
            </a:r>
            <a:r>
              <a:rPr>
                <a:latin typeface="Courier"/>
              </a:rPr>
              <a:t>, muac_mm))</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a:t>
            </a:r>
          </a:p>
        </p:txBody>
      </p:sp>
      <p:sp>
        <p:nvSpPr>
          <p:cNvPr id="3" name="Content Placeholder 2"/>
          <p:cNvSpPr>
            <a:spLocks noGrp="1"/>
          </p:cNvSpPr>
          <p:nvPr>
            <p:ph idx="1"/>
          </p:nvPr>
        </p:nvSpPr>
        <p:spPr/>
        <p:txBody>
          <a:bodyPr/>
          <a:lstStyle/>
          <a:p>
            <a:pPr lvl="0"/>
            <a:r>
              <a:rPr/>
              <a:t>Exact duplicates — twelve rows — Drop</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Python</a:t>
            </a:r>
          </a:p>
        </p:txBody>
      </p:sp>
      <p:sp>
        <p:nvSpPr>
          <p:cNvPr id="3" name="Content Placeholder 2"/>
          <p:cNvSpPr>
            <a:spLocks noGrp="1"/>
          </p:cNvSpPr>
          <p:nvPr>
            <p:ph idx="1"/>
          </p:nvPr>
        </p:nvSpPr>
        <p:spPr/>
        <p:txBody>
          <a:bodyPr/>
          <a:lstStyle/>
          <a:p>
            <a:pPr lvl="0" indent="0">
              <a:buNone/>
            </a:pPr>
            <a:r>
              <a:rPr>
                <a:latin typeface="Courier"/>
              </a:rPr>
              <a:t>before </a:t>
            </a:r>
            <a:r>
              <a:rPr>
                <a:solidFill>
                  <a:srgbClr val="666666"/>
                </a:solidFill>
                <a:latin typeface="Courier"/>
              </a:rPr>
              <a:t>=</a:t>
            </a:r>
            <a:r>
              <a:rPr>
                <a:latin typeface="Courier"/>
              </a:rPr>
              <a:t> </a:t>
            </a:r>
            <a:r>
              <a:rPr>
                <a:solidFill>
                  <a:srgbClr val="008000"/>
                </a:solidFill>
                <a:latin typeface="Courier"/>
              </a:rPr>
              <a:t>len</a:t>
            </a:r>
            <a:r>
              <a:rPr>
                <a:latin typeface="Courier"/>
              </a:rPr>
              <a:t>(muac)</a:t>
            </a:r>
            <a:br/>
            <a:r>
              <a:rPr>
                <a:latin typeface="Courier"/>
              </a:rPr>
              <a:t>muac </a:t>
            </a:r>
            <a:r>
              <a:rPr>
                <a:solidFill>
                  <a:srgbClr val="666666"/>
                </a:solidFill>
                <a:latin typeface="Courier"/>
              </a:rPr>
              <a:t>=</a:t>
            </a:r>
            <a:r>
              <a:rPr>
                <a:latin typeface="Courier"/>
              </a:rPr>
              <a:t> muac.drop_duplicates()</a:t>
            </a:r>
            <a:br/>
            <a:r>
              <a:rPr>
                <a:latin typeface="Courier"/>
              </a:rPr>
              <a:t>n_exact_dupes </a:t>
            </a:r>
            <a:r>
              <a:rPr>
                <a:solidFill>
                  <a:srgbClr val="666666"/>
                </a:solidFill>
                <a:latin typeface="Courier"/>
              </a:rPr>
              <a:t>=</a:t>
            </a:r>
            <a:r>
              <a:rPr>
                <a:latin typeface="Courier"/>
              </a:rPr>
              <a:t> before </a:t>
            </a:r>
            <a:r>
              <a:rPr>
                <a:solidFill>
                  <a:srgbClr val="666666"/>
                </a:solidFill>
                <a:latin typeface="Courier"/>
              </a:rPr>
              <a:t>-</a:t>
            </a:r>
            <a:r>
              <a:rPr>
                <a:latin typeface="Courier"/>
              </a:rPr>
              <a:t> </a:t>
            </a:r>
            <a:r>
              <a:rPr>
                <a:solidFill>
                  <a:srgbClr val="008000"/>
                </a:solidFill>
                <a:latin typeface="Courier"/>
              </a:rPr>
              <a:t>len</a:t>
            </a:r>
            <a:r>
              <a:rPr>
                <a:latin typeface="Courier"/>
              </a:rPr>
              <a:t>(muac)</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R</a:t>
            </a:r>
          </a:p>
        </p:txBody>
      </p:sp>
      <p:sp>
        <p:nvSpPr>
          <p:cNvPr id="3" name="Content Placeholder 2"/>
          <p:cNvSpPr>
            <a:spLocks noGrp="1"/>
          </p:cNvSpPr>
          <p:nvPr>
            <p:ph idx="1"/>
          </p:nvPr>
        </p:nvSpPr>
        <p:spPr/>
        <p:txBody>
          <a:bodyPr/>
          <a:lstStyle/>
          <a:p>
            <a:pPr lvl="0" indent="0">
              <a:buNone/>
            </a:pPr>
            <a:r>
              <a:rPr>
                <a:latin typeface="Courier"/>
              </a:rPr>
              <a:t>before </a:t>
            </a:r>
            <a:r>
              <a:rPr>
                <a:solidFill>
                  <a:srgbClr val="007020"/>
                </a:solidFill>
                <a:latin typeface="Courier"/>
              </a:rPr>
              <a:t>&lt;-</a:t>
            </a:r>
            <a:r>
              <a:rPr>
                <a:latin typeface="Courier"/>
              </a:rPr>
              <a:t> </a:t>
            </a:r>
            <a:r>
              <a:rPr>
                <a:solidFill>
                  <a:srgbClr val="06287E"/>
                </a:solidFill>
                <a:latin typeface="Courier"/>
              </a:rPr>
              <a:t>nrow</a:t>
            </a:r>
            <a:r>
              <a:rPr>
                <a:latin typeface="Courier"/>
              </a:rPr>
              <a:t>(muac)</a:t>
            </a:r>
            <a:br/>
            <a:r>
              <a:rPr>
                <a:latin typeface="Courier"/>
              </a:rPr>
              <a:t>muac </a:t>
            </a:r>
            <a:r>
              <a:rPr>
                <a:solidFill>
                  <a:srgbClr val="007020"/>
                </a:solidFill>
                <a:latin typeface="Courier"/>
              </a:rPr>
              <a:t>&lt;-</a:t>
            </a:r>
            <a:r>
              <a:rPr>
                <a:latin typeface="Courier"/>
              </a:rPr>
              <a:t> </a:t>
            </a:r>
            <a:r>
              <a:rPr>
                <a:solidFill>
                  <a:srgbClr val="06287E"/>
                </a:solidFill>
                <a:latin typeface="Courier"/>
              </a:rPr>
              <a:t>distinct</a:t>
            </a:r>
            <a:r>
              <a:rPr>
                <a:latin typeface="Courier"/>
              </a:rPr>
              <a:t>(muac)</a:t>
            </a:r>
            <a:br/>
            <a:r>
              <a:rPr>
                <a:latin typeface="Courier"/>
              </a:rPr>
              <a:t>n_exact_dupes </a:t>
            </a:r>
            <a:r>
              <a:rPr>
                <a:solidFill>
                  <a:srgbClr val="007020"/>
                </a:solidFill>
                <a:latin typeface="Courier"/>
              </a:rPr>
              <a:t>&lt;-</a:t>
            </a:r>
            <a:r>
              <a:rPr>
                <a:latin typeface="Courier"/>
              </a:rPr>
              <a:t> before </a:t>
            </a:r>
            <a:r>
              <a:rPr>
                <a:solidFill>
                  <a:srgbClr val="4070A0"/>
                </a:solidFill>
                <a:latin typeface="Courier"/>
              </a:rPr>
              <a:t>-</a:t>
            </a:r>
            <a:r>
              <a:rPr>
                <a:latin typeface="Courier"/>
              </a:rPr>
              <a:t> </a:t>
            </a:r>
            <a:r>
              <a:rPr>
                <a:solidFill>
                  <a:srgbClr val="06287E"/>
                </a:solidFill>
                <a:latin typeface="Courier"/>
              </a:rPr>
              <a:t>nrow</a:t>
            </a:r>
            <a:r>
              <a:rPr>
                <a:latin typeface="Courier"/>
              </a:rPr>
              <a:t>(muac)</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a:t>
            </a:r>
          </a:p>
        </p:txBody>
      </p:sp>
      <p:sp>
        <p:nvSpPr>
          <p:cNvPr id="3" name="Content Placeholder 2"/>
          <p:cNvSpPr>
            <a:spLocks noGrp="1"/>
          </p:cNvSpPr>
          <p:nvPr>
            <p:ph idx="1"/>
          </p:nvPr>
        </p:nvSpPr>
        <p:spPr/>
        <p:txBody>
          <a:bodyPr/>
          <a:lstStyle/>
          <a:p>
            <a:pPr lvl="0"/>
            <a:r>
              <a:rPr/>
              <a:t>Re-registrations under a new identifier — six suspected — Keep and flag</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Python</a:t>
            </a:r>
          </a:p>
        </p:txBody>
      </p:sp>
      <p:sp>
        <p:nvSpPr>
          <p:cNvPr id="3" name="Content Placeholder 2"/>
          <p:cNvSpPr>
            <a:spLocks noGrp="1"/>
          </p:cNvSpPr>
          <p:nvPr>
            <p:ph idx="1"/>
          </p:nvPr>
        </p:nvSpPr>
        <p:spPr/>
        <p:txBody>
          <a:bodyPr/>
          <a:lstStyle/>
          <a:p>
            <a:pPr lvl="0" indent="0">
              <a:buNone/>
            </a:pPr>
            <a:r>
              <a:rPr>
                <a:latin typeface="Courier"/>
              </a:rPr>
              <a:t>key </a:t>
            </a:r>
            <a:r>
              <a:rPr>
                <a:solidFill>
                  <a:srgbClr val="666666"/>
                </a:solidFill>
                <a:latin typeface="Courier"/>
              </a:rPr>
              <a:t>=</a:t>
            </a:r>
            <a:r>
              <a:rPr>
                <a:latin typeface="Courier"/>
              </a:rPr>
              <a:t> [</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"age_months"</a:t>
            </a:r>
            <a:r>
              <a:rPr>
                <a:latin typeface="Courier"/>
              </a:rPr>
              <a:t>, </a:t>
            </a:r>
            <a:r>
              <a:rPr>
                <a:solidFill>
                  <a:srgbClr val="4070A0"/>
                </a:solidFill>
                <a:latin typeface="Courier"/>
              </a:rPr>
              <a:t>"sex"</a:t>
            </a:r>
            <a:r>
              <a:rPr>
                <a:latin typeface="Courier"/>
              </a:rPr>
              <a:t>, </a:t>
            </a:r>
            <a:r>
              <a:rPr>
                <a:solidFill>
                  <a:srgbClr val="4070A0"/>
                </a:solidFill>
                <a:latin typeface="Courier"/>
              </a:rPr>
              <a:t>"muac_mm"</a:t>
            </a:r>
            <a:r>
              <a:rPr>
                <a:latin typeface="Courier"/>
              </a:rPr>
              <a:t>]</a:t>
            </a:r>
            <a:br/>
            <a:r>
              <a:rPr>
                <a:latin typeface="Courier"/>
              </a:rPr>
              <a:t>muac[</a:t>
            </a:r>
            <a:r>
              <a:rPr>
                <a:solidFill>
                  <a:srgbClr val="4070A0"/>
                </a:solidFill>
                <a:latin typeface="Courier"/>
              </a:rPr>
              <a:t>"suspected_duplicate"</a:t>
            </a:r>
            <a:r>
              <a:rPr>
                <a:latin typeface="Courier"/>
              </a:rPr>
              <a:t>] </a:t>
            </a:r>
            <a:r>
              <a:rPr>
                <a:solidFill>
                  <a:srgbClr val="666666"/>
                </a:solidFill>
                <a:latin typeface="Courier"/>
              </a:rPr>
              <a:t>=</a:t>
            </a:r>
            <a:r>
              <a:rPr>
                <a:latin typeface="Courier"/>
              </a:rPr>
              <a:t> muac.duplicated(subset</a:t>
            </a:r>
            <a:r>
              <a:rPr>
                <a:solidFill>
                  <a:srgbClr val="666666"/>
                </a:solidFill>
                <a:latin typeface="Courier"/>
              </a:rPr>
              <a:t>=</a:t>
            </a:r>
            <a:r>
              <a:rPr>
                <a:latin typeface="Courier"/>
              </a:rPr>
              <a:t>key, keep</a:t>
            </a:r>
            <a:r>
              <a:rPr>
                <a:solidFill>
                  <a:srgbClr val="666666"/>
                </a:solidFill>
                <a:latin typeface="Courier"/>
              </a:rPr>
              <a:t>=</a:t>
            </a:r>
            <a:r>
              <a:rPr>
                <a:solidFill>
                  <a:srgbClr val="19177C"/>
                </a:solidFill>
                <a:latin typeface="Courier"/>
              </a:rPr>
              <a:t>False</a:t>
            </a:r>
            <a:r>
              <a:rPr>
                <a:latin typeface="Courier"/>
              </a:rPr>
              <a:t>) </a:t>
            </a:r>
            <a:r>
              <a:rPr>
                <a:solidFill>
                  <a:srgbClr val="666666"/>
                </a:solidFill>
                <a:latin typeface="Courier"/>
              </a:rPr>
              <a:t>&amp;</a:t>
            </a:r>
            <a:r>
              <a:rPr>
                <a:latin typeface="Courier"/>
              </a:rPr>
              <a:t> muac[</a:t>
            </a:r>
            <a:br/>
            <a:r>
              <a:rPr>
                <a:latin typeface="Courier"/>
              </a:rPr>
              <a:t>    </a:t>
            </a:r>
            <a:r>
              <a:rPr>
                <a:solidFill>
                  <a:srgbClr val="4070A0"/>
                </a:solidFill>
                <a:latin typeface="Courier"/>
              </a:rPr>
              <a:t>"muac_mm"</a:t>
            </a:r>
            <a:br/>
            <a:r>
              <a:rPr>
                <a:latin typeface="Courier"/>
              </a:rPr>
              <a:t>].notna()</a:t>
            </a:r>
            <a:br/>
            <a:br/>
            <a:r>
              <a:rPr>
                <a:latin typeface="Courier"/>
              </a:rPr>
              <a:t>n_suspected </a:t>
            </a:r>
            <a:r>
              <a:rPr>
                <a:solidFill>
                  <a:srgbClr val="666666"/>
                </a:solidFill>
                <a:latin typeface="Courier"/>
              </a:rPr>
              <a:t>=</a:t>
            </a:r>
            <a:r>
              <a:rPr>
                <a:latin typeface="Courier"/>
              </a:rPr>
              <a:t> </a:t>
            </a:r>
            <a:r>
              <a:rPr>
                <a:solidFill>
                  <a:srgbClr val="008000"/>
                </a:solidFill>
                <a:latin typeface="Courier"/>
              </a:rPr>
              <a:t>int</a:t>
            </a:r>
            <a:r>
              <a:rPr>
                <a:latin typeface="Courier"/>
              </a:rPr>
              <a:t>(muac[</a:t>
            </a:r>
            <a:r>
              <a:rPr>
                <a:solidFill>
                  <a:srgbClr val="4070A0"/>
                </a:solidFill>
                <a:latin typeface="Courier"/>
              </a:rPr>
              <a:t>"suspected_duplicate"</a:t>
            </a:r>
            <a:r>
              <a:rPr>
                <a:latin typeface="Courier"/>
              </a:rPr>
              <a:t>].</a:t>
            </a:r>
            <a:r>
              <a:rPr>
                <a:solidFill>
                  <a:srgbClr val="008000"/>
                </a:solidFill>
                <a:latin typeface="Courier"/>
              </a:rPr>
              <a:t>sum</a:t>
            </a:r>
            <a:r>
              <a:rPr>
                <a:latin typeface="Courier"/>
              </a:rPr>
              <a:t>())</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group_by</a:t>
            </a:r>
            <a:r>
              <a:rPr>
                <a:latin typeface="Courier"/>
              </a:rPr>
              <a:t>(commune, screening_date, age_months, sex, muac_mm)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suspected_duplicate =</a:t>
            </a:r>
            <a:r>
              <a:rPr>
                <a:latin typeface="Courier"/>
              </a:rPr>
              <a:t> </a:t>
            </a:r>
            <a:r>
              <a:rPr>
                <a:solidFill>
                  <a:srgbClr val="06287E"/>
                </a:solidFill>
                <a:latin typeface="Courier"/>
              </a:rPr>
              <a:t>n</a:t>
            </a:r>
            <a:r>
              <a:rPr>
                <a:latin typeface="Courier"/>
              </a:rPr>
              <a:t>() </a:t>
            </a:r>
            <a:r>
              <a:rPr>
                <a:solidFill>
                  <a:srgbClr val="4070A0"/>
                </a:solidFill>
                <a:latin typeface="Courier"/>
              </a:rPr>
              <a:t>&gt;</a:t>
            </a:r>
            <a:r>
              <a:rPr>
                <a:latin typeface="Courier"/>
              </a:rPr>
              <a:t> </a:t>
            </a:r>
            <a:r>
              <a:rPr>
                <a:solidFill>
                  <a:srgbClr val="40A070"/>
                </a:solidFill>
                <a:latin typeface="Courier"/>
              </a:rPr>
              <a:t>1</a:t>
            </a:r>
            <a:r>
              <a:rPr>
                <a:latin typeface="Courier"/>
              </a:rPr>
              <a:t> </a:t>
            </a:r>
            <a:r>
              <a:rPr>
                <a:solidFill>
                  <a:srgbClr val="4070A0"/>
                </a:solidFill>
                <a:latin typeface="Courier"/>
              </a:rPr>
              <a:t>&amp;</a:t>
            </a:r>
            <a:r>
              <a:rPr>
                <a:latin typeface="Courier"/>
              </a:rPr>
              <a:t> </a:t>
            </a:r>
            <a:r>
              <a:rPr>
                <a:solidFill>
                  <a:srgbClr val="4070A0"/>
                </a:solidFill>
                <a:latin typeface="Courier"/>
              </a:rPr>
              <a:t>!</a:t>
            </a:r>
            <a:r>
              <a:rPr>
                <a:solidFill>
                  <a:srgbClr val="06287E"/>
                </a:solidFill>
                <a:latin typeface="Courier"/>
              </a:rPr>
              <a:t>is.na</a:t>
            </a:r>
            <a:r>
              <a:rPr>
                <a:latin typeface="Courier"/>
              </a:rPr>
              <a:t>(muac_mm)) </a:t>
            </a:r>
            <a:r>
              <a:rPr>
                <a:solidFill>
                  <a:srgbClr val="4070A0"/>
                </a:solidFill>
                <a:latin typeface="Courier"/>
              </a:rPr>
              <a:t>|&gt;</a:t>
            </a:r>
            <a:br/>
            <a:r>
              <a:rPr>
                <a:latin typeface="Courier"/>
              </a:rPr>
              <a:t>  </a:t>
            </a:r>
            <a:r>
              <a:rPr>
                <a:solidFill>
                  <a:srgbClr val="06287E"/>
                </a:solidFill>
                <a:latin typeface="Courier"/>
              </a:rPr>
              <a:t>ungroup</a:t>
            </a:r>
            <a:r>
              <a:rPr>
                <a:latin typeface="Courier"/>
              </a:rPr>
              <a:t>()</a:t>
            </a:r>
            <a:br/>
            <a:br/>
            <a:r>
              <a:rPr>
                <a:latin typeface="Courier"/>
              </a:rPr>
              <a:t>n_suspected </a:t>
            </a:r>
            <a:r>
              <a:rPr>
                <a:solidFill>
                  <a:srgbClr val="007020"/>
                </a:solidFill>
                <a:latin typeface="Courier"/>
              </a:rPr>
              <a:t>&lt;-</a:t>
            </a:r>
            <a:r>
              <a:rPr>
                <a:latin typeface="Courier"/>
              </a:rPr>
              <a:t> </a:t>
            </a:r>
            <a:r>
              <a:rPr>
                <a:solidFill>
                  <a:srgbClr val="06287E"/>
                </a:solidFill>
                <a:latin typeface="Courier"/>
              </a:rPr>
              <a:t>sum</a:t>
            </a:r>
            <a:r>
              <a:rPr>
                <a:latin typeface="Courier"/>
              </a:rPr>
              <a:t>(muac</a:t>
            </a:r>
            <a:r>
              <a:rPr>
                <a:solidFill>
                  <a:srgbClr val="4070A0"/>
                </a:solidFill>
                <a:latin typeface="Courier"/>
              </a:rPr>
              <a:t>$</a:t>
            </a:r>
            <a:r>
              <a:rPr>
                <a:latin typeface="Courier"/>
              </a:rPr>
              <a:t>suspected_duplicate)</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a:t>
            </a:r>
          </a:p>
        </p:txBody>
      </p:sp>
      <p:sp>
        <p:nvSpPr>
          <p:cNvPr id="3" name="Content Placeholder 2"/>
          <p:cNvSpPr>
            <a:spLocks noGrp="1"/>
          </p:cNvSpPr>
          <p:nvPr>
            <p:ph idx="1"/>
          </p:nvPr>
        </p:nvSpPr>
        <p:spPr/>
        <p:txBody>
          <a:bodyPr/>
          <a:lstStyle/>
          <a:p>
            <a:pPr lvl="0"/>
            <a:r>
              <a:rPr/>
              <a:t>Inconsistent oedema coding — Recoverable</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Python</a:t>
            </a:r>
          </a:p>
        </p:txBody>
      </p:sp>
      <p:sp>
        <p:nvSpPr>
          <p:cNvPr id="3" name="Content Placeholder 2"/>
          <p:cNvSpPr>
            <a:spLocks noGrp="1"/>
          </p:cNvSpPr>
          <p:nvPr>
            <p:ph idx="1"/>
          </p:nvPr>
        </p:nvSpPr>
        <p:spPr/>
        <p:txBody>
          <a:bodyPr/>
          <a:lstStyle/>
          <a:p>
            <a:pPr lvl="0" indent="0">
              <a:buNone/>
            </a:pPr>
            <a:r>
              <a:rPr>
                <a:latin typeface="Courier"/>
              </a:rPr>
              <a:t>oedema_map </a:t>
            </a:r>
            <a:r>
              <a:rPr>
                <a:solidFill>
                  <a:srgbClr val="666666"/>
                </a:solidFill>
                <a:latin typeface="Courier"/>
              </a:rPr>
              <a:t>=</a:t>
            </a:r>
            <a:r>
              <a:rPr>
                <a:latin typeface="Courier"/>
              </a:rPr>
              <a:t> {</a:t>
            </a:r>
            <a:br/>
            <a:r>
              <a:rPr>
                <a:latin typeface="Courier"/>
              </a:rPr>
              <a:t>    </a:t>
            </a:r>
            <a:r>
              <a:rPr>
                <a:solidFill>
                  <a:srgbClr val="4070A0"/>
                </a:solidFill>
                <a:latin typeface="Courier"/>
              </a:rPr>
              <a:t>"true"</a:t>
            </a:r>
            <a:r>
              <a:rPr>
                <a:latin typeface="Courier"/>
              </a:rPr>
              <a:t>: </a:t>
            </a:r>
            <a:r>
              <a:rPr>
                <a:solidFill>
                  <a:srgbClr val="19177C"/>
                </a:solidFill>
                <a:latin typeface="Courier"/>
              </a:rPr>
              <a:t>True</a:t>
            </a:r>
            <a:r>
              <a:rPr>
                <a:latin typeface="Courier"/>
              </a:rPr>
              <a:t>, </a:t>
            </a:r>
            <a:r>
              <a:rPr>
                <a:solidFill>
                  <a:srgbClr val="4070A0"/>
                </a:solidFill>
                <a:latin typeface="Courier"/>
              </a:rPr>
              <a:t>"TRUE"</a:t>
            </a:r>
            <a:r>
              <a:rPr>
                <a:latin typeface="Courier"/>
              </a:rPr>
              <a:t>: </a:t>
            </a:r>
            <a:r>
              <a:rPr>
                <a:solidFill>
                  <a:srgbClr val="19177C"/>
                </a:solidFill>
                <a:latin typeface="Courier"/>
              </a:rPr>
              <a:t>True</a:t>
            </a:r>
            <a:r>
              <a:rPr>
                <a:latin typeface="Courier"/>
              </a:rPr>
              <a:t>, </a:t>
            </a:r>
            <a:r>
              <a:rPr>
                <a:solidFill>
                  <a:srgbClr val="4070A0"/>
                </a:solidFill>
                <a:latin typeface="Courier"/>
              </a:rPr>
              <a:t>"Y"</a:t>
            </a:r>
            <a:r>
              <a:rPr>
                <a:latin typeface="Courier"/>
              </a:rPr>
              <a:t>: </a:t>
            </a:r>
            <a:r>
              <a:rPr>
                <a:solidFill>
                  <a:srgbClr val="19177C"/>
                </a:solidFill>
                <a:latin typeface="Courier"/>
              </a:rPr>
              <a:t>True</a:t>
            </a:r>
            <a:r>
              <a:rPr>
                <a:latin typeface="Courier"/>
              </a:rPr>
              <a:t>, </a:t>
            </a:r>
            <a:r>
              <a:rPr>
                <a:solidFill>
                  <a:srgbClr val="4070A0"/>
                </a:solidFill>
                <a:latin typeface="Courier"/>
              </a:rPr>
              <a:t>"y"</a:t>
            </a:r>
            <a:r>
              <a:rPr>
                <a:latin typeface="Courier"/>
              </a:rPr>
              <a:t>: </a:t>
            </a:r>
            <a:r>
              <a:rPr>
                <a:solidFill>
                  <a:srgbClr val="19177C"/>
                </a:solidFill>
                <a:latin typeface="Courier"/>
              </a:rPr>
              <a:t>True</a:t>
            </a:r>
            <a:r>
              <a:rPr>
                <a:latin typeface="Courier"/>
              </a:rPr>
              <a:t>, </a:t>
            </a:r>
            <a:r>
              <a:rPr>
                <a:solidFill>
                  <a:srgbClr val="4070A0"/>
                </a:solidFill>
                <a:latin typeface="Courier"/>
              </a:rPr>
              <a:t>"yes"</a:t>
            </a:r>
            <a:r>
              <a:rPr>
                <a:latin typeface="Courier"/>
              </a:rPr>
              <a:t>: </a:t>
            </a:r>
            <a:r>
              <a:rPr>
                <a:solidFill>
                  <a:srgbClr val="19177C"/>
                </a:solidFill>
                <a:latin typeface="Courier"/>
              </a:rPr>
              <a:t>True</a:t>
            </a:r>
            <a:r>
              <a:rPr>
                <a:latin typeface="Courier"/>
              </a:rPr>
              <a:t>,</a:t>
            </a:r>
            <a:br/>
            <a:r>
              <a:rPr>
                <a:latin typeface="Courier"/>
              </a:rPr>
              <a:t>    </a:t>
            </a:r>
            <a:r>
              <a:rPr>
                <a:solidFill>
                  <a:srgbClr val="4070A0"/>
                </a:solidFill>
                <a:latin typeface="Courier"/>
              </a:rPr>
              <a:t>"false"</a:t>
            </a:r>
            <a:r>
              <a:rPr>
                <a:latin typeface="Courier"/>
              </a:rPr>
              <a:t>: </a:t>
            </a:r>
            <a:r>
              <a:rPr>
                <a:solidFill>
                  <a:srgbClr val="19177C"/>
                </a:solidFill>
                <a:latin typeface="Courier"/>
              </a:rPr>
              <a:t>False</a:t>
            </a:r>
            <a:r>
              <a:rPr>
                <a:latin typeface="Courier"/>
              </a:rPr>
              <a:t>, </a:t>
            </a:r>
            <a:r>
              <a:rPr>
                <a:solidFill>
                  <a:srgbClr val="4070A0"/>
                </a:solidFill>
                <a:latin typeface="Courier"/>
              </a:rPr>
              <a:t>"FALSE"</a:t>
            </a:r>
            <a:r>
              <a:rPr>
                <a:latin typeface="Courier"/>
              </a:rPr>
              <a:t>: </a:t>
            </a:r>
            <a:r>
              <a:rPr>
                <a:solidFill>
                  <a:srgbClr val="19177C"/>
                </a:solidFill>
                <a:latin typeface="Courier"/>
              </a:rPr>
              <a:t>False</a:t>
            </a:r>
            <a:r>
              <a:rPr>
                <a:latin typeface="Courier"/>
              </a:rPr>
              <a:t>, </a:t>
            </a:r>
            <a:r>
              <a:rPr>
                <a:solidFill>
                  <a:srgbClr val="4070A0"/>
                </a:solidFill>
                <a:latin typeface="Courier"/>
              </a:rPr>
              <a:t>"N"</a:t>
            </a:r>
            <a:r>
              <a:rPr>
                <a:latin typeface="Courier"/>
              </a:rPr>
              <a:t>: </a:t>
            </a:r>
            <a:r>
              <a:rPr>
                <a:solidFill>
                  <a:srgbClr val="19177C"/>
                </a:solidFill>
                <a:latin typeface="Courier"/>
              </a:rPr>
              <a:t>False</a:t>
            </a:r>
            <a:r>
              <a:rPr>
                <a:latin typeface="Courier"/>
              </a:rPr>
              <a:t>, </a:t>
            </a:r>
            <a:r>
              <a:rPr>
                <a:solidFill>
                  <a:srgbClr val="4070A0"/>
                </a:solidFill>
                <a:latin typeface="Courier"/>
              </a:rPr>
              <a:t>"n"</a:t>
            </a:r>
            <a:r>
              <a:rPr>
                <a:latin typeface="Courier"/>
              </a:rPr>
              <a:t>: </a:t>
            </a:r>
            <a:r>
              <a:rPr>
                <a:solidFill>
                  <a:srgbClr val="19177C"/>
                </a:solidFill>
                <a:latin typeface="Courier"/>
              </a:rPr>
              <a:t>False</a:t>
            </a:r>
            <a:r>
              <a:rPr>
                <a:latin typeface="Courier"/>
              </a:rPr>
              <a:t>, </a:t>
            </a:r>
            <a:r>
              <a:rPr>
                <a:solidFill>
                  <a:srgbClr val="4070A0"/>
                </a:solidFill>
                <a:latin typeface="Courier"/>
              </a:rPr>
              <a:t>"no"</a:t>
            </a:r>
            <a:r>
              <a:rPr>
                <a:latin typeface="Courier"/>
              </a:rPr>
              <a:t>: </a:t>
            </a:r>
            <a:r>
              <a:rPr>
                <a:solidFill>
                  <a:srgbClr val="19177C"/>
                </a:solidFill>
                <a:latin typeface="Courier"/>
              </a:rPr>
              <a:t>False</a:t>
            </a:r>
            <a:r>
              <a:rPr>
                <a:latin typeface="Courier"/>
              </a:rPr>
              <a:t>,</a:t>
            </a:r>
            <a:br/>
            <a:r>
              <a:rPr>
                <a:latin typeface="Courier"/>
              </a:rPr>
              <a:t>}</a:t>
            </a:r>
            <a:br/>
            <a:r>
              <a:rPr>
                <a:latin typeface="Courier"/>
              </a:rPr>
              <a:t>muac[</a:t>
            </a:r>
            <a:r>
              <a:rPr>
                <a:solidFill>
                  <a:srgbClr val="4070A0"/>
                </a:solidFill>
                <a:latin typeface="Courier"/>
              </a:rPr>
              <a:t>"oedema"</a:t>
            </a:r>
            <a:r>
              <a:rPr>
                <a:latin typeface="Courier"/>
              </a:rPr>
              <a:t>] </a:t>
            </a:r>
            <a:r>
              <a:rPr>
                <a:solidFill>
                  <a:srgbClr val="666666"/>
                </a:solidFill>
                <a:latin typeface="Courier"/>
              </a:rPr>
              <a:t>=</a:t>
            </a:r>
            <a:r>
              <a:rPr>
                <a:latin typeface="Courier"/>
              </a:rPr>
              <a:t> muac[</a:t>
            </a:r>
            <a:r>
              <a:rPr>
                <a:solidFill>
                  <a:srgbClr val="4070A0"/>
                </a:solidFill>
                <a:latin typeface="Courier"/>
              </a:rPr>
              <a:t>"oedema"</a:t>
            </a:r>
            <a:r>
              <a:rPr>
                <a:latin typeface="Courier"/>
              </a:rPr>
              <a:t>].astype(</a:t>
            </a:r>
            <a:r>
              <a:rPr>
                <a:solidFill>
                  <a:srgbClr val="4070A0"/>
                </a:solidFill>
                <a:latin typeface="Courier"/>
              </a:rPr>
              <a:t>"string"</a:t>
            </a:r>
            <a:r>
              <a:rPr>
                <a:latin typeface="Courier"/>
              </a:rPr>
              <a:t>).</a:t>
            </a:r>
            <a:r>
              <a:rPr>
                <a:solidFill>
                  <a:srgbClr val="008000"/>
                </a:solidFill>
                <a:latin typeface="Courier"/>
              </a:rPr>
              <a:t>str</a:t>
            </a:r>
            <a:r>
              <a:rPr>
                <a:latin typeface="Courier"/>
              </a:rPr>
              <a:t>.strip().</a:t>
            </a:r>
            <a:r>
              <a:rPr>
                <a:solidFill>
                  <a:srgbClr val="008000"/>
                </a:solidFill>
                <a:latin typeface="Courier"/>
              </a:rPr>
              <a:t>map</a:t>
            </a:r>
            <a:r>
              <a:rPr>
                <a:latin typeface="Courier"/>
              </a:rPr>
              <a:t>(oedema_map)</a:t>
            </a:r>
            <a:br/>
            <a:r>
              <a:rPr>
                <a:latin typeface="Courier"/>
              </a:rPr>
              <a:t>n_oedema_missing </a:t>
            </a:r>
            <a:r>
              <a:rPr>
                <a:solidFill>
                  <a:srgbClr val="666666"/>
                </a:solidFill>
                <a:latin typeface="Courier"/>
              </a:rPr>
              <a:t>=</a:t>
            </a:r>
            <a:r>
              <a:rPr>
                <a:latin typeface="Courier"/>
              </a:rPr>
              <a:t> </a:t>
            </a:r>
            <a:r>
              <a:rPr>
                <a:solidFill>
                  <a:srgbClr val="008000"/>
                </a:solidFill>
                <a:latin typeface="Courier"/>
              </a:rPr>
              <a:t>int</a:t>
            </a:r>
            <a:r>
              <a:rPr>
                <a:latin typeface="Courier"/>
              </a:rPr>
              <a:t>(muac[</a:t>
            </a:r>
            <a:r>
              <a:rPr>
                <a:solidFill>
                  <a:srgbClr val="4070A0"/>
                </a:solidFill>
                <a:latin typeface="Courier"/>
              </a:rPr>
              <a:t>"oedema"</a:t>
            </a:r>
            <a:r>
              <a:rPr>
                <a:latin typeface="Courier"/>
              </a:rPr>
              <a:t>].isna().</a:t>
            </a:r>
            <a:r>
              <a:rPr>
                <a:solidFill>
                  <a:srgbClr val="008000"/>
                </a:solidFill>
                <a:latin typeface="Courier"/>
              </a:rPr>
              <a:t>sum</a:t>
            </a:r>
            <a:r>
              <a:rPr>
                <a:latin typeface="Courier"/>
              </a:rPr>
              <a:t>())</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oedema =</a:t>
            </a:r>
            <a:r>
              <a:rPr>
                <a:latin typeface="Courier"/>
              </a:rPr>
              <a:t> </a:t>
            </a:r>
            <a:r>
              <a:rPr>
                <a:solidFill>
                  <a:srgbClr val="06287E"/>
                </a:solidFill>
                <a:latin typeface="Courier"/>
              </a:rPr>
              <a:t>case_when</a:t>
            </a:r>
            <a:r>
              <a:rPr>
                <a:latin typeface="Courier"/>
              </a:rPr>
              <a:t>(</a:t>
            </a:r>
            <a:br/>
            <a:r>
              <a:rPr>
                <a:latin typeface="Courier"/>
              </a:rPr>
              <a:t>      </a:t>
            </a:r>
            <a:r>
              <a:rPr>
                <a:solidFill>
                  <a:srgbClr val="06287E"/>
                </a:solidFill>
                <a:latin typeface="Courier"/>
              </a:rPr>
              <a:t>tolower</a:t>
            </a:r>
            <a:r>
              <a:rPr>
                <a:latin typeface="Courier"/>
              </a:rPr>
              <a:t>(</a:t>
            </a:r>
            <a:r>
              <a:rPr>
                <a:solidFill>
                  <a:srgbClr val="06287E"/>
                </a:solidFill>
                <a:latin typeface="Courier"/>
              </a:rPr>
              <a:t>trimws</a:t>
            </a:r>
            <a:r>
              <a:rPr>
                <a:latin typeface="Courier"/>
              </a:rPr>
              <a:t>(oedema)) </a:t>
            </a:r>
            <a:r>
              <a:rPr>
                <a:solidFill>
                  <a:srgbClr val="4070A0"/>
                </a:solidFill>
                <a:latin typeface="Courier"/>
              </a:rPr>
              <a:t>%in%</a:t>
            </a:r>
            <a:r>
              <a:rPr>
                <a:latin typeface="Courier"/>
              </a:rPr>
              <a:t> </a:t>
            </a:r>
            <a:r>
              <a:rPr>
                <a:solidFill>
                  <a:srgbClr val="06287E"/>
                </a:solidFill>
                <a:latin typeface="Courier"/>
              </a:rPr>
              <a:t>c</a:t>
            </a:r>
            <a:r>
              <a:rPr>
                <a:latin typeface="Courier"/>
              </a:rPr>
              <a:t>(</a:t>
            </a:r>
            <a:r>
              <a:rPr>
                <a:solidFill>
                  <a:srgbClr val="4070A0"/>
                </a:solidFill>
                <a:latin typeface="Courier"/>
              </a:rPr>
              <a:t>"true"</a:t>
            </a:r>
            <a:r>
              <a:rPr>
                <a:latin typeface="Courier"/>
              </a:rPr>
              <a:t>, </a:t>
            </a:r>
            <a:r>
              <a:rPr>
                <a:solidFill>
                  <a:srgbClr val="4070A0"/>
                </a:solidFill>
                <a:latin typeface="Courier"/>
              </a:rPr>
              <a:t>"y"</a:t>
            </a:r>
            <a:r>
              <a:rPr>
                <a:latin typeface="Courier"/>
              </a:rPr>
              <a:t>, </a:t>
            </a:r>
            <a:r>
              <a:rPr>
                <a:solidFill>
                  <a:srgbClr val="4070A0"/>
                </a:solidFill>
                <a:latin typeface="Courier"/>
              </a:rPr>
              <a:t>"yes"</a:t>
            </a:r>
            <a:r>
              <a:rPr>
                <a:latin typeface="Courier"/>
              </a:rPr>
              <a:t>) </a:t>
            </a:r>
            <a:r>
              <a:rPr>
                <a:solidFill>
                  <a:srgbClr val="4070A0"/>
                </a:solidFill>
                <a:latin typeface="Courier"/>
              </a:rPr>
              <a:t>~</a:t>
            </a:r>
            <a:r>
              <a:rPr>
                <a:latin typeface="Courier"/>
              </a:rPr>
              <a:t> </a:t>
            </a:r>
            <a:r>
              <a:rPr>
                <a:solidFill>
                  <a:srgbClr val="880000"/>
                </a:solidFill>
                <a:latin typeface="Courier"/>
              </a:rPr>
              <a:t>TRUE</a:t>
            </a:r>
            <a:r>
              <a:rPr>
                <a:latin typeface="Courier"/>
              </a:rPr>
              <a:t>,</a:t>
            </a:r>
            <a:br/>
            <a:r>
              <a:rPr>
                <a:latin typeface="Courier"/>
              </a:rPr>
              <a:t>      </a:t>
            </a:r>
            <a:r>
              <a:rPr>
                <a:solidFill>
                  <a:srgbClr val="06287E"/>
                </a:solidFill>
                <a:latin typeface="Courier"/>
              </a:rPr>
              <a:t>tolower</a:t>
            </a:r>
            <a:r>
              <a:rPr>
                <a:latin typeface="Courier"/>
              </a:rPr>
              <a:t>(</a:t>
            </a:r>
            <a:r>
              <a:rPr>
                <a:solidFill>
                  <a:srgbClr val="06287E"/>
                </a:solidFill>
                <a:latin typeface="Courier"/>
              </a:rPr>
              <a:t>trimws</a:t>
            </a:r>
            <a:r>
              <a:rPr>
                <a:latin typeface="Courier"/>
              </a:rPr>
              <a:t>(oedema)) </a:t>
            </a:r>
            <a:r>
              <a:rPr>
                <a:solidFill>
                  <a:srgbClr val="4070A0"/>
                </a:solidFill>
                <a:latin typeface="Courier"/>
              </a:rPr>
              <a:t>%in%</a:t>
            </a:r>
            <a:r>
              <a:rPr>
                <a:latin typeface="Courier"/>
              </a:rPr>
              <a:t> </a:t>
            </a:r>
            <a:r>
              <a:rPr>
                <a:solidFill>
                  <a:srgbClr val="06287E"/>
                </a:solidFill>
                <a:latin typeface="Courier"/>
              </a:rPr>
              <a:t>c</a:t>
            </a:r>
            <a:r>
              <a:rPr>
                <a:latin typeface="Courier"/>
              </a:rPr>
              <a:t>(</a:t>
            </a:r>
            <a:r>
              <a:rPr>
                <a:solidFill>
                  <a:srgbClr val="4070A0"/>
                </a:solidFill>
                <a:latin typeface="Courier"/>
              </a:rPr>
              <a:t>"false"</a:t>
            </a:r>
            <a:r>
              <a:rPr>
                <a:latin typeface="Courier"/>
              </a:rPr>
              <a:t>, </a:t>
            </a:r>
            <a:r>
              <a:rPr>
                <a:solidFill>
                  <a:srgbClr val="4070A0"/>
                </a:solidFill>
                <a:latin typeface="Courier"/>
              </a:rPr>
              <a:t>"n"</a:t>
            </a:r>
            <a:r>
              <a:rPr>
                <a:latin typeface="Courier"/>
              </a:rPr>
              <a:t>, </a:t>
            </a:r>
            <a:r>
              <a:rPr>
                <a:solidFill>
                  <a:srgbClr val="4070A0"/>
                </a:solidFill>
                <a:latin typeface="Courier"/>
              </a:rPr>
              <a:t>"no"</a:t>
            </a:r>
            <a:r>
              <a:rPr>
                <a:latin typeface="Courier"/>
              </a:rPr>
              <a:t>) </a:t>
            </a:r>
            <a:r>
              <a:rPr>
                <a:solidFill>
                  <a:srgbClr val="4070A0"/>
                </a:solidFill>
                <a:latin typeface="Courier"/>
              </a:rPr>
              <a:t>~</a:t>
            </a:r>
            <a:r>
              <a:rPr>
                <a:latin typeface="Courier"/>
              </a:rPr>
              <a:t> </a:t>
            </a:r>
            <a:r>
              <a:rPr>
                <a:solidFill>
                  <a:srgbClr val="880000"/>
                </a:solidFill>
                <a:latin typeface="Courier"/>
              </a:rPr>
              <a:t>FALSE</a:t>
            </a:r>
            <a:r>
              <a:rPr>
                <a:latin typeface="Courier"/>
              </a:rPr>
              <a:t>,</a:t>
            </a:r>
            <a:br/>
            <a:r>
              <a:rPr>
                <a:latin typeface="Courier"/>
              </a:rPr>
              <a:t>      </a:t>
            </a:r>
            <a:r>
              <a:rPr>
                <a:solidFill>
                  <a:srgbClr val="880000"/>
                </a:solidFill>
                <a:latin typeface="Courier"/>
              </a:rPr>
              <a:t>TRUE</a:t>
            </a:r>
            <a:r>
              <a:rPr>
                <a:latin typeface="Courier"/>
              </a:rPr>
              <a:t> </a:t>
            </a:r>
            <a:r>
              <a:rPr>
                <a:solidFill>
                  <a:srgbClr val="4070A0"/>
                </a:solidFill>
                <a:latin typeface="Courier"/>
              </a:rPr>
              <a:t>~</a:t>
            </a:r>
            <a:r>
              <a:rPr>
                <a:latin typeface="Courier"/>
              </a:rPr>
              <a:t> </a:t>
            </a:r>
            <a:r>
              <a:rPr>
                <a:solidFill>
                  <a:srgbClr val="880000"/>
                </a:solidFill>
                <a:latin typeface="Courier"/>
              </a:rPr>
              <a:t>NA</a:t>
            </a:r>
            <a:br/>
            <a:r>
              <a:rPr>
                <a:latin typeface="Courier"/>
              </a:rPr>
              <a:t>    )</a:t>
            </a:r>
            <a:br/>
            <a:r>
              <a:rPr>
                <a:latin typeface="Courier"/>
              </a:rPr>
              <a:t>  )</a:t>
            </a:r>
            <a:br/>
            <a:br/>
            <a:r>
              <a:rPr>
                <a:latin typeface="Courier"/>
              </a:rPr>
              <a:t>n_oedema_missing </a:t>
            </a:r>
            <a:r>
              <a:rPr>
                <a:solidFill>
                  <a:srgbClr val="007020"/>
                </a:solidFill>
                <a:latin typeface="Courier"/>
              </a:rPr>
              <a:t>&lt;-</a:t>
            </a:r>
            <a:r>
              <a:rPr>
                <a:latin typeface="Courier"/>
              </a:rPr>
              <a:t> </a:t>
            </a:r>
            <a:r>
              <a:rPr>
                <a:solidFill>
                  <a:srgbClr val="06287E"/>
                </a:solidFill>
                <a:latin typeface="Courier"/>
              </a:rPr>
              <a:t>sum</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oedema))</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this lesson covers</a:t>
            </a:r>
          </a:p>
        </p:txBody>
      </p:sp>
      <p:sp>
        <p:nvSpPr>
          <p:cNvPr id="3" name="Content Placeholder 2"/>
          <p:cNvSpPr>
            <a:spLocks noGrp="1"/>
          </p:cNvSpPr>
          <p:nvPr>
            <p:ph idx="1"/>
          </p:nvPr>
        </p:nvSpPr>
        <p:spPr/>
        <p:txBody>
          <a:bodyPr/>
          <a:lstStyle/>
          <a:p>
            <a:pPr lvl="0"/>
            <a:r>
              <a:rPr/>
              <a:t>Cleaning is a set of decisions, not a script</a:t>
            </a:r>
          </a:p>
          <a:p>
            <a:pPr lvl="0"/>
            <a:r>
              <a:rPr/>
              <a:t>The four options</a:t>
            </a:r>
          </a:p>
          <a:p>
            <a:pPr lvl="0"/>
            <a:r>
              <a:rPr/>
              <a:t>Working through this register</a:t>
            </a:r>
          </a:p>
          <a:p>
            <a:pPr lvl="0"/>
            <a:r>
              <a:rPr/>
              <a:t>Quantify what the decision costs</a:t>
            </a:r>
          </a:p>
          <a:p>
            <a:pPr lvl="0"/>
            <a:r>
              <a:rPr/>
              <a:t>The cleaning log</a:t>
            </a:r>
          </a:p>
          <a:p>
            <a:pPr lvl="0"/>
            <a:r>
              <a:rPr/>
              <a:t>The one thing never to do</a:t>
            </a:r>
          </a:p>
          <a:p>
            <a:pPr lvl="0"/>
            <a:r>
              <a:rPr/>
              <a:t>What comes next</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a:t>
            </a:r>
          </a:p>
        </p:txBody>
      </p:sp>
      <p:sp>
        <p:nvSpPr>
          <p:cNvPr id="3" name="Content Placeholder 2"/>
          <p:cNvSpPr>
            <a:spLocks noGrp="1"/>
          </p:cNvSpPr>
          <p:nvPr>
            <p:ph idx="1"/>
          </p:nvPr>
        </p:nvSpPr>
        <p:spPr/>
        <p:txBody>
          <a:bodyPr/>
          <a:lstStyle/>
          <a:p>
            <a:pPr lvl="0"/>
            <a:r>
              <a:rPr/>
              <a:t>Missing age clustered in Gros-Morne — This is the one that needs a decision rather than a rule, and it is the subject…</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Quantify what the decision costs — In Python (cont.)</a:t>
            </a:r>
          </a:p>
        </p:txBody>
      </p:sp>
      <p:sp>
        <p:nvSpPr>
          <p:cNvPr id="3" name="Content Placeholder 2"/>
          <p:cNvSpPr>
            <a:spLocks noGrp="1"/>
          </p:cNvSpPr>
          <p:nvPr>
            <p:ph idx="1"/>
          </p:nvPr>
        </p:nvSpPr>
        <p:spPr/>
        <p:txBody>
          <a:bodyPr/>
          <a:lstStyle/>
          <a:p>
            <a:pPr lvl="0" indent="0">
              <a:buNone/>
            </a:pPr>
            <a:r>
              <a:rPr>
                <a:latin typeface="Courier"/>
              </a:rPr>
              <a:t>gam_threshold </a:t>
            </a:r>
            <a:r>
              <a:rPr>
                <a:solidFill>
                  <a:srgbClr val="666666"/>
                </a:solidFill>
                <a:latin typeface="Courier"/>
              </a:rPr>
              <a:t>=</a:t>
            </a:r>
            <a:r>
              <a:rPr>
                <a:latin typeface="Courier"/>
              </a:rPr>
              <a:t> </a:t>
            </a:r>
            <a:r>
              <a:rPr>
                <a:solidFill>
                  <a:srgbClr val="40A070"/>
                </a:solidFill>
                <a:latin typeface="Courier"/>
              </a:rPr>
              <a:t>125</a:t>
            </a:r>
            <a:br/>
            <a:br/>
            <a:r>
              <a:rPr>
                <a:latin typeface="Courier"/>
              </a:rPr>
              <a:t>complete </a:t>
            </a:r>
            <a:r>
              <a:rPr>
                <a:solidFill>
                  <a:srgbClr val="666666"/>
                </a:solidFill>
                <a:latin typeface="Courier"/>
              </a:rPr>
              <a:t>=</a:t>
            </a:r>
            <a:r>
              <a:rPr>
                <a:latin typeface="Courier"/>
              </a:rPr>
              <a:t> muac.dropna(subset</a:t>
            </a:r>
            <a:r>
              <a:rPr>
                <a:solidFill>
                  <a:srgbClr val="666666"/>
                </a:solidFill>
                <a:latin typeface="Courier"/>
              </a:rPr>
              <a:t>=</a:t>
            </a:r>
            <a:r>
              <a:rPr>
                <a:latin typeface="Courier"/>
              </a:rPr>
              <a:t>[</a:t>
            </a:r>
            <a:r>
              <a:rPr>
                <a:solidFill>
                  <a:srgbClr val="4070A0"/>
                </a:solidFill>
                <a:latin typeface="Courier"/>
              </a:rPr>
              <a:t>"age_months"</a:t>
            </a:r>
            <a:r>
              <a:rPr>
                <a:latin typeface="Courier"/>
              </a:rPr>
              <a:t>, </a:t>
            </a:r>
            <a:r>
              <a:rPr>
                <a:solidFill>
                  <a:srgbClr val="4070A0"/>
                </a:solidFill>
                <a:latin typeface="Courier"/>
              </a:rPr>
              <a:t>"muac_mm"</a:t>
            </a:r>
            <a:r>
              <a:rPr>
                <a:latin typeface="Courier"/>
              </a:rPr>
              <a:t>])</a:t>
            </a:r>
            <a:br/>
            <a:r>
              <a:rPr>
                <a:latin typeface="Courier"/>
              </a:rPr>
              <a:t>all_measured </a:t>
            </a:r>
            <a:r>
              <a:rPr>
                <a:solidFill>
                  <a:srgbClr val="666666"/>
                </a:solidFill>
                <a:latin typeface="Courier"/>
              </a:rPr>
              <a:t>=</a:t>
            </a:r>
            <a:r>
              <a:rPr>
                <a:latin typeface="Courier"/>
              </a:rPr>
              <a:t> muac.dropna(subset</a:t>
            </a:r>
            <a:r>
              <a:rPr>
                <a:solidFill>
                  <a:srgbClr val="666666"/>
                </a:solidFill>
                <a:latin typeface="Courier"/>
              </a:rPr>
              <a:t>=</a:t>
            </a:r>
            <a:r>
              <a:rPr>
                <a:latin typeface="Courier"/>
              </a:rPr>
              <a:t>[</a:t>
            </a:r>
            <a:r>
              <a:rPr>
                <a:solidFill>
                  <a:srgbClr val="4070A0"/>
                </a:solidFill>
                <a:latin typeface="Courier"/>
              </a:rPr>
              <a:t>"muac_mm"</a:t>
            </a:r>
            <a:r>
              <a:rPr>
                <a:latin typeface="Courier"/>
              </a:rPr>
              <a:t>])</a:t>
            </a:r>
            <a:br/>
            <a:br/>
            <a:r>
              <a:rPr b="1">
                <a:solidFill>
                  <a:srgbClr val="007020"/>
                </a:solidFill>
                <a:latin typeface="Courier"/>
              </a:rPr>
              <a:t>def</a:t>
            </a:r>
            <a:r>
              <a:rPr>
                <a:latin typeface="Courier"/>
              </a:rPr>
              <a:t> gam_rate(df):</a:t>
            </a:r>
            <a:br/>
            <a:r>
              <a:rPr>
                <a:latin typeface="Courier"/>
              </a:rPr>
              <a:t>    </a:t>
            </a:r>
            <a:r>
              <a:rPr b="1">
                <a:solidFill>
                  <a:srgbClr val="007020"/>
                </a:solidFill>
                <a:latin typeface="Courier"/>
              </a:rPr>
              <a:t>return</a:t>
            </a:r>
            <a:r>
              <a:rPr>
                <a:latin typeface="Courier"/>
              </a:rPr>
              <a:t> (df[</a:t>
            </a:r>
            <a:r>
              <a:rPr>
                <a:solidFill>
                  <a:srgbClr val="4070A0"/>
                </a:solidFill>
                <a:latin typeface="Courier"/>
              </a:rPr>
              <a:t>"muac_mm"</a:t>
            </a:r>
            <a:r>
              <a:rPr>
                <a:latin typeface="Courier"/>
              </a:rPr>
              <a:t>] </a:t>
            </a:r>
            <a:r>
              <a:rPr>
                <a:solidFill>
                  <a:srgbClr val="666666"/>
                </a:solidFill>
                <a:latin typeface="Courier"/>
              </a:rPr>
              <a:t>&lt;</a:t>
            </a:r>
            <a:r>
              <a:rPr>
                <a:latin typeface="Courier"/>
              </a:rPr>
              <a:t> gam_threshold).mean()</a:t>
            </a:r>
            <a:br/>
            <a:br/>
            <a:r>
              <a:rPr>
                <a:latin typeface="Courier"/>
              </a:rPr>
              <a:t>comparison </a:t>
            </a:r>
            <a:r>
              <a:rPr>
                <a:solidFill>
                  <a:srgbClr val="666666"/>
                </a:solidFill>
                <a:latin typeface="Courier"/>
              </a:rPr>
              <a:t>=</a:t>
            </a:r>
            <a:r>
              <a:rPr>
                <a:latin typeface="Courier"/>
              </a:rPr>
              <a:t> pd.DataFrame(</a:t>
            </a:r>
            <a:br/>
            <a:r>
              <a:rPr>
                <a:latin typeface="Courier"/>
              </a:rPr>
              <a:t>    {</a:t>
            </a:r>
            <a:br/>
            <a:r>
              <a:rPr>
                <a:latin typeface="Courier"/>
              </a:rPr>
              <a:t>        </a:t>
            </a:r>
            <a:r>
              <a:rPr>
                <a:solidFill>
                  <a:srgbClr val="4070A0"/>
                </a:solidFill>
                <a:latin typeface="Courier"/>
              </a:rPr>
              <a:t>"dropping_missing_age"</a:t>
            </a:r>
            <a:r>
              <a:rPr>
                <a:latin typeface="Courier"/>
              </a:rPr>
              <a:t>: complete.groupby(</a:t>
            </a:r>
            <a:r>
              <a:rPr>
                <a:solidFill>
                  <a:srgbClr val="4070A0"/>
                </a:solidFill>
                <a:latin typeface="Courier"/>
              </a:rPr>
              <a:t>"commune"</a:t>
            </a:r>
            <a:r>
              <a:rPr>
                <a:latin typeface="Courier"/>
              </a:rPr>
              <a:t>).</a:t>
            </a:r>
            <a:r>
              <a:rPr>
                <a:solidFill>
                  <a:srgbClr val="008000"/>
                </a:solidFill>
                <a:latin typeface="Courier"/>
              </a:rPr>
              <a:t>apply</a:t>
            </a:r>
            <a:r>
              <a:rPr>
                <a:latin typeface="Courier"/>
              </a:rPr>
              <a:t>(gam_rate),</a:t>
            </a:r>
            <a:br/>
            <a:r>
              <a:rPr>
                <a:latin typeface="Courier"/>
              </a:rPr>
              <a:t>        </a:t>
            </a:r>
            <a:r>
              <a:rPr>
                <a:solidFill>
                  <a:srgbClr val="4070A0"/>
                </a:solidFill>
                <a:latin typeface="Courier"/>
              </a:rPr>
              <a:t>"keeping_missing_age"</a:t>
            </a:r>
            <a:r>
              <a:rPr>
                <a:latin typeface="Courier"/>
              </a:rPr>
              <a:t>: all_measured.groupby(</a:t>
            </a:r>
            <a:r>
              <a:rPr>
                <a:solidFill>
                  <a:srgbClr val="4070A0"/>
                </a:solidFill>
                <a:latin typeface="Courier"/>
              </a:rPr>
              <a:t>"commune"</a:t>
            </a:r>
            <a:r>
              <a:rPr>
                <a:latin typeface="Courier"/>
              </a:rPr>
              <a:t>).</a:t>
            </a:r>
            <a:r>
              <a:rPr>
                <a:solidFill>
                  <a:srgbClr val="008000"/>
                </a:solidFill>
                <a:latin typeface="Courier"/>
              </a:rPr>
              <a:t>apply</a:t>
            </a:r>
            <a:r>
              <a:rPr>
                <a:latin typeface="Courier"/>
              </a:rPr>
              <a:t>(gam_rate),</a:t>
            </a:r>
            <a:br/>
            <a:r>
              <a:rPr>
                <a:latin typeface="Courier"/>
              </a:rPr>
              <a:t>    }</a:t>
            </a:r>
            <a:br/>
            <a:r>
              <a:rPr>
                <a:latin typeface="Courier"/>
              </a:rPr>
              <a:t>)</a:t>
            </a:r>
            <a:br/>
            <a:r>
              <a:rPr>
                <a:latin typeface="Courier"/>
              </a:rPr>
              <a:t>comparison[</a:t>
            </a:r>
            <a:r>
              <a:rPr>
                <a:solidFill>
                  <a:srgbClr val="4070A0"/>
                </a:solidFill>
                <a:latin typeface="Courier"/>
              </a:rPr>
              <a:t>"difference"</a:t>
            </a:r>
            <a:r>
              <a:rPr>
                <a:latin typeface="Courier"/>
              </a:rPr>
              <a:t>] </a:t>
            </a:r>
            <a:r>
              <a:rPr>
                <a:solidFill>
                  <a:srgbClr val="666666"/>
                </a:solidFill>
                <a:latin typeface="Courier"/>
              </a:rPr>
              <a:t>=</a:t>
            </a:r>
            <a:r>
              <a:rPr>
                <a:latin typeface="Courier"/>
              </a:rPr>
              <a:t> (</a:t>
            </a:r>
            <a:br/>
            <a:r>
              <a:rPr>
                <a:latin typeface="Courier"/>
              </a:rPr>
              <a:t>    comparison[</a:t>
            </a:r>
            <a:r>
              <a:rPr>
                <a:solidFill>
                  <a:srgbClr val="4070A0"/>
                </a:solidFill>
                <a:latin typeface="Courier"/>
              </a:rPr>
              <a:t>"dropping_missing_age"</a:t>
            </a:r>
            <a:r>
              <a:rPr>
                <a:latin typeface="Courier"/>
              </a:rPr>
              <a:t>] </a:t>
            </a:r>
            <a:r>
              <a:rPr>
                <a:solidFill>
                  <a:srgbClr val="666666"/>
                </a:solidFill>
                <a:latin typeface="Courier"/>
              </a:rPr>
              <a:t>-</a:t>
            </a:r>
            <a:r>
              <a:rPr>
                <a:latin typeface="Courier"/>
              </a:rPr>
              <a:t> comparison[</a:t>
            </a:r>
            <a:r>
              <a:rPr>
                <a:solidFill>
                  <a:srgbClr val="4070A0"/>
                </a:solidFill>
                <a:latin typeface="Courier"/>
              </a:rPr>
              <a:t>"keeping_missing_age"</a:t>
            </a:r>
            <a:r>
              <a:rPr>
                <a:latin typeface="Courier"/>
              </a:rPr>
              <a:t>]</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Quantify what the decision costs — In Python (cont.)</a:t>
            </a:r>
          </a:p>
        </p:txBody>
      </p:sp>
      <p:sp>
        <p:nvSpPr>
          <p:cNvPr id="3" name="Content Placeholder 2"/>
          <p:cNvSpPr>
            <a:spLocks noGrp="1"/>
          </p:cNvSpPr>
          <p:nvPr>
            <p:ph idx="1"/>
          </p:nvPr>
        </p:nvSpPr>
        <p:spPr/>
        <p:txBody>
          <a:bodyPr/>
          <a:lstStyle/>
          <a:p>
            <a:pPr lvl="0" indent="0">
              <a:buNone/>
            </a:pPr>
            <a:r>
              <a:rPr>
                <a:latin typeface="Courier"/>
              </a:rPr>
              <a:t>)</a:t>
            </a:r>
            <a:br/>
            <a:r>
              <a:rPr>
                <a:solidFill>
                  <a:srgbClr val="008000"/>
                </a:solidFill>
                <a:latin typeface="Courier"/>
              </a:rPr>
              <a:t>print</a:t>
            </a:r>
            <a:r>
              <a:rPr>
                <a:latin typeface="Courier"/>
              </a:rPr>
              <a:t>(comparison.sort_values(</a:t>
            </a:r>
            <a:r>
              <a:rPr>
                <a:solidFill>
                  <a:srgbClr val="4070A0"/>
                </a:solidFill>
                <a:latin typeface="Courier"/>
              </a:rPr>
              <a:t>"difference"</a:t>
            </a:r>
            <a:r>
              <a:rPr>
                <a:latin typeface="Courier"/>
              </a:rPr>
              <a:t>, ascending</a:t>
            </a:r>
            <a:r>
              <a:rPr>
                <a:solidFill>
                  <a:srgbClr val="666666"/>
                </a:solidFill>
                <a:latin typeface="Courier"/>
              </a:rPr>
              <a:t>=</a:t>
            </a:r>
            <a:r>
              <a:rPr>
                <a:solidFill>
                  <a:srgbClr val="19177C"/>
                </a:solidFill>
                <a:latin typeface="Courier"/>
              </a:rPr>
              <a:t>False</a:t>
            </a:r>
            <a:r>
              <a:rPr>
                <a:latin typeface="Courier"/>
              </a:rPr>
              <a:t>).</a:t>
            </a:r>
            <a:r>
              <a:rPr>
                <a:solidFill>
                  <a:srgbClr val="008000"/>
                </a:solidFill>
                <a:latin typeface="Courier"/>
              </a:rPr>
              <a:t>round</a:t>
            </a:r>
            <a:r>
              <a:rPr>
                <a:latin typeface="Courier"/>
              </a:rPr>
              <a:t>(</a:t>
            </a:r>
            <a:r>
              <a:rPr>
                <a:solidFill>
                  <a:srgbClr val="40A070"/>
                </a:solidFill>
                <a:latin typeface="Courier"/>
              </a:rPr>
              <a:t>4</a:t>
            </a:r>
            <a:r>
              <a:rPr>
                <a:latin typeface="Courier"/>
              </a:rPr>
              <a:t>))</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Quantify what the decision costs — In R</a:t>
            </a:r>
          </a:p>
        </p:txBody>
      </p:sp>
      <p:sp>
        <p:nvSpPr>
          <p:cNvPr id="3" name="Content Placeholder 2"/>
          <p:cNvSpPr>
            <a:spLocks noGrp="1"/>
          </p:cNvSpPr>
          <p:nvPr>
            <p:ph idx="1"/>
          </p:nvPr>
        </p:nvSpPr>
        <p:spPr/>
        <p:txBody>
          <a:bodyPr/>
          <a:lstStyle/>
          <a:p>
            <a:pPr lvl="0" indent="0">
              <a:buNone/>
            </a:pPr>
            <a:r>
              <a:rPr>
                <a:latin typeface="Courier"/>
              </a:rPr>
              <a:t>gam_rate </a:t>
            </a:r>
            <a:r>
              <a:rPr>
                <a:solidFill>
                  <a:srgbClr val="007020"/>
                </a:solidFill>
                <a:latin typeface="Courier"/>
              </a:rPr>
              <a:t>&lt;-</a:t>
            </a:r>
            <a:r>
              <a:rPr>
                <a:latin typeface="Courier"/>
              </a:rPr>
              <a:t> </a:t>
            </a:r>
            <a:r>
              <a:rPr b="1">
                <a:solidFill>
                  <a:srgbClr val="007020"/>
                </a:solidFill>
                <a:latin typeface="Courier"/>
              </a:rPr>
              <a:t>function</a:t>
            </a:r>
            <a:r>
              <a:rPr>
                <a:latin typeface="Courier"/>
              </a:rPr>
              <a:t>(df) </a:t>
            </a:r>
            <a:r>
              <a:rPr>
                <a:solidFill>
                  <a:srgbClr val="06287E"/>
                </a:solidFill>
                <a:latin typeface="Courier"/>
              </a:rPr>
              <a:t>mean</a:t>
            </a:r>
            <a:r>
              <a:rPr>
                <a:latin typeface="Courier"/>
              </a:rPr>
              <a:t>(df</a:t>
            </a:r>
            <a:r>
              <a:rPr>
                <a:solidFill>
                  <a:srgbClr val="4070A0"/>
                </a:solidFill>
                <a:latin typeface="Courier"/>
              </a:rPr>
              <a:t>$</a:t>
            </a:r>
            <a:r>
              <a:rPr>
                <a:latin typeface="Courier"/>
              </a:rPr>
              <a:t>muac_mm </a:t>
            </a:r>
            <a:r>
              <a:rPr>
                <a:solidFill>
                  <a:srgbClr val="4070A0"/>
                </a:solidFill>
                <a:latin typeface="Courier"/>
              </a:rPr>
              <a:t>&lt;</a:t>
            </a:r>
            <a:r>
              <a:rPr>
                <a:latin typeface="Courier"/>
              </a:rPr>
              <a:t> </a:t>
            </a:r>
            <a:r>
              <a:rPr>
                <a:solidFill>
                  <a:srgbClr val="40A070"/>
                </a:solidFill>
                <a:latin typeface="Courier"/>
              </a:rPr>
              <a:t>125</a:t>
            </a:r>
            <a:r>
              <a:rPr>
                <a:latin typeface="Courier"/>
              </a:rPr>
              <a:t>, </a:t>
            </a:r>
            <a:r>
              <a:rPr>
                <a:solidFill>
                  <a:srgbClr val="7D9029"/>
                </a:solidFill>
                <a:latin typeface="Courier"/>
              </a:rPr>
              <a:t>na.rm =</a:t>
            </a:r>
            <a:r>
              <a:rPr>
                <a:latin typeface="Courier"/>
              </a:rPr>
              <a:t> </a:t>
            </a:r>
            <a:r>
              <a:rPr>
                <a:solidFill>
                  <a:srgbClr val="880000"/>
                </a:solidFill>
                <a:latin typeface="Courier"/>
              </a:rPr>
              <a:t>TRUE</a:t>
            </a:r>
            <a:r>
              <a:rPr>
                <a:latin typeface="Courier"/>
              </a:rPr>
              <a:t>)</a:t>
            </a:r>
            <a:br/>
            <a:br/>
            <a:r>
              <a:rPr>
                <a:latin typeface="Courier"/>
              </a:rPr>
              <a:t>complete </a:t>
            </a:r>
            <a:r>
              <a:rPr>
                <a:solidFill>
                  <a:srgbClr val="007020"/>
                </a:solidFill>
                <a:latin typeface="Courier"/>
              </a:rPr>
              <a:t>&lt;-</a:t>
            </a:r>
            <a:r>
              <a:rPr>
                <a:latin typeface="Courier"/>
              </a:rPr>
              <a:t> muac </a:t>
            </a:r>
            <a:r>
              <a:rPr>
                <a:solidFill>
                  <a:srgbClr val="4070A0"/>
                </a:solidFill>
                <a:latin typeface="Courier"/>
              </a:rPr>
              <a:t>|&gt;</a:t>
            </a:r>
            <a:r>
              <a:rPr>
                <a:latin typeface="Courier"/>
              </a:rPr>
              <a:t> </a:t>
            </a:r>
            <a:r>
              <a:rPr>
                <a:solidFill>
                  <a:srgbClr val="06287E"/>
                </a:solidFill>
                <a:latin typeface="Courier"/>
              </a:rPr>
              <a:t>filter</a:t>
            </a:r>
            <a:r>
              <a:rPr>
                <a:latin typeface="Courier"/>
              </a:rPr>
              <a:t>(</a:t>
            </a:r>
            <a:r>
              <a:rPr>
                <a:solidFill>
                  <a:srgbClr val="4070A0"/>
                </a:solidFill>
                <a:latin typeface="Courier"/>
              </a:rPr>
              <a:t>!</a:t>
            </a:r>
            <a:r>
              <a:rPr>
                <a:solidFill>
                  <a:srgbClr val="06287E"/>
                </a:solidFill>
                <a:latin typeface="Courier"/>
              </a:rPr>
              <a:t>is.na</a:t>
            </a:r>
            <a:r>
              <a:rPr>
                <a:latin typeface="Courier"/>
              </a:rPr>
              <a:t>(age_months), </a:t>
            </a:r>
            <a:r>
              <a:rPr>
                <a:solidFill>
                  <a:srgbClr val="4070A0"/>
                </a:solidFill>
                <a:latin typeface="Courier"/>
              </a:rPr>
              <a:t>!</a:t>
            </a:r>
            <a:r>
              <a:rPr>
                <a:solidFill>
                  <a:srgbClr val="06287E"/>
                </a:solidFill>
                <a:latin typeface="Courier"/>
              </a:rPr>
              <a:t>is.na</a:t>
            </a:r>
            <a:r>
              <a:rPr>
                <a:latin typeface="Courier"/>
              </a:rPr>
              <a:t>(muac_mm))</a:t>
            </a:r>
            <a:br/>
            <a:r>
              <a:rPr>
                <a:latin typeface="Courier"/>
              </a:rPr>
              <a:t>all_measured </a:t>
            </a:r>
            <a:r>
              <a:rPr>
                <a:solidFill>
                  <a:srgbClr val="007020"/>
                </a:solidFill>
                <a:latin typeface="Courier"/>
              </a:rPr>
              <a:t>&lt;-</a:t>
            </a:r>
            <a:r>
              <a:rPr>
                <a:latin typeface="Courier"/>
              </a:rPr>
              <a:t> muac </a:t>
            </a:r>
            <a:r>
              <a:rPr>
                <a:solidFill>
                  <a:srgbClr val="4070A0"/>
                </a:solidFill>
                <a:latin typeface="Courier"/>
              </a:rPr>
              <a:t>|&gt;</a:t>
            </a:r>
            <a:r>
              <a:rPr>
                <a:latin typeface="Courier"/>
              </a:rPr>
              <a:t> </a:t>
            </a:r>
            <a:r>
              <a:rPr>
                <a:solidFill>
                  <a:srgbClr val="06287E"/>
                </a:solidFill>
                <a:latin typeface="Courier"/>
              </a:rPr>
              <a:t>filter</a:t>
            </a:r>
            <a:r>
              <a:rPr>
                <a:latin typeface="Courier"/>
              </a:rPr>
              <a:t>(</a:t>
            </a:r>
            <a:r>
              <a:rPr>
                <a:solidFill>
                  <a:srgbClr val="4070A0"/>
                </a:solidFill>
                <a:latin typeface="Courier"/>
              </a:rPr>
              <a:t>!</a:t>
            </a:r>
            <a:r>
              <a:rPr>
                <a:solidFill>
                  <a:srgbClr val="06287E"/>
                </a:solidFill>
                <a:latin typeface="Courier"/>
              </a:rPr>
              <a:t>is.na</a:t>
            </a:r>
            <a:r>
              <a:rPr>
                <a:latin typeface="Courier"/>
              </a:rPr>
              <a:t>(muac_mm))</a:t>
            </a:r>
            <a:br/>
            <a:br/>
            <a:r>
              <a:rPr>
                <a:latin typeface="Courier"/>
              </a:rPr>
              <a:t>comparison </a:t>
            </a:r>
            <a:r>
              <a:rPr>
                <a:solidFill>
                  <a:srgbClr val="007020"/>
                </a:solidFill>
                <a:latin typeface="Courier"/>
              </a:rPr>
              <a:t>&lt;-</a:t>
            </a:r>
            <a:r>
              <a:rPr>
                <a:latin typeface="Courier"/>
              </a:rPr>
              <a:t> </a:t>
            </a:r>
            <a:r>
              <a:rPr>
                <a:solidFill>
                  <a:srgbClr val="06287E"/>
                </a:solidFill>
                <a:latin typeface="Courier"/>
              </a:rPr>
              <a:t>full_join</a:t>
            </a:r>
            <a:r>
              <a:rPr>
                <a:latin typeface="Courier"/>
              </a:rPr>
              <a:t>(</a:t>
            </a:r>
            <a:br/>
            <a:r>
              <a:rPr>
                <a:latin typeface="Courier"/>
              </a:rPr>
              <a:t>  complete </a:t>
            </a:r>
            <a:r>
              <a:rPr>
                <a:solidFill>
                  <a:srgbClr val="4070A0"/>
                </a:solidFill>
                <a:latin typeface="Courier"/>
              </a:rPr>
              <a:t>|&gt;</a:t>
            </a:r>
            <a:r>
              <a:rPr>
                <a:latin typeface="Courier"/>
              </a:rPr>
              <a:t> </a:t>
            </a:r>
            <a:r>
              <a:rPr>
                <a:solidFill>
                  <a:srgbClr val="06287E"/>
                </a:solidFill>
                <a:latin typeface="Courier"/>
              </a:rPr>
              <a:t>group_by</a:t>
            </a:r>
            <a:r>
              <a:rPr>
                <a:latin typeface="Courier"/>
              </a:rPr>
              <a:t>(commune) </a:t>
            </a:r>
            <a:r>
              <a:rPr>
                <a:solidFill>
                  <a:srgbClr val="4070A0"/>
                </a:solidFill>
                <a:latin typeface="Courier"/>
              </a:rPr>
              <a:t>|&gt;</a:t>
            </a:r>
            <a:r>
              <a:rPr>
                <a:latin typeface="Courier"/>
              </a:rPr>
              <a:t> </a:t>
            </a:r>
            <a:r>
              <a:rPr>
                <a:solidFill>
                  <a:srgbClr val="06287E"/>
                </a:solidFill>
                <a:latin typeface="Courier"/>
              </a:rPr>
              <a:t>summarise</a:t>
            </a:r>
            <a:r>
              <a:rPr>
                <a:latin typeface="Courier"/>
              </a:rPr>
              <a:t>(</a:t>
            </a:r>
            <a:r>
              <a:rPr>
                <a:solidFill>
                  <a:srgbClr val="7D9029"/>
                </a:solidFill>
                <a:latin typeface="Courier"/>
              </a:rPr>
              <a:t>dropping =</a:t>
            </a:r>
            <a:r>
              <a:rPr>
                <a:latin typeface="Courier"/>
              </a:rPr>
              <a:t> </a:t>
            </a:r>
            <a:r>
              <a:rPr>
                <a:solidFill>
                  <a:srgbClr val="06287E"/>
                </a:solidFill>
                <a:latin typeface="Courier"/>
              </a:rPr>
              <a:t>gam_rate</a:t>
            </a:r>
            <a:r>
              <a:rPr>
                <a:latin typeface="Courier"/>
              </a:rPr>
              <a:t>(</a:t>
            </a:r>
            <a:r>
              <a:rPr>
                <a:solidFill>
                  <a:srgbClr val="06287E"/>
                </a:solidFill>
                <a:latin typeface="Courier"/>
              </a:rPr>
              <a:t>pick</a:t>
            </a:r>
            <a:r>
              <a:rPr>
                <a:latin typeface="Courier"/>
              </a:rPr>
              <a:t>(</a:t>
            </a:r>
            <a:r>
              <a:rPr>
                <a:solidFill>
                  <a:srgbClr val="06287E"/>
                </a:solidFill>
                <a:latin typeface="Courier"/>
              </a:rPr>
              <a:t>everything</a:t>
            </a:r>
            <a:r>
              <a:rPr>
                <a:latin typeface="Courier"/>
              </a:rPr>
              <a:t>()))),</a:t>
            </a:r>
            <a:br/>
            <a:r>
              <a:rPr>
                <a:latin typeface="Courier"/>
              </a:rPr>
              <a:t>  all_measured </a:t>
            </a:r>
            <a:r>
              <a:rPr>
                <a:solidFill>
                  <a:srgbClr val="4070A0"/>
                </a:solidFill>
                <a:latin typeface="Courier"/>
              </a:rPr>
              <a:t>|&gt;</a:t>
            </a:r>
            <a:r>
              <a:rPr>
                <a:latin typeface="Courier"/>
              </a:rPr>
              <a:t> </a:t>
            </a:r>
            <a:r>
              <a:rPr>
                <a:solidFill>
                  <a:srgbClr val="06287E"/>
                </a:solidFill>
                <a:latin typeface="Courier"/>
              </a:rPr>
              <a:t>group_by</a:t>
            </a:r>
            <a:r>
              <a:rPr>
                <a:latin typeface="Courier"/>
              </a:rPr>
              <a:t>(commune) </a:t>
            </a:r>
            <a:r>
              <a:rPr>
                <a:solidFill>
                  <a:srgbClr val="4070A0"/>
                </a:solidFill>
                <a:latin typeface="Courier"/>
              </a:rPr>
              <a:t>|&gt;</a:t>
            </a:r>
            <a:r>
              <a:rPr>
                <a:latin typeface="Courier"/>
              </a:rPr>
              <a:t> </a:t>
            </a:r>
            <a:r>
              <a:rPr>
                <a:solidFill>
                  <a:srgbClr val="06287E"/>
                </a:solidFill>
                <a:latin typeface="Courier"/>
              </a:rPr>
              <a:t>summarise</a:t>
            </a:r>
            <a:r>
              <a:rPr>
                <a:latin typeface="Courier"/>
              </a:rPr>
              <a:t>(</a:t>
            </a:r>
            <a:r>
              <a:rPr>
                <a:solidFill>
                  <a:srgbClr val="7D9029"/>
                </a:solidFill>
                <a:latin typeface="Courier"/>
              </a:rPr>
              <a:t>keeping =</a:t>
            </a:r>
            <a:r>
              <a:rPr>
                <a:latin typeface="Courier"/>
              </a:rPr>
              <a:t> </a:t>
            </a:r>
            <a:r>
              <a:rPr>
                <a:solidFill>
                  <a:srgbClr val="06287E"/>
                </a:solidFill>
                <a:latin typeface="Courier"/>
              </a:rPr>
              <a:t>gam_rate</a:t>
            </a:r>
            <a:r>
              <a:rPr>
                <a:latin typeface="Courier"/>
              </a:rPr>
              <a:t>(</a:t>
            </a:r>
            <a:r>
              <a:rPr>
                <a:solidFill>
                  <a:srgbClr val="06287E"/>
                </a:solidFill>
                <a:latin typeface="Courier"/>
              </a:rPr>
              <a:t>pick</a:t>
            </a:r>
            <a:r>
              <a:rPr>
                <a:latin typeface="Courier"/>
              </a:rPr>
              <a:t>(</a:t>
            </a:r>
            <a:r>
              <a:rPr>
                <a:solidFill>
                  <a:srgbClr val="06287E"/>
                </a:solidFill>
                <a:latin typeface="Courier"/>
              </a:rPr>
              <a:t>everything</a:t>
            </a:r>
            <a:r>
              <a:rPr>
                <a:latin typeface="Courier"/>
              </a:rPr>
              <a:t>()))),</a:t>
            </a:r>
            <a:br/>
            <a:r>
              <a:rPr>
                <a:latin typeface="Courier"/>
              </a:rPr>
              <a:t>  </a:t>
            </a:r>
            <a:r>
              <a:rPr>
                <a:solidFill>
                  <a:srgbClr val="7D9029"/>
                </a:solidFill>
                <a:latin typeface="Courier"/>
              </a:rPr>
              <a:t>by =</a:t>
            </a:r>
            <a:r>
              <a:rPr>
                <a:latin typeface="Courier"/>
              </a:rPr>
              <a:t> </a:t>
            </a:r>
            <a:r>
              <a:rPr>
                <a:solidFill>
                  <a:srgbClr val="4070A0"/>
                </a:solidFill>
                <a:latin typeface="Courier"/>
              </a:rPr>
              <a:t>"commune"</a:t>
            </a:r>
            <a:br/>
            <a:r>
              <a:rPr>
                <a:latin typeface="Courier"/>
              </a:rPr>
              <a:t>)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difference =</a:t>
            </a:r>
            <a:r>
              <a:rPr>
                <a:latin typeface="Courier"/>
              </a:rPr>
              <a:t> dropping </a:t>
            </a:r>
            <a:r>
              <a:rPr>
                <a:solidFill>
                  <a:srgbClr val="4070A0"/>
                </a:solidFill>
                <a:latin typeface="Courier"/>
              </a:rPr>
              <a:t>-</a:t>
            </a:r>
            <a:r>
              <a:rPr>
                <a:latin typeface="Courier"/>
              </a:rPr>
              <a:t> keeping) </a:t>
            </a:r>
            <a:r>
              <a:rPr>
                <a:solidFill>
                  <a:srgbClr val="4070A0"/>
                </a:solidFill>
                <a:latin typeface="Courier"/>
              </a:rPr>
              <a:t>|&gt;</a:t>
            </a:r>
            <a:b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a:t>
            </a:r>
            <a:r>
              <a:rPr>
                <a:solidFill>
                  <a:srgbClr val="06287E"/>
                </a:solidFill>
                <a:latin typeface="Courier"/>
              </a:rPr>
              <a:t>abs</a:t>
            </a:r>
            <a:r>
              <a:rPr>
                <a:latin typeface="Courier"/>
              </a:rPr>
              <a:t>(difference)))</a:t>
            </a:r>
            <a:br/>
            <a:br/>
            <a:r>
              <a:rPr>
                <a:latin typeface="Courier"/>
              </a:rPr>
              <a:t>comparison</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Quantify what the decision costs</a:t>
            </a:r>
          </a:p>
        </p:txBody>
      </p:sp>
      <p:sp>
        <p:nvSpPr>
          <p:cNvPr id="3" name="Content Placeholder 2"/>
          <p:cNvSpPr>
            <a:spLocks noGrp="1"/>
          </p:cNvSpPr>
          <p:nvPr>
            <p:ph idx="1"/>
          </p:nvPr>
        </p:nvSpPr>
        <p:spPr/>
        <p:txBody>
          <a:bodyPr/>
          <a:lstStyle/>
          <a:p>
            <a:pPr lvl="0" indent="0" marL="1270000">
              <a:buNone/>
            </a:pPr>
            <a:r>
              <a:rPr sz="2000"/>
              <a:t>The general principle: drop rows for a specific analysis, never from the dataset. A row missing age is still evidence about MUAC. Filtering at the point of use keeps each analysis on the largest sample that supports it.</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cleaning log — In Python (cont.)</a:t>
            </a:r>
          </a:p>
        </p:txBody>
      </p:sp>
      <p:sp>
        <p:nvSpPr>
          <p:cNvPr id="3" name="Content Placeholder 2"/>
          <p:cNvSpPr>
            <a:spLocks noGrp="1"/>
          </p:cNvSpPr>
          <p:nvPr>
            <p:ph idx="1"/>
          </p:nvPr>
        </p:nvSpPr>
        <p:spPr/>
        <p:txBody>
          <a:bodyPr/>
          <a:lstStyle/>
          <a:p>
            <a:pPr lvl="0" indent="0">
              <a:buNone/>
            </a:pPr>
            <a:r>
              <a:rPr>
                <a:latin typeface="Courier"/>
              </a:rPr>
              <a:t>cleaning_log </a:t>
            </a:r>
            <a:r>
              <a:rPr>
                <a:solidFill>
                  <a:srgbClr val="666666"/>
                </a:solidFill>
                <a:latin typeface="Courier"/>
              </a:rPr>
              <a:t>=</a:t>
            </a:r>
            <a:r>
              <a:rPr>
                <a:latin typeface="Courier"/>
              </a:rPr>
              <a:t> pd.DataFrame(</a:t>
            </a:r>
            <a:br/>
            <a:r>
              <a:rPr>
                <a:latin typeface="Courier"/>
              </a:rPr>
              <a:t>    [</a:t>
            </a:r>
            <a:br/>
            <a:r>
              <a:rPr>
                <a:latin typeface="Courier"/>
              </a:rPr>
              <a:t>        {</a:t>
            </a:r>
            <a:br/>
            <a:r>
              <a:rPr>
                <a:latin typeface="Courier"/>
              </a:rPr>
              <a:t>            </a:t>
            </a:r>
            <a:r>
              <a:rPr>
                <a:solidFill>
                  <a:srgbClr val="4070A0"/>
                </a:solidFill>
                <a:latin typeface="Courier"/>
              </a:rPr>
              <a:t>"rule"</a:t>
            </a:r>
            <a:r>
              <a:rPr>
                <a:latin typeface="Courier"/>
              </a:rPr>
              <a:t>: </a:t>
            </a:r>
            <a:r>
              <a:rPr>
                <a:solidFill>
                  <a:srgbClr val="4070A0"/>
                </a:solidFill>
                <a:latin typeface="Courier"/>
              </a:rPr>
              <a:t>"MUAC unit error corrected (cm to mm)"</a:t>
            </a:r>
            <a:r>
              <a:rPr>
                <a:latin typeface="Courier"/>
              </a:rPr>
              <a:t>,</a:t>
            </a:r>
            <a:br/>
            <a:r>
              <a:rPr>
                <a:latin typeface="Courier"/>
              </a:rPr>
              <a:t>            </a:t>
            </a:r>
            <a:r>
              <a:rPr>
                <a:solidFill>
                  <a:srgbClr val="4070A0"/>
                </a:solidFill>
                <a:latin typeface="Courier"/>
              </a:rPr>
              <a:t>"column"</a:t>
            </a:r>
            <a:r>
              <a:rPr>
                <a:latin typeface="Courier"/>
              </a:rPr>
              <a:t>: </a:t>
            </a:r>
            <a:r>
              <a:rPr>
                <a:solidFill>
                  <a:srgbClr val="4070A0"/>
                </a:solidFill>
                <a:latin typeface="Courier"/>
              </a:rPr>
              <a:t>"muac_mm"</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"corrected"</a:t>
            </a:r>
            <a:r>
              <a:rPr>
                <a:latin typeface="Courier"/>
              </a:rPr>
              <a:t>,</a:t>
            </a:r>
            <a:br/>
            <a:r>
              <a:rPr>
                <a:latin typeface="Courier"/>
              </a:rPr>
              <a:t>            </a:t>
            </a:r>
            <a:r>
              <a:rPr>
                <a:solidFill>
                  <a:srgbClr val="4070A0"/>
                </a:solidFill>
                <a:latin typeface="Courier"/>
              </a:rPr>
              <a:t>"rows"</a:t>
            </a:r>
            <a:r>
              <a:rPr>
                <a:latin typeface="Courier"/>
              </a:rPr>
              <a:t>: n_unit_error,</a:t>
            </a:r>
            <a:br/>
            <a:r>
              <a:rPr>
                <a:latin typeface="Courier"/>
              </a:rPr>
              <a:t>            </a:t>
            </a:r>
            <a:r>
              <a:rPr>
                <a:solidFill>
                  <a:srgbClr val="4070A0"/>
                </a:solidFill>
                <a:latin typeface="Courier"/>
              </a:rPr>
              <a:t>"rationale"</a:t>
            </a:r>
            <a:r>
              <a:rPr>
                <a:latin typeface="Courier"/>
              </a:rPr>
              <a:t>: </a:t>
            </a:r>
            <a:r>
              <a:rPr>
                <a:solidFill>
                  <a:srgbClr val="4070A0"/>
                </a:solidFill>
                <a:latin typeface="Courier"/>
              </a:rPr>
              <a:t>"Values below 40 are centimetres left unconverted. "</a:t>
            </a:r>
            <a:br/>
            <a:r>
              <a:rPr>
                <a:latin typeface="Courier"/>
              </a:rPr>
              <a:t>            </a:t>
            </a:r>
            <a:r>
              <a:rPr>
                <a:solidFill>
                  <a:srgbClr val="4070A0"/>
                </a:solidFill>
                <a:latin typeface="Courier"/>
              </a:rPr>
              <a:t>"Plausible mm and cm ranges are disjoint, so the correction is unambiguous."</a:t>
            </a:r>
            <a:r>
              <a:rPr>
                <a:latin typeface="Courier"/>
              </a:rPr>
              <a:t>,</a:t>
            </a:r>
            <a:br/>
            <a:r>
              <a:rPr>
                <a:latin typeface="Courier"/>
              </a:rPr>
              <a:t>        },</a:t>
            </a:r>
            <a:br/>
            <a:r>
              <a:rPr>
                <a:latin typeface="Courier"/>
              </a:rPr>
              <a:t>        {</a:t>
            </a:r>
            <a:br/>
            <a:r>
              <a:rPr>
                <a:latin typeface="Courier"/>
              </a:rPr>
              <a:t>            </a:t>
            </a:r>
            <a:r>
              <a:rPr>
                <a:solidFill>
                  <a:srgbClr val="4070A0"/>
                </a:solidFill>
                <a:latin typeface="Courier"/>
              </a:rPr>
              <a:t>"rule"</a:t>
            </a:r>
            <a:r>
              <a:rPr>
                <a:latin typeface="Courier"/>
              </a:rPr>
              <a:t>: </a:t>
            </a:r>
            <a:r>
              <a:rPr>
                <a:solidFill>
                  <a:srgbClr val="4070A0"/>
                </a:solidFill>
                <a:latin typeface="Courier"/>
              </a:rPr>
              <a:t>"Implausible MUAC set to missing"</a:t>
            </a:r>
            <a:r>
              <a:rPr>
                <a:latin typeface="Courier"/>
              </a:rPr>
              <a:t>,</a:t>
            </a:r>
            <a:br/>
            <a:r>
              <a:rPr>
                <a:latin typeface="Courier"/>
              </a:rPr>
              <a:t>            </a:t>
            </a:r>
            <a:r>
              <a:rPr>
                <a:solidFill>
                  <a:srgbClr val="4070A0"/>
                </a:solidFill>
                <a:latin typeface="Courier"/>
              </a:rPr>
              <a:t>"column"</a:t>
            </a:r>
            <a:r>
              <a:rPr>
                <a:latin typeface="Courier"/>
              </a:rPr>
              <a:t>: </a:t>
            </a:r>
            <a:r>
              <a:rPr>
                <a:solidFill>
                  <a:srgbClr val="4070A0"/>
                </a:solidFill>
                <a:latin typeface="Courier"/>
              </a:rPr>
              <a:t>"muac_mm"</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"set-missing"</a:t>
            </a:r>
            <a:r>
              <a:rPr>
                <a:latin typeface="Courier"/>
              </a:rPr>
              <a:t>,</a:t>
            </a:r>
            <a:br/>
            <a:r>
              <a:rPr>
                <a:latin typeface="Courier"/>
              </a:rPr>
              <a:t>            </a:t>
            </a:r>
            <a:r>
              <a:rPr>
                <a:solidFill>
                  <a:srgbClr val="4070A0"/>
                </a:solidFill>
                <a:latin typeface="Courier"/>
              </a:rPr>
              <a:t>"rows"</a:t>
            </a:r>
            <a:r>
              <a:rPr>
                <a:latin typeface="Courier"/>
              </a:rPr>
              <a:t>: n_implausible,</a:t>
            </a:r>
            <a:br/>
            <a:r>
              <a:rPr>
                <a:latin typeface="Courier"/>
              </a:rPr>
              <a:t>            </a:t>
            </a:r>
            <a:r>
              <a:rPr>
                <a:solidFill>
                  <a:srgbClr val="4070A0"/>
                </a:solidFill>
                <a:latin typeface="Courier"/>
              </a:rPr>
              <a:t>"rationale"</a:t>
            </a:r>
            <a:r>
              <a:rPr>
                <a:latin typeface="Courier"/>
              </a:rPr>
              <a:t>: </a:t>
            </a:r>
            <a:r>
              <a:rPr>
                <a:solidFill>
                  <a:srgbClr val="4070A0"/>
                </a:solidFill>
                <a:latin typeface="Courier"/>
              </a:rPr>
              <a:t>"Outside 80-220 mm is not a measurement for 6-59 months. "</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cleaning log — In Python (cont.)</a:t>
            </a:r>
          </a:p>
        </p:txBody>
      </p:sp>
      <p:sp>
        <p:nvSpPr>
          <p:cNvPr id="3" name="Content Placeholder 2"/>
          <p:cNvSpPr>
            <a:spLocks noGrp="1"/>
          </p:cNvSpPr>
          <p:nvPr>
            <p:ph idx="1"/>
          </p:nvPr>
        </p:nvSpPr>
        <p:spPr/>
        <p:txBody>
          <a:bodyPr/>
          <a:lstStyle/>
          <a:p>
            <a:pPr lvl="0" indent="0">
              <a:buNone/>
            </a:pPr>
            <a:r>
              <a:rPr>
                <a:latin typeface="Courier"/>
              </a:rPr>
              <a:t>            </a:t>
            </a:r>
            <a:r>
              <a:rPr i="1">
                <a:solidFill>
                  <a:srgbClr val="60A0B0"/>
                </a:solidFill>
                <a:latin typeface="Courier"/>
              </a:rPr>
              <a:t>"Row retained; the screening happened."</a:t>
            </a:r>
            <a:r>
              <a:rPr>
                <a:latin typeface="Courier"/>
              </a:rPr>
              <a:t>,</a:t>
            </a:r>
            <a:br/>
            <a:r>
              <a:rPr>
                <a:latin typeface="Courier"/>
              </a:rPr>
              <a:t>        },</a:t>
            </a:r>
            <a:br/>
            <a:r>
              <a:rPr>
                <a:latin typeface="Courier"/>
              </a:rPr>
              <a:t>        {</a:t>
            </a:r>
            <a:br/>
            <a:r>
              <a:rPr>
                <a:latin typeface="Courier"/>
              </a:rPr>
              <a:t>            </a:t>
            </a:r>
            <a:r>
              <a:rPr>
                <a:solidFill>
                  <a:srgbClr val="4070A0"/>
                </a:solidFill>
                <a:latin typeface="Courier"/>
              </a:rPr>
              <a:t>"rule"</a:t>
            </a:r>
            <a:r>
              <a:rPr>
                <a:latin typeface="Courier"/>
              </a:rPr>
              <a:t>: </a:t>
            </a:r>
            <a:r>
              <a:rPr>
                <a:solidFill>
                  <a:srgbClr val="4070A0"/>
                </a:solidFill>
                <a:latin typeface="Courier"/>
              </a:rPr>
              <a:t>"Exact duplicate submissions removed"</a:t>
            </a:r>
            <a:r>
              <a:rPr>
                <a:latin typeface="Courier"/>
              </a:rPr>
              <a:t>,</a:t>
            </a:r>
            <a:br/>
            <a:r>
              <a:rPr>
                <a:latin typeface="Courier"/>
              </a:rPr>
              <a:t>            </a:t>
            </a:r>
            <a:r>
              <a:rPr>
                <a:solidFill>
                  <a:srgbClr val="4070A0"/>
                </a:solidFill>
                <a:latin typeface="Courier"/>
              </a:rPr>
              <a:t>"column"</a:t>
            </a:r>
            <a:r>
              <a:rPr>
                <a:latin typeface="Courier"/>
              </a:rPr>
              <a:t>: </a:t>
            </a:r>
            <a:r>
              <a:rPr>
                <a:solidFill>
                  <a:srgbClr val="4070A0"/>
                </a:solidFill>
                <a:latin typeface="Courier"/>
              </a:rPr>
              <a:t>"all"</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"dropped"</a:t>
            </a:r>
            <a:r>
              <a:rPr>
                <a:latin typeface="Courier"/>
              </a:rPr>
              <a:t>,</a:t>
            </a:r>
            <a:br/>
            <a:r>
              <a:rPr>
                <a:latin typeface="Courier"/>
              </a:rPr>
              <a:t>            </a:t>
            </a:r>
            <a:r>
              <a:rPr>
                <a:solidFill>
                  <a:srgbClr val="4070A0"/>
                </a:solidFill>
                <a:latin typeface="Courier"/>
              </a:rPr>
              <a:t>"rows"</a:t>
            </a:r>
            <a:r>
              <a:rPr>
                <a:latin typeface="Courier"/>
              </a:rPr>
              <a:t>: n_exact_dupes,</a:t>
            </a:r>
            <a:br/>
            <a:r>
              <a:rPr>
                <a:latin typeface="Courier"/>
              </a:rPr>
              <a:t>            </a:t>
            </a:r>
            <a:r>
              <a:rPr>
                <a:solidFill>
                  <a:srgbClr val="4070A0"/>
                </a:solidFill>
                <a:latin typeface="Courier"/>
              </a:rPr>
              <a:t>"rationale"</a:t>
            </a:r>
            <a:r>
              <a:rPr>
                <a:latin typeface="Courier"/>
              </a:rPr>
              <a:t>: </a:t>
            </a:r>
            <a:r>
              <a:rPr>
                <a:solidFill>
                  <a:srgbClr val="4070A0"/>
                </a:solidFill>
                <a:latin typeface="Courier"/>
              </a:rPr>
              <a:t>"Identical rows are one form submitted twice on a poor connection."</a:t>
            </a:r>
            <a:r>
              <a:rPr>
                <a:latin typeface="Courier"/>
              </a:rPr>
              <a:t>,</a:t>
            </a:r>
            <a:br/>
            <a:r>
              <a:rPr>
                <a:latin typeface="Courier"/>
              </a:rPr>
              <a:t>        },</a:t>
            </a:r>
            <a:br/>
            <a:r>
              <a:rPr>
                <a:latin typeface="Courier"/>
              </a:rPr>
              <a:t>        {</a:t>
            </a:r>
            <a:br/>
            <a:r>
              <a:rPr>
                <a:latin typeface="Courier"/>
              </a:rPr>
              <a:t>            </a:t>
            </a:r>
            <a:r>
              <a:rPr>
                <a:solidFill>
                  <a:srgbClr val="4070A0"/>
                </a:solidFill>
                <a:latin typeface="Courier"/>
              </a:rPr>
              <a:t>"rule"</a:t>
            </a:r>
            <a:r>
              <a:rPr>
                <a:latin typeface="Courier"/>
              </a:rPr>
              <a:t>: </a:t>
            </a:r>
            <a:r>
              <a:rPr>
                <a:solidFill>
                  <a:srgbClr val="4070A0"/>
                </a:solidFill>
                <a:latin typeface="Courier"/>
              </a:rPr>
              <a:t>"Suspected re-registration flagged"</a:t>
            </a:r>
            <a:r>
              <a:rPr>
                <a:latin typeface="Courier"/>
              </a:rPr>
              <a:t>,</a:t>
            </a:r>
            <a:br/>
            <a:r>
              <a:rPr>
                <a:latin typeface="Courier"/>
              </a:rPr>
              <a:t>            </a:t>
            </a:r>
            <a:r>
              <a:rPr>
                <a:solidFill>
                  <a:srgbClr val="4070A0"/>
                </a:solidFill>
                <a:latin typeface="Courier"/>
              </a:rPr>
              <a:t>"column"</a:t>
            </a:r>
            <a:r>
              <a:rPr>
                <a:latin typeface="Courier"/>
              </a:rPr>
              <a:t>: </a:t>
            </a:r>
            <a:r>
              <a:rPr>
                <a:solidFill>
                  <a:srgbClr val="4070A0"/>
                </a:solidFill>
                <a:latin typeface="Courier"/>
              </a:rPr>
              <a:t>"suspected_duplicate"</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"flagged"</a:t>
            </a:r>
            <a:r>
              <a:rPr>
                <a:latin typeface="Courier"/>
              </a:rPr>
              <a:t>,</a:t>
            </a:r>
            <a:br/>
            <a:r>
              <a:rPr>
                <a:latin typeface="Courier"/>
              </a:rPr>
              <a:t>            </a:t>
            </a:r>
            <a:r>
              <a:rPr>
                <a:solidFill>
                  <a:srgbClr val="4070A0"/>
                </a:solidFill>
                <a:latin typeface="Courier"/>
              </a:rPr>
              <a:t>"rows"</a:t>
            </a:r>
            <a:r>
              <a:rPr>
                <a:latin typeface="Courier"/>
              </a:rPr>
              <a:t>: n_suspected,</a:t>
            </a:r>
            <a:br/>
            <a:r>
              <a:rPr>
                <a:latin typeface="Courier"/>
              </a:rPr>
              <a:t>            </a:t>
            </a:r>
            <a:r>
              <a:rPr>
                <a:solidFill>
                  <a:srgbClr val="4070A0"/>
                </a:solidFill>
                <a:latin typeface="Courier"/>
              </a:rPr>
              <a:t>"rationale"</a:t>
            </a:r>
            <a:r>
              <a:rPr>
                <a:latin typeface="Courier"/>
              </a:rPr>
              <a:t>: </a:t>
            </a:r>
            <a:r>
              <a:rPr>
                <a:solidFill>
                  <a:srgbClr val="4070A0"/>
                </a:solidFill>
                <a:latin typeface="Courier"/>
              </a:rPr>
              <a:t>"Same commune, date, age, sex and MUAC under different ids. "</a:t>
            </a:r>
            <a:br/>
            <a:r>
              <a:rPr>
                <a:latin typeface="Courier"/>
              </a:rPr>
              <a:t>            </a:t>
            </a:r>
            <a:r>
              <a:rPr>
                <a:solidFill>
                  <a:srgbClr val="4070A0"/>
                </a:solidFill>
                <a:latin typeface="Courier"/>
              </a:rPr>
              <a:t>"Cannot be distinguished from coincidence without the paper register."</a:t>
            </a:r>
            <a:r>
              <a:rPr>
                <a:latin typeface="Courier"/>
              </a:rPr>
              <a:t>,</a:t>
            </a:r>
          </a:p>
        </p:txBody>
      </p:sp>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cleaning log — In Python (cont.)</a:t>
            </a:r>
          </a:p>
        </p:txBody>
      </p:sp>
      <p:sp>
        <p:nvSpPr>
          <p:cNvPr id="3" name="Content Placeholder 2"/>
          <p:cNvSpPr>
            <a:spLocks noGrp="1"/>
          </p:cNvSpPr>
          <p:nvPr>
            <p:ph idx="1"/>
          </p:nvPr>
        </p:nvSpPr>
        <p:spPr/>
        <p:txBody>
          <a:bodyPr/>
          <a:lstStyle/>
          <a:p>
            <a:pPr lvl="0" indent="0">
              <a:buNone/>
            </a:pPr>
            <a:r>
              <a:rPr>
                <a:latin typeface="Courier"/>
              </a:rPr>
              <a:t>        },</a:t>
            </a:r>
            <a:br/>
            <a:r>
              <a:rPr>
                <a:latin typeface="Courier"/>
              </a:rPr>
              <a:t>        {</a:t>
            </a:r>
            <a:br/>
            <a:r>
              <a:rPr>
                <a:latin typeface="Courier"/>
              </a:rPr>
              <a:t>            </a:t>
            </a:r>
            <a:r>
              <a:rPr>
                <a:solidFill>
                  <a:srgbClr val="4070A0"/>
                </a:solidFill>
                <a:latin typeface="Courier"/>
              </a:rPr>
              <a:t>"rule"</a:t>
            </a:r>
            <a:r>
              <a:rPr>
                <a:latin typeface="Courier"/>
              </a:rPr>
              <a:t>: </a:t>
            </a:r>
            <a:r>
              <a:rPr>
                <a:solidFill>
                  <a:srgbClr val="4070A0"/>
                </a:solidFill>
                <a:latin typeface="Courier"/>
              </a:rPr>
              <a:t>"Oedema coding harmonised"</a:t>
            </a:r>
            <a:r>
              <a:rPr>
                <a:latin typeface="Courier"/>
              </a:rPr>
              <a:t>,</a:t>
            </a:r>
            <a:br/>
            <a:r>
              <a:rPr>
                <a:latin typeface="Courier"/>
              </a:rPr>
              <a:t>            </a:t>
            </a:r>
            <a:r>
              <a:rPr>
                <a:solidFill>
                  <a:srgbClr val="4070A0"/>
                </a:solidFill>
                <a:latin typeface="Courier"/>
              </a:rPr>
              <a:t>"column"</a:t>
            </a:r>
            <a:r>
              <a:rPr>
                <a:latin typeface="Courier"/>
              </a:rPr>
              <a:t>: </a:t>
            </a:r>
            <a:r>
              <a:rPr>
                <a:solidFill>
                  <a:srgbClr val="4070A0"/>
                </a:solidFill>
                <a:latin typeface="Courier"/>
              </a:rPr>
              <a:t>"oedema"</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"corrected"</a:t>
            </a:r>
            <a:r>
              <a:rPr>
                <a:latin typeface="Courier"/>
              </a:rPr>
              <a:t>,</a:t>
            </a:r>
            <a:br/>
            <a:r>
              <a:rPr>
                <a:latin typeface="Courier"/>
              </a:rPr>
              <a:t>            </a:t>
            </a:r>
            <a:r>
              <a:rPr>
                <a:solidFill>
                  <a:srgbClr val="4070A0"/>
                </a:solidFill>
                <a:latin typeface="Courier"/>
              </a:rPr>
              <a:t>"rows"</a:t>
            </a:r>
            <a:r>
              <a:rPr>
                <a:latin typeface="Courier"/>
              </a:rPr>
              <a:t>: n_oedema_missing,</a:t>
            </a:r>
            <a:br/>
            <a:r>
              <a:rPr>
                <a:latin typeface="Courier"/>
              </a:rPr>
              <a:t>            </a:t>
            </a:r>
            <a:r>
              <a:rPr>
                <a:solidFill>
                  <a:srgbClr val="4070A0"/>
                </a:solidFill>
                <a:latin typeface="Courier"/>
              </a:rPr>
              <a:t>"rationale"</a:t>
            </a:r>
            <a:r>
              <a:rPr>
                <a:latin typeface="Courier"/>
              </a:rPr>
              <a:t>: </a:t>
            </a:r>
            <a:r>
              <a:rPr>
                <a:solidFill>
                  <a:srgbClr val="4070A0"/>
                </a:solidFill>
                <a:latin typeface="Courier"/>
              </a:rPr>
              <a:t>"Ennery and Desdunes used Y/N in Q1. Blanks remain missing."</a:t>
            </a:r>
            <a:r>
              <a:rPr>
                <a:latin typeface="Courier"/>
              </a:rPr>
              <a:t>,</a:t>
            </a:r>
            <a:br/>
            <a:r>
              <a:rPr>
                <a:latin typeface="Courier"/>
              </a:rPr>
              <a:t>        },</a:t>
            </a:r>
            <a:br/>
            <a:r>
              <a:rPr>
                <a:latin typeface="Courier"/>
              </a:rPr>
              <a:t>        {</a:t>
            </a:r>
            <a:br/>
            <a:r>
              <a:rPr>
                <a:latin typeface="Courier"/>
              </a:rPr>
              <a:t>            </a:t>
            </a:r>
            <a:r>
              <a:rPr>
                <a:solidFill>
                  <a:srgbClr val="4070A0"/>
                </a:solidFill>
                <a:latin typeface="Courier"/>
              </a:rPr>
              <a:t>"rule"</a:t>
            </a:r>
            <a:r>
              <a:rPr>
                <a:latin typeface="Courier"/>
              </a:rPr>
              <a:t>: </a:t>
            </a:r>
            <a:r>
              <a:rPr>
                <a:solidFill>
                  <a:srgbClr val="4070A0"/>
                </a:solidFill>
                <a:latin typeface="Courier"/>
              </a:rPr>
              <a:t>"Missing age retained"</a:t>
            </a:r>
            <a:r>
              <a:rPr>
                <a:latin typeface="Courier"/>
              </a:rPr>
              <a:t>,</a:t>
            </a:r>
            <a:br/>
            <a:r>
              <a:rPr>
                <a:latin typeface="Courier"/>
              </a:rPr>
              <a:t>            </a:t>
            </a:r>
            <a:r>
              <a:rPr>
                <a:solidFill>
                  <a:srgbClr val="4070A0"/>
                </a:solidFill>
                <a:latin typeface="Courier"/>
              </a:rPr>
              <a:t>"column"</a:t>
            </a:r>
            <a:r>
              <a:rPr>
                <a:latin typeface="Courier"/>
              </a:rPr>
              <a:t>: </a:t>
            </a:r>
            <a:r>
              <a:rPr>
                <a:solidFill>
                  <a:srgbClr val="4070A0"/>
                </a:solidFill>
                <a:latin typeface="Courier"/>
              </a:rPr>
              <a:t>"age_months"</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"kept"</a:t>
            </a:r>
            <a:r>
              <a:rPr>
                <a:latin typeface="Courier"/>
              </a:rPr>
              <a:t>,</a:t>
            </a:r>
            <a:br/>
            <a:r>
              <a:rPr>
                <a:latin typeface="Courier"/>
              </a:rPr>
              <a:t>            </a:t>
            </a:r>
            <a:r>
              <a:rPr>
                <a:solidFill>
                  <a:srgbClr val="4070A0"/>
                </a:solidFill>
                <a:latin typeface="Courier"/>
              </a:rPr>
              <a:t>"rows"</a:t>
            </a:r>
            <a:r>
              <a:rPr>
                <a:latin typeface="Courier"/>
              </a:rPr>
              <a:t>: </a:t>
            </a:r>
            <a:r>
              <a:rPr>
                <a:solidFill>
                  <a:srgbClr val="008000"/>
                </a:solidFill>
                <a:latin typeface="Courier"/>
              </a:rPr>
              <a:t>int</a:t>
            </a:r>
            <a:r>
              <a:rPr>
                <a:latin typeface="Courier"/>
              </a:rPr>
              <a:t>(muac[</a:t>
            </a:r>
            <a:r>
              <a:rPr>
                <a:solidFill>
                  <a:srgbClr val="4070A0"/>
                </a:solidFill>
                <a:latin typeface="Courier"/>
              </a:rPr>
              <a:t>"age_months"</a:t>
            </a:r>
            <a:r>
              <a:rPr>
                <a:latin typeface="Courier"/>
              </a:rPr>
              <a:t>].isna().</a:t>
            </a:r>
            <a:r>
              <a:rPr>
                <a:solidFill>
                  <a:srgbClr val="008000"/>
                </a:solidFill>
                <a:latin typeface="Courier"/>
              </a:rPr>
              <a:t>sum</a:t>
            </a:r>
            <a:r>
              <a:rPr>
                <a:latin typeface="Courier"/>
              </a:rPr>
              <a:t>()),</a:t>
            </a:r>
            <a:br/>
            <a:r>
              <a:rPr>
                <a:latin typeface="Courier"/>
              </a:rPr>
              <a:t>            </a:t>
            </a:r>
            <a:r>
              <a:rPr>
                <a:solidFill>
                  <a:srgbClr val="4070A0"/>
                </a:solidFill>
                <a:latin typeface="Courier"/>
              </a:rPr>
              <a:t>"rationale"</a:t>
            </a:r>
            <a:r>
              <a:rPr>
                <a:latin typeface="Courier"/>
              </a:rPr>
              <a:t>: </a:t>
            </a:r>
            <a:r>
              <a:rPr>
                <a:solidFill>
                  <a:srgbClr val="4070A0"/>
                </a:solidFill>
                <a:latin typeface="Courier"/>
              </a:rPr>
              <a:t>"60% missing in the Gros-Morne week of 10-14 June. Dropping "</a:t>
            </a:r>
            <a:br/>
            <a:r>
              <a:rPr>
                <a:latin typeface="Courier"/>
              </a:rPr>
              <a:t>            </a:t>
            </a:r>
            <a:r>
              <a:rPr>
                <a:solidFill>
                  <a:srgbClr val="4070A0"/>
                </a:solidFill>
                <a:latin typeface="Courier"/>
              </a:rPr>
              <a:t>"shifts the commune ranking; MUAC thresholds do not require age."</a:t>
            </a:r>
            <a:r>
              <a:rPr>
                <a:latin typeface="Courier"/>
              </a:rPr>
              <a:t>,</a:t>
            </a:r>
            <a:br/>
            <a:r>
              <a:rPr>
                <a:latin typeface="Courier"/>
              </a:rPr>
              <a:t>        },</a:t>
            </a:r>
          </a:p>
        </p:txBody>
      </p:sp>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cleaning log — In Python (cont.)</a:t>
            </a:r>
          </a:p>
        </p:txBody>
      </p:sp>
      <p:sp>
        <p:nvSpPr>
          <p:cNvPr id="3" name="Content Placeholder 2"/>
          <p:cNvSpPr>
            <a:spLocks noGrp="1"/>
          </p:cNvSpPr>
          <p:nvPr>
            <p:ph idx="1"/>
          </p:nvPr>
        </p:nvSpPr>
        <p:spPr/>
        <p:txBody>
          <a:bodyPr/>
          <a:lstStyle/>
          <a:p>
            <a:pPr lvl="0" indent="0">
              <a:buNone/>
            </a:pPr>
            <a:r>
              <a:rPr>
                <a:latin typeface="Courier"/>
              </a:rPr>
              <a:t>    ]</a:t>
            </a:r>
            <a:br/>
            <a:r>
              <a:rPr>
                <a:latin typeface="Courier"/>
              </a:rPr>
              <a:t>)</a:t>
            </a:r>
            <a:br/>
            <a:br/>
            <a:r>
              <a:rPr>
                <a:latin typeface="Courier"/>
              </a:rPr>
              <a:t>cleaning_log.to_csv(</a:t>
            </a:r>
            <a:r>
              <a:rPr>
                <a:solidFill>
                  <a:srgbClr val="4070A0"/>
                </a:solidFill>
                <a:latin typeface="Courier"/>
              </a:rPr>
              <a:t>"output/tables/cleaning-log.csv"</a:t>
            </a:r>
            <a:r>
              <a:rPr>
                <a:latin typeface="Courier"/>
              </a:rPr>
              <a:t>, index</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(cleaning_log[[</a:t>
            </a:r>
            <a:r>
              <a:rPr>
                <a:solidFill>
                  <a:srgbClr val="4070A0"/>
                </a:solidFill>
                <a:latin typeface="Courier"/>
              </a:rPr>
              <a:t>"rule"</a:t>
            </a:r>
            <a:r>
              <a:rPr>
                <a:latin typeface="Courier"/>
              </a:rPr>
              <a:t>, </a:t>
            </a:r>
            <a:r>
              <a:rPr>
                <a:solidFill>
                  <a:srgbClr val="4070A0"/>
                </a:solidFill>
                <a:latin typeface="Courier"/>
              </a:rPr>
              <a:t>"action"</a:t>
            </a:r>
            <a:r>
              <a:rPr>
                <a:latin typeface="Courier"/>
              </a:rPr>
              <a:t>, </a:t>
            </a:r>
            <a:r>
              <a:rPr>
                <a:solidFill>
                  <a:srgbClr val="4070A0"/>
                </a:solidFill>
                <a:latin typeface="Courier"/>
              </a:rPr>
              <a:t>"rows"</a:t>
            </a:r>
            <a:r>
              <a:rPr>
                <a:latin typeface="Courier"/>
              </a:rPr>
              <a:t>]])</a:t>
            </a:r>
          </a:p>
        </p:txBody>
      </p:sp>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cleaning log — In R</a:t>
            </a:r>
          </a:p>
        </p:txBody>
      </p:sp>
      <p:sp>
        <p:nvSpPr>
          <p:cNvPr id="3" name="Content Placeholder 2"/>
          <p:cNvSpPr>
            <a:spLocks noGrp="1"/>
          </p:cNvSpPr>
          <p:nvPr>
            <p:ph idx="1"/>
          </p:nvPr>
        </p:nvSpPr>
        <p:spPr/>
        <p:txBody>
          <a:bodyPr/>
          <a:lstStyle/>
          <a:p>
            <a:pPr lvl="0" indent="0">
              <a:buNone/>
            </a:pPr>
            <a:r>
              <a:rPr>
                <a:latin typeface="Courier"/>
              </a:rPr>
              <a:t>cleaning_log </a:t>
            </a:r>
            <a:r>
              <a:rPr>
                <a:solidFill>
                  <a:srgbClr val="007020"/>
                </a:solidFill>
                <a:latin typeface="Courier"/>
              </a:rPr>
              <a:t>&lt;-</a:t>
            </a:r>
            <a:r>
              <a:rPr>
                <a:latin typeface="Courier"/>
              </a:rPr>
              <a:t> tibble</a:t>
            </a:r>
            <a:r>
              <a:rPr>
                <a:solidFill>
                  <a:srgbClr val="4070A0"/>
                </a:solidFill>
                <a:latin typeface="Courier"/>
              </a:rPr>
              <a:t>::</a:t>
            </a:r>
            <a:r>
              <a:rPr>
                <a:solidFill>
                  <a:srgbClr val="06287E"/>
                </a:solidFill>
                <a:latin typeface="Courier"/>
              </a:rPr>
              <a:t>tribble</a:t>
            </a:r>
            <a:r>
              <a:rPr>
                <a:latin typeface="Courier"/>
              </a:rPr>
              <a:t>(</a:t>
            </a:r>
            <a:br/>
            <a:r>
              <a:rPr>
                <a:latin typeface="Courier"/>
              </a:rPr>
              <a:t>  </a:t>
            </a:r>
            <a:r>
              <a:rPr>
                <a:solidFill>
                  <a:srgbClr val="4070A0"/>
                </a:solidFill>
                <a:latin typeface="Courier"/>
              </a:rPr>
              <a:t>~</a:t>
            </a:r>
            <a:r>
              <a:rPr>
                <a:latin typeface="Courier"/>
              </a:rPr>
              <a:t>rule,                                    </a:t>
            </a:r>
            <a:r>
              <a:rPr>
                <a:solidFill>
                  <a:srgbClr val="4070A0"/>
                </a:solidFill>
                <a:latin typeface="Courier"/>
              </a:rPr>
              <a:t>~</a:t>
            </a:r>
            <a:r>
              <a:rPr>
                <a:latin typeface="Courier"/>
              </a:rPr>
              <a:t>column,               </a:t>
            </a:r>
            <a:r>
              <a:rPr>
                <a:solidFill>
                  <a:srgbClr val="4070A0"/>
                </a:solidFill>
                <a:latin typeface="Courier"/>
              </a:rPr>
              <a:t>~</a:t>
            </a:r>
            <a:r>
              <a:rPr>
                <a:latin typeface="Courier"/>
              </a:rPr>
              <a:t>action,       </a:t>
            </a:r>
            <a:r>
              <a:rPr>
                <a:solidFill>
                  <a:srgbClr val="4070A0"/>
                </a:solidFill>
                <a:latin typeface="Courier"/>
              </a:rPr>
              <a:t>~</a:t>
            </a:r>
            <a:r>
              <a:rPr>
                <a:latin typeface="Courier"/>
              </a:rPr>
              <a:t>rows,</a:t>
            </a:r>
            <a:br/>
            <a:r>
              <a:rPr>
                <a:latin typeface="Courier"/>
              </a:rPr>
              <a:t>  </a:t>
            </a:r>
            <a:r>
              <a:rPr>
                <a:solidFill>
                  <a:srgbClr val="4070A0"/>
                </a:solidFill>
                <a:latin typeface="Courier"/>
              </a:rPr>
              <a:t>"MUAC unit error corrected (cm to mm)"</a:t>
            </a:r>
            <a:r>
              <a:rPr>
                <a:latin typeface="Courier"/>
              </a:rPr>
              <a:t>,   </a:t>
            </a:r>
            <a:r>
              <a:rPr>
                <a:solidFill>
                  <a:srgbClr val="4070A0"/>
                </a:solidFill>
                <a:latin typeface="Courier"/>
              </a:rPr>
              <a:t>"muac_mm"</a:t>
            </a:r>
            <a:r>
              <a:rPr>
                <a:latin typeface="Courier"/>
              </a:rPr>
              <a:t>,             </a:t>
            </a:r>
            <a:r>
              <a:rPr>
                <a:solidFill>
                  <a:srgbClr val="4070A0"/>
                </a:solidFill>
                <a:latin typeface="Courier"/>
              </a:rPr>
              <a:t>"corrected"</a:t>
            </a:r>
            <a:r>
              <a:rPr>
                <a:latin typeface="Courier"/>
              </a:rPr>
              <a:t>,   n_unit_error,</a:t>
            </a:r>
            <a:br/>
            <a:r>
              <a:rPr>
                <a:latin typeface="Courier"/>
              </a:rPr>
              <a:t>  </a:t>
            </a:r>
            <a:r>
              <a:rPr>
                <a:solidFill>
                  <a:srgbClr val="4070A0"/>
                </a:solidFill>
                <a:latin typeface="Courier"/>
              </a:rPr>
              <a:t>"Implausible MUAC set to missing"</a:t>
            </a:r>
            <a:r>
              <a:rPr>
                <a:latin typeface="Courier"/>
              </a:rPr>
              <a:t>,        </a:t>
            </a:r>
            <a:r>
              <a:rPr>
                <a:solidFill>
                  <a:srgbClr val="4070A0"/>
                </a:solidFill>
                <a:latin typeface="Courier"/>
              </a:rPr>
              <a:t>"muac_mm"</a:t>
            </a:r>
            <a:r>
              <a:rPr>
                <a:latin typeface="Courier"/>
              </a:rPr>
              <a:t>,             </a:t>
            </a:r>
            <a:r>
              <a:rPr>
                <a:solidFill>
                  <a:srgbClr val="4070A0"/>
                </a:solidFill>
                <a:latin typeface="Courier"/>
              </a:rPr>
              <a:t>"set-missing"</a:t>
            </a:r>
            <a:r>
              <a:rPr>
                <a:latin typeface="Courier"/>
              </a:rPr>
              <a:t>, n_implausible,</a:t>
            </a:r>
            <a:br/>
            <a:r>
              <a:rPr>
                <a:latin typeface="Courier"/>
              </a:rPr>
              <a:t>  </a:t>
            </a:r>
            <a:r>
              <a:rPr>
                <a:solidFill>
                  <a:srgbClr val="4070A0"/>
                </a:solidFill>
                <a:latin typeface="Courier"/>
              </a:rPr>
              <a:t>"Exact duplicate submissions removed"</a:t>
            </a:r>
            <a:r>
              <a:rPr>
                <a:latin typeface="Courier"/>
              </a:rPr>
              <a:t>,    </a:t>
            </a:r>
            <a:r>
              <a:rPr>
                <a:solidFill>
                  <a:srgbClr val="4070A0"/>
                </a:solidFill>
                <a:latin typeface="Courier"/>
              </a:rPr>
              <a:t>"all"</a:t>
            </a:r>
            <a:r>
              <a:rPr>
                <a:latin typeface="Courier"/>
              </a:rPr>
              <a:t>,                 </a:t>
            </a:r>
            <a:r>
              <a:rPr>
                <a:solidFill>
                  <a:srgbClr val="4070A0"/>
                </a:solidFill>
                <a:latin typeface="Courier"/>
              </a:rPr>
              <a:t>"dropped"</a:t>
            </a:r>
            <a:r>
              <a:rPr>
                <a:latin typeface="Courier"/>
              </a:rPr>
              <a:t>,     n_exact_dupes,</a:t>
            </a:r>
            <a:br/>
            <a:r>
              <a:rPr>
                <a:latin typeface="Courier"/>
              </a:rPr>
              <a:t>  </a:t>
            </a:r>
            <a:r>
              <a:rPr>
                <a:solidFill>
                  <a:srgbClr val="4070A0"/>
                </a:solidFill>
                <a:latin typeface="Courier"/>
              </a:rPr>
              <a:t>"Suspected re-registration flagged"</a:t>
            </a:r>
            <a:r>
              <a:rPr>
                <a:latin typeface="Courier"/>
              </a:rPr>
              <a:t>,      </a:t>
            </a:r>
            <a:r>
              <a:rPr>
                <a:solidFill>
                  <a:srgbClr val="4070A0"/>
                </a:solidFill>
                <a:latin typeface="Courier"/>
              </a:rPr>
              <a:t>"suspected_duplicate"</a:t>
            </a:r>
            <a:r>
              <a:rPr>
                <a:latin typeface="Courier"/>
              </a:rPr>
              <a:t>, </a:t>
            </a:r>
            <a:r>
              <a:rPr>
                <a:solidFill>
                  <a:srgbClr val="4070A0"/>
                </a:solidFill>
                <a:latin typeface="Courier"/>
              </a:rPr>
              <a:t>"flagged"</a:t>
            </a:r>
            <a:r>
              <a:rPr>
                <a:latin typeface="Courier"/>
              </a:rPr>
              <a:t>,     n_suspected,</a:t>
            </a:r>
            <a:br/>
            <a:r>
              <a:rPr>
                <a:latin typeface="Courier"/>
              </a:rPr>
              <a:t>  </a:t>
            </a:r>
            <a:r>
              <a:rPr>
                <a:solidFill>
                  <a:srgbClr val="4070A0"/>
                </a:solidFill>
                <a:latin typeface="Courier"/>
              </a:rPr>
              <a:t>"Oedema coding harmonised"</a:t>
            </a:r>
            <a:r>
              <a:rPr>
                <a:latin typeface="Courier"/>
              </a:rPr>
              <a:t>,               </a:t>
            </a:r>
            <a:r>
              <a:rPr>
                <a:solidFill>
                  <a:srgbClr val="4070A0"/>
                </a:solidFill>
                <a:latin typeface="Courier"/>
              </a:rPr>
              <a:t>"oedema"</a:t>
            </a:r>
            <a:r>
              <a:rPr>
                <a:latin typeface="Courier"/>
              </a:rPr>
              <a:t>,              </a:t>
            </a:r>
            <a:r>
              <a:rPr>
                <a:solidFill>
                  <a:srgbClr val="4070A0"/>
                </a:solidFill>
                <a:latin typeface="Courier"/>
              </a:rPr>
              <a:t>"corrected"</a:t>
            </a:r>
            <a:r>
              <a:rPr>
                <a:latin typeface="Courier"/>
              </a:rPr>
              <a:t>,   n_oedema_missing,</a:t>
            </a:r>
            <a:br/>
            <a:r>
              <a:rPr>
                <a:latin typeface="Courier"/>
              </a:rPr>
              <a:t>  </a:t>
            </a:r>
            <a:r>
              <a:rPr>
                <a:solidFill>
                  <a:srgbClr val="4070A0"/>
                </a:solidFill>
                <a:latin typeface="Courier"/>
              </a:rPr>
              <a:t>"Missing age retained"</a:t>
            </a:r>
            <a:r>
              <a:rPr>
                <a:latin typeface="Courier"/>
              </a:rPr>
              <a:t>,                   </a:t>
            </a:r>
            <a:r>
              <a:rPr>
                <a:solidFill>
                  <a:srgbClr val="4070A0"/>
                </a:solidFill>
                <a:latin typeface="Courier"/>
              </a:rPr>
              <a:t>"age_months"</a:t>
            </a:r>
            <a:r>
              <a:rPr>
                <a:latin typeface="Courier"/>
              </a:rPr>
              <a:t>,          </a:t>
            </a:r>
            <a:r>
              <a:rPr>
                <a:solidFill>
                  <a:srgbClr val="4070A0"/>
                </a:solidFill>
                <a:latin typeface="Courier"/>
              </a:rPr>
              <a:t>"kept"</a:t>
            </a:r>
            <a:r>
              <a:rPr>
                <a:latin typeface="Courier"/>
              </a:rPr>
              <a:t>,        </a:t>
            </a:r>
            <a:r>
              <a:rPr>
                <a:solidFill>
                  <a:srgbClr val="06287E"/>
                </a:solidFill>
                <a:latin typeface="Courier"/>
              </a:rPr>
              <a:t>sum</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age_months))</a:t>
            </a:r>
            <a:br/>
            <a:r>
              <a:rPr>
                <a:latin typeface="Courier"/>
              </a:rPr>
              <a:t>)</a:t>
            </a:r>
            <a:br/>
            <a:br/>
            <a:r>
              <a:rPr>
                <a:latin typeface="Courier"/>
              </a:rPr>
              <a:t>readr</a:t>
            </a:r>
            <a:r>
              <a:rPr>
                <a:solidFill>
                  <a:srgbClr val="4070A0"/>
                </a:solidFill>
                <a:latin typeface="Courier"/>
              </a:rPr>
              <a:t>::</a:t>
            </a:r>
            <a:r>
              <a:rPr>
                <a:solidFill>
                  <a:srgbClr val="06287E"/>
                </a:solidFill>
                <a:latin typeface="Courier"/>
              </a:rPr>
              <a:t>write_csv</a:t>
            </a:r>
            <a:r>
              <a:rPr>
                <a:latin typeface="Courier"/>
              </a:rPr>
              <a:t>(cleaning_log, </a:t>
            </a:r>
            <a:r>
              <a:rPr>
                <a:solidFill>
                  <a:srgbClr val="4070A0"/>
                </a:solidFill>
                <a:latin typeface="Courier"/>
              </a:rPr>
              <a:t>"output/tables/cleaning-log.csv"</a:t>
            </a:r>
            <a:r>
              <a:rPr>
                <a:latin typeface="Courier"/>
              </a:rPr>
              <a:t>)</a:t>
            </a:r>
            <a:br/>
            <a:r>
              <a:rPr>
                <a:latin typeface="Courier"/>
              </a:rPr>
              <a:t>cleaning_log</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Cleaning is a set of decisions, not a script</a:t>
            </a:r>
          </a:p>
        </p:txBody>
      </p:sp>
      <p:sp>
        <p:nvSpPr>
          <p:cNvPr id="3" name="Content Placeholder 2"/>
          <p:cNvSpPr>
            <a:spLocks noGrp="1"/>
          </p:cNvSpPr>
          <p:nvPr>
            <p:ph idx="1"/>
          </p:nvPr>
        </p:nvSpPr>
        <p:spPr/>
        <p:txBody>
          <a:bodyPr/>
          <a:lstStyle/>
          <a:p>
            <a:pPr lvl="0"/>
            <a:r>
              <a:rPr/>
              <a:t>The profiling in the last lesson produced a list of faults.</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cleaning log</a:t>
            </a:r>
          </a:p>
        </p:txBody>
      </p:sp>
      <p:sp>
        <p:nvSpPr>
          <p:cNvPr id="3" name="Content Placeholder 2"/>
          <p:cNvSpPr>
            <a:spLocks noGrp="1"/>
          </p:cNvSpPr>
          <p:nvPr>
            <p:ph idx="1"/>
          </p:nvPr>
        </p:nvSpPr>
        <p:spPr/>
        <p:txBody>
          <a:bodyPr/>
          <a:lstStyle/>
          <a:p>
            <a:pPr lvl="0"/>
            <a:r>
              <a:rPr b="1"/>
              <a:t>The row counts come from the code</a:t>
            </a:r>
            <a:r>
              <a:rPr/>
              <a:t>, not from memory. If the rule changes, the count changes with it.</a:t>
            </a:r>
          </a:p>
          <a:p>
            <a:pPr lvl="0"/>
            <a:r>
              <a:rPr b="1"/>
              <a:t>It ships with the analysis</a:t>
            </a:r>
            <a:r>
              <a:rPr/>
              <a:t> — as an annex to the report, not as a file on someone’s laptop.</a:t>
            </a:r>
          </a:p>
          <a:p>
            <a:pPr lvl="0"/>
            <a:r>
              <a:rPr b="1"/>
              <a:t>The rationale is a sentence, not a category.</a:t>
            </a:r>
            <a:r>
              <a:rPr/>
              <a:t> “Data quality” is not a rationale.</a:t>
            </a:r>
          </a:p>
          <a:p>
            <a:pPr lvl="0"/>
            <a:r>
              <a:rPr b="1"/>
              <a:t>It is written as the cleaning happens</a:t>
            </a:r>
            <a:r>
              <a:rPr/>
              <a:t>, not reconstructed afterwards. Reconstructed logs are wrong in exactly the…</a:t>
            </a:r>
          </a:p>
        </p:txBody>
      </p:sp>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one thing never to do</a:t>
            </a:r>
          </a:p>
        </p:txBody>
      </p:sp>
      <p:sp>
        <p:nvSpPr>
          <p:cNvPr id="3" name="Content Placeholder 2"/>
          <p:cNvSpPr>
            <a:spLocks noGrp="1"/>
          </p:cNvSpPr>
          <p:nvPr>
            <p:ph idx="1"/>
          </p:nvPr>
        </p:nvSpPr>
        <p:spPr/>
        <p:txBody>
          <a:bodyPr/>
          <a:lstStyle/>
          <a:p>
            <a:pPr lvl="0"/>
            <a:r>
              <a:rPr/>
              <a:t>Do not edit </a:t>
            </a:r>
            <a:r>
              <a:rPr>
                <a:latin typeface="Courier"/>
              </a:rPr>
              <a:t>data/raw/</a:t>
            </a:r>
            <a:r>
              <a:rPr/>
              <a:t>.</a:t>
            </a:r>
          </a:p>
        </p:txBody>
      </p:sp>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comes next</a:t>
            </a:r>
          </a:p>
        </p:txBody>
      </p:sp>
      <p:sp>
        <p:nvSpPr>
          <p:cNvPr id="3" name="Content Placeholder 2"/>
          <p:cNvSpPr>
            <a:spLocks noGrp="1"/>
          </p:cNvSpPr>
          <p:nvPr>
            <p:ph idx="1"/>
          </p:nvPr>
        </p:nvSpPr>
        <p:spPr/>
        <p:txBody>
          <a:bodyPr/>
          <a:lstStyle/>
          <a:p>
            <a:pPr lvl="0"/>
            <a:r>
              <a:rPr/>
              <a:t>The data is clean and the decisions are recorded.</a:t>
            </a:r>
          </a:p>
        </p:txBody>
      </p:sp>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Where this goes next</a:t>
            </a:r>
          </a:p>
        </p:txBody>
      </p:sp>
      <p:sp>
        <p:nvSpPr>
          <p:cNvPr id="3" name="Content Placeholder 2"/>
          <p:cNvSpPr>
            <a:spLocks noGrp="1"/>
          </p:cNvSpPr>
          <p:nvPr>
            <p:ph idx="1"/>
          </p:nvPr>
        </p:nvSpPr>
        <p:spPr/>
        <p:txBody>
          <a:bodyPr/>
          <a:lstStyle/>
          <a:p>
            <a:pPr lvl="0" indent="0" marL="0">
              <a:buNone/>
            </a:pPr>
            <a:r>
              <a:rPr/>
              <a:t>Read the full lesson, with runnable code</a:t>
            </a:r>
          </a:p>
          <a:p>
            <a:pPr lvl="0" indent="0" marL="0">
              <a:buNone/>
            </a:pPr>
            <a:r>
              <a:rPr>
                <a:hlinkClick r:id="rId2"/>
              </a:rPr>
              <a:t>https://data-analysis.cassion.dev/courses/data-analysis-foundations/foundations-06-cleaning-decisions</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four options</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2743200"/>
                <a:gridCol w="2743200"/>
                <a:gridCol w="2743200"/>
              </a:tblGrid>
              <a:tr h="0">
                <a:tc>
                  <a:txBody>
                    <a:bodyPr/>
                    <a:lstStyle/>
                    <a:p>
                      <a:pPr lvl="0" indent="0" marL="0">
                        <a:buNone/>
                      </a:pPr>
                      <a:r>
                        <a:rPr/>
                        <a:t>Option</a:t>
                      </a:r>
                    </a:p>
                  </a:txBody>
                  <a:tcPr/>
                </a:tc>
                <a:tc>
                  <a:txBody>
                    <a:bodyPr/>
                    <a:lstStyle/>
                    <a:p>
                      <a:pPr lvl="0" indent="0" marL="0">
                        <a:buNone/>
                      </a:pPr>
                      <a:r>
                        <a:rPr/>
                        <a:t>When it applies</a:t>
                      </a:r>
                    </a:p>
                  </a:txBody>
                  <a:tcPr/>
                </a:tc>
                <a:tc>
                  <a:txBody>
                    <a:bodyPr/>
                    <a:lstStyle/>
                    <a:p>
                      <a:pPr lvl="0" indent="0" marL="0">
                        <a:buNone/>
                      </a:pPr>
                      <a:r>
                        <a:rPr/>
                        <a:t>What it costs</a:t>
                      </a:r>
                    </a:p>
                  </a:txBody>
                  <a:tcPr/>
                </a:tc>
              </a:tr>
              <a:tr h="0">
                <a:tc>
                  <a:txBody>
                    <a:bodyPr/>
                    <a:lstStyle/>
                    <a:p>
                      <a:pPr lvl="0" indent="0" marL="0">
                        <a:buNone/>
                      </a:pPr>
                      <a:r>
                        <a:rPr/>
                        <a:t>Correct</a:t>
                      </a:r>
                    </a:p>
                  </a:txBody>
                </a:tc>
                <a:tc>
                  <a:txBody>
                    <a:bodyPr/>
                    <a:lstStyle/>
                    <a:p>
                      <a:pPr lvl="0" indent="0" marL="0">
                        <a:buNone/>
                      </a:pPr>
                      <a:r>
                        <a:rPr/>
                        <a:t>You know what the value was meant to be</a:t>
                      </a:r>
                    </a:p>
                  </a:txBody>
                </a:tc>
                <a:tc>
                  <a:txBody>
                    <a:bodyPr/>
                    <a:lstStyle/>
                    <a:p>
                      <a:pPr lvl="0" indent="0" marL="0">
                        <a:buNone/>
                      </a:pPr>
                      <a:r>
                        <a:rPr/>
                        <a:t>Nothing, if you are right</a:t>
                      </a:r>
                    </a:p>
                  </a:txBody>
                </a:tc>
              </a:tr>
              <a:tr h="0">
                <a:tc>
                  <a:txBody>
                    <a:bodyPr/>
                    <a:lstStyle/>
                    <a:p>
                      <a:pPr lvl="0" indent="0" marL="0">
                        <a:buNone/>
                      </a:pPr>
                      <a:r>
                        <a:rPr/>
                        <a:t>Set to missing</a:t>
                      </a:r>
                    </a:p>
                  </a:txBody>
                </a:tc>
                <a:tc>
                  <a:txBody>
                    <a:bodyPr/>
                    <a:lstStyle/>
                    <a:p>
                      <a:pPr lvl="0" indent="0" marL="0">
                        <a:buNone/>
                      </a:pPr>
                      <a:r>
                        <a:rPr/>
                        <a:t>The value is wrong and unrecoverable</a:t>
                      </a:r>
                    </a:p>
                  </a:txBody>
                </a:tc>
                <a:tc>
                  <a:txBody>
                    <a:bodyPr/>
                    <a:lstStyle/>
                    <a:p>
                      <a:pPr lvl="0" indent="0" marL="0">
                        <a:buNone/>
                      </a:pPr>
                      <a:r>
                        <a:rPr/>
                        <a:t>Precision, and possibly bias</a:t>
                      </a:r>
                    </a:p>
                  </a:txBody>
                </a:tc>
              </a:tr>
              <a:tr h="0">
                <a:tc>
                  <a:txBody>
                    <a:bodyPr/>
                    <a:lstStyle/>
                    <a:p>
                      <a:pPr lvl="0" indent="0" marL="0">
                        <a:buNone/>
                      </a:pPr>
                      <a:r>
                        <a:rPr/>
                        <a:t>Drop the row</a:t>
                      </a:r>
                    </a:p>
                  </a:txBody>
                </a:tc>
                <a:tc>
                  <a:txBody>
                    <a:bodyPr/>
                    <a:lstStyle/>
                    <a:p>
                      <a:pPr lvl="0" indent="0" marL="0">
                        <a:buNone/>
                      </a:pPr>
                      <a:r>
                        <a:rPr/>
                        <a:t>The row is not a real observation</a:t>
                      </a:r>
                    </a:p>
                  </a:txBody>
                </a:tc>
                <a:tc>
                  <a:txBody>
                    <a:bodyPr/>
                    <a:lstStyle/>
                    <a:p>
                      <a:pPr lvl="0" indent="0" marL="0">
                        <a:buNone/>
                      </a:pPr>
                      <a:r>
                        <a:rPr/>
                        <a:t>Caseload, if you are wrong</a:t>
                      </a:r>
                    </a:p>
                  </a:txBody>
                </a:tc>
              </a:tr>
              <a:tr h="0">
                <a:tc>
                  <a:txBody>
                    <a:bodyPr/>
                    <a:lstStyle/>
                    <a:p>
                      <a:pPr lvl="0" indent="0" marL="0">
                        <a:buNone/>
                      </a:pPr>
                      <a:r>
                        <a:rPr/>
                        <a:t>Keep and flag</a:t>
                      </a:r>
                    </a:p>
                  </a:txBody>
                </a:tc>
                <a:tc>
                  <a:txBody>
                    <a:bodyPr/>
                    <a:lstStyle/>
                    <a:p>
                      <a:pPr lvl="0" indent="0" marL="0">
                        <a:buNone/>
                      </a:pPr>
                      <a:r>
                        <a:rPr/>
                        <a:t>The value may be right, and you cannot tell</a:t>
                      </a:r>
                    </a:p>
                  </a:txBody>
                </a:tc>
                <a:tc>
                  <a:txBody>
                    <a:bodyPr/>
                    <a:lstStyle/>
                    <a:p>
                      <a:pPr lvl="0" indent="0" marL="0">
                        <a:buNone/>
                      </a:pPr>
                      <a:r>
                        <a:rPr/>
                        <a:t>Nothing, but the reader must handle it</a:t>
                      </a:r>
                    </a:p>
                  </a:txBody>
                </a:tc>
              </a:tr>
            </a:tbl>
          </a:graphicData>
        </a:graphic>
      </p:graphicFrame>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a:t>
            </a:r>
          </a:p>
        </p:txBody>
      </p:sp>
      <p:sp>
        <p:nvSpPr>
          <p:cNvPr id="3" name="Content Placeholder 2"/>
          <p:cNvSpPr>
            <a:spLocks noGrp="1"/>
          </p:cNvSpPr>
          <p:nvPr>
            <p:ph idx="1"/>
          </p:nvPr>
        </p:nvSpPr>
        <p:spPr/>
        <p:txBody>
          <a:bodyPr/>
          <a:lstStyle/>
          <a:p>
            <a:pPr lvl="0"/>
            <a:r>
              <a:rPr/>
              <a:t>Unit errors — seven records in centimetres — Recoverable</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Python</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numpy </a:t>
            </a:r>
            <a:r>
              <a:rPr b="1">
                <a:solidFill>
                  <a:srgbClr val="008000"/>
                </a:solidFill>
                <a:latin typeface="Courier"/>
              </a:rPr>
              <a:t>as</a:t>
            </a:r>
            <a:r>
              <a:rPr>
                <a:latin typeface="Courier"/>
              </a:rPr>
              <a:t> np</a:t>
            </a:r>
            <a:br/>
            <a:br/>
            <a:r>
              <a:rPr>
                <a:latin typeface="Courier"/>
              </a:rPr>
              <a:t>unit_error </a:t>
            </a:r>
            <a:r>
              <a:rPr>
                <a:solidFill>
                  <a:srgbClr val="666666"/>
                </a:solidFill>
                <a:latin typeface="Courier"/>
              </a:rPr>
              <a:t>=</a:t>
            </a:r>
            <a:r>
              <a:rPr>
                <a:latin typeface="Courier"/>
              </a:rPr>
              <a:t> muac[</a:t>
            </a:r>
            <a:r>
              <a:rPr>
                <a:solidFill>
                  <a:srgbClr val="4070A0"/>
                </a:solidFill>
                <a:latin typeface="Courier"/>
              </a:rPr>
              <a:t>"muac_mm"</a:t>
            </a:r>
            <a:r>
              <a:rPr>
                <a:latin typeface="Courier"/>
              </a:rPr>
              <a:t>].notna() </a:t>
            </a:r>
            <a:r>
              <a:rPr>
                <a:solidFill>
                  <a:srgbClr val="666666"/>
                </a:solidFill>
                <a:latin typeface="Courier"/>
              </a:rPr>
              <a:t>&amp;</a:t>
            </a:r>
            <a:r>
              <a:rPr>
                <a:latin typeface="Courier"/>
              </a:rPr>
              <a:t> (muac[</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40</a:t>
            </a:r>
            <a:r>
              <a:rPr>
                <a:latin typeface="Courier"/>
              </a:rPr>
              <a:t>)</a:t>
            </a:r>
            <a:br/>
            <a:r>
              <a:rPr>
                <a:latin typeface="Courier"/>
              </a:rPr>
              <a:t>n_unit_error </a:t>
            </a:r>
            <a:r>
              <a:rPr>
                <a:solidFill>
                  <a:srgbClr val="666666"/>
                </a:solidFill>
                <a:latin typeface="Courier"/>
              </a:rPr>
              <a:t>=</a:t>
            </a:r>
            <a:r>
              <a:rPr>
                <a:latin typeface="Courier"/>
              </a:rPr>
              <a:t> </a:t>
            </a:r>
            <a:r>
              <a:rPr>
                <a:solidFill>
                  <a:srgbClr val="008000"/>
                </a:solidFill>
                <a:latin typeface="Courier"/>
              </a:rPr>
              <a:t>int</a:t>
            </a:r>
            <a:r>
              <a:rPr>
                <a:latin typeface="Courier"/>
              </a:rPr>
              <a:t>(unit_error.</a:t>
            </a:r>
            <a:r>
              <a:rPr>
                <a:solidFill>
                  <a:srgbClr val="008000"/>
                </a:solidFill>
                <a:latin typeface="Courier"/>
              </a:rPr>
              <a:t>sum</a:t>
            </a:r>
            <a:r>
              <a:rPr>
                <a:latin typeface="Courier"/>
              </a:rPr>
              <a:t>())</a:t>
            </a:r>
            <a:br/>
            <a:br/>
            <a:r>
              <a:rPr>
                <a:latin typeface="Courier"/>
              </a:rPr>
              <a:t>muac.loc[unit_error, </a:t>
            </a:r>
            <a:r>
              <a:rPr>
                <a:solidFill>
                  <a:srgbClr val="4070A0"/>
                </a:solidFill>
                <a:latin typeface="Courier"/>
              </a:rPr>
              <a:t>"muac_mm"</a:t>
            </a:r>
            <a:r>
              <a:rPr>
                <a:latin typeface="Courier"/>
              </a:rPr>
              <a:t>] </a:t>
            </a:r>
            <a:r>
              <a:rPr>
                <a:solidFill>
                  <a:srgbClr val="666666"/>
                </a:solidFill>
                <a:latin typeface="Courier"/>
              </a:rPr>
              <a:t>=</a:t>
            </a:r>
            <a:r>
              <a:rPr>
                <a:latin typeface="Courier"/>
              </a:rPr>
              <a:t> muac.loc[unit_error, </a:t>
            </a:r>
            <a:r>
              <a:rPr>
                <a:solidFill>
                  <a:srgbClr val="4070A0"/>
                </a:solidFill>
                <a:latin typeface="Courier"/>
              </a:rPr>
              <a:t>"muac_mm"</a:t>
            </a:r>
            <a:r>
              <a:rPr>
                <a:latin typeface="Courier"/>
              </a:rPr>
              <a:t>] </a:t>
            </a:r>
            <a:r>
              <a:rPr>
                <a:solidFill>
                  <a:srgbClr val="666666"/>
                </a:solidFill>
                <a:latin typeface="Courier"/>
              </a:rPr>
              <a:t>*</a:t>
            </a:r>
            <a:r>
              <a:rPr>
                <a:latin typeface="Courier"/>
              </a:rPr>
              <a:t> </a:t>
            </a:r>
            <a:r>
              <a:rPr>
                <a:solidFill>
                  <a:srgbClr val="40A070"/>
                </a:solidFill>
                <a:latin typeface="Courier"/>
              </a:rPr>
              <a:t>10</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R</a:t>
            </a:r>
          </a:p>
        </p:txBody>
      </p:sp>
      <p:sp>
        <p:nvSpPr>
          <p:cNvPr id="3" name="Content Placeholder 2"/>
          <p:cNvSpPr>
            <a:spLocks noGrp="1"/>
          </p:cNvSpPr>
          <p:nvPr>
            <p:ph idx="1"/>
          </p:nvPr>
        </p:nvSpPr>
        <p:spPr/>
        <p:txBody>
          <a:bodyPr/>
          <a:lstStyle/>
          <a:p>
            <a:pPr lvl="0" indent="0">
              <a:buNone/>
            </a:pPr>
            <a:r>
              <a:rPr>
                <a:latin typeface="Courier"/>
              </a:rPr>
              <a:t>unit_error </a:t>
            </a:r>
            <a:r>
              <a:rPr>
                <a:solidFill>
                  <a:srgbClr val="007020"/>
                </a:solidFill>
                <a:latin typeface="Courier"/>
              </a:rPr>
              <a:t>&lt;-</a:t>
            </a:r>
            <a:r>
              <a:rPr>
                <a:latin typeface="Courier"/>
              </a:rPr>
              <a:t> </a:t>
            </a:r>
            <a:r>
              <a:rPr>
                <a:solidFill>
                  <a:srgbClr val="4070A0"/>
                </a:solidFill>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muac_mm) </a:t>
            </a:r>
            <a:r>
              <a:rPr>
                <a:solidFill>
                  <a:srgbClr val="4070A0"/>
                </a:solidFill>
                <a:latin typeface="Courier"/>
              </a:rPr>
              <a:t>&amp;</a:t>
            </a:r>
            <a:r>
              <a:rPr>
                <a:latin typeface="Courier"/>
              </a:rPr>
              <a:t> muac</a:t>
            </a:r>
            <a:r>
              <a:rPr>
                <a:solidFill>
                  <a:srgbClr val="4070A0"/>
                </a:solidFill>
                <a:latin typeface="Courier"/>
              </a:rPr>
              <a:t>$</a:t>
            </a:r>
            <a:r>
              <a:rPr>
                <a:latin typeface="Courier"/>
              </a:rPr>
              <a:t>muac_mm </a:t>
            </a:r>
            <a:r>
              <a:rPr>
                <a:solidFill>
                  <a:srgbClr val="4070A0"/>
                </a:solidFill>
                <a:latin typeface="Courier"/>
              </a:rPr>
              <a:t>&lt;</a:t>
            </a:r>
            <a:r>
              <a:rPr>
                <a:latin typeface="Courier"/>
              </a:rPr>
              <a:t> </a:t>
            </a:r>
            <a:r>
              <a:rPr>
                <a:solidFill>
                  <a:srgbClr val="40A070"/>
                </a:solidFill>
                <a:latin typeface="Courier"/>
              </a:rPr>
              <a:t>40</a:t>
            </a:r>
            <a:br/>
            <a:r>
              <a:rPr>
                <a:latin typeface="Courier"/>
              </a:rPr>
              <a:t>n_unit_error </a:t>
            </a:r>
            <a:r>
              <a:rPr>
                <a:solidFill>
                  <a:srgbClr val="007020"/>
                </a:solidFill>
                <a:latin typeface="Courier"/>
              </a:rPr>
              <a:t>&lt;-</a:t>
            </a:r>
            <a:r>
              <a:rPr>
                <a:latin typeface="Courier"/>
              </a:rPr>
              <a:t> </a:t>
            </a:r>
            <a:r>
              <a:rPr>
                <a:solidFill>
                  <a:srgbClr val="06287E"/>
                </a:solidFill>
                <a:latin typeface="Courier"/>
              </a:rPr>
              <a:t>sum</a:t>
            </a:r>
            <a:r>
              <a:rPr>
                <a:latin typeface="Courier"/>
              </a:rPr>
              <a:t>(unit_error)</a:t>
            </a:r>
            <a:br/>
            <a:b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muac_mm =</a:t>
            </a:r>
            <a:r>
              <a:rPr>
                <a:latin typeface="Courier"/>
              </a:rPr>
              <a:t> </a:t>
            </a:r>
            <a:r>
              <a:rPr>
                <a:solidFill>
                  <a:srgbClr val="06287E"/>
                </a:solidFill>
                <a:latin typeface="Courier"/>
              </a:rPr>
              <a:t>if_else</a:t>
            </a:r>
            <a:r>
              <a:rPr>
                <a:latin typeface="Courier"/>
              </a:rPr>
              <a:t>(</a:t>
            </a:r>
            <a:r>
              <a:rPr>
                <a:solidFill>
                  <a:srgbClr val="4070A0"/>
                </a:solidFill>
                <a:latin typeface="Courier"/>
              </a:rPr>
              <a:t>!</a:t>
            </a:r>
            <a:r>
              <a:rPr>
                <a:solidFill>
                  <a:srgbClr val="06287E"/>
                </a:solidFill>
                <a:latin typeface="Courier"/>
              </a:rPr>
              <a:t>is.na</a:t>
            </a:r>
            <a:r>
              <a:rPr>
                <a:latin typeface="Courier"/>
              </a:rPr>
              <a:t>(muac_mm) </a:t>
            </a:r>
            <a:r>
              <a:rPr>
                <a:solidFill>
                  <a:srgbClr val="4070A0"/>
                </a:solidFill>
                <a:latin typeface="Courier"/>
              </a:rPr>
              <a:t>&amp;</a:t>
            </a:r>
            <a:r>
              <a:rPr>
                <a:latin typeface="Courier"/>
              </a:rPr>
              <a:t> muac_mm </a:t>
            </a:r>
            <a:r>
              <a:rPr>
                <a:solidFill>
                  <a:srgbClr val="4070A0"/>
                </a:solidFill>
                <a:latin typeface="Courier"/>
              </a:rPr>
              <a:t>&lt;</a:t>
            </a:r>
            <a:r>
              <a:rPr>
                <a:latin typeface="Courier"/>
              </a:rPr>
              <a:t> </a:t>
            </a:r>
            <a:r>
              <a:rPr>
                <a:solidFill>
                  <a:srgbClr val="40A070"/>
                </a:solidFill>
                <a:latin typeface="Courier"/>
              </a:rPr>
              <a:t>40</a:t>
            </a:r>
            <a:r>
              <a:rPr>
                <a:latin typeface="Courier"/>
              </a:rPr>
              <a:t>, muac_mm </a:t>
            </a:r>
            <a:r>
              <a:rPr>
                <a:solidFill>
                  <a:srgbClr val="4070A0"/>
                </a:solidFill>
                <a:latin typeface="Courier"/>
              </a:rPr>
              <a:t>*</a:t>
            </a:r>
            <a:r>
              <a:rPr>
                <a:latin typeface="Courier"/>
              </a:rPr>
              <a:t> </a:t>
            </a:r>
            <a:r>
              <a:rPr>
                <a:solidFill>
                  <a:srgbClr val="40A070"/>
                </a:solidFill>
                <a:latin typeface="Courier"/>
              </a:rPr>
              <a:t>10</a:t>
            </a:r>
            <a:r>
              <a:rPr>
                <a:solidFill>
                  <a:srgbClr val="902000"/>
                </a:solidFill>
                <a:latin typeface="Courier"/>
              </a:rPr>
              <a:t>L</a:t>
            </a:r>
            <a:r>
              <a:rPr>
                <a:latin typeface="Courier"/>
              </a:rPr>
              <a:t>, muac_mm))</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a:t>
            </a:r>
          </a:p>
        </p:txBody>
      </p:sp>
      <p:sp>
        <p:nvSpPr>
          <p:cNvPr id="3" name="Content Placeholder 2"/>
          <p:cNvSpPr>
            <a:spLocks noGrp="1"/>
          </p:cNvSpPr>
          <p:nvPr>
            <p:ph idx="1"/>
          </p:nvPr>
        </p:nvSpPr>
        <p:spPr/>
        <p:txBody>
          <a:bodyPr/>
          <a:lstStyle/>
          <a:p>
            <a:pPr lvl="0"/>
            <a:r>
              <a:rPr/>
              <a:t>Implausible values that are not unit errors — Not recoverable</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Working through this register — In Python</a:t>
            </a:r>
          </a:p>
        </p:txBody>
      </p:sp>
      <p:sp>
        <p:nvSpPr>
          <p:cNvPr id="3" name="Content Placeholder 2"/>
          <p:cNvSpPr>
            <a:spLocks noGrp="1"/>
          </p:cNvSpPr>
          <p:nvPr>
            <p:ph idx="1"/>
          </p:nvPr>
        </p:nvSpPr>
        <p:spPr/>
        <p:txBody>
          <a:bodyPr/>
          <a:lstStyle/>
          <a:p>
            <a:pPr lvl="0" indent="0">
              <a:buNone/>
            </a:pPr>
            <a:r>
              <a:rPr>
                <a:latin typeface="Courier"/>
              </a:rPr>
              <a:t>implausible </a:t>
            </a:r>
            <a:r>
              <a:rPr>
                <a:solidFill>
                  <a:srgbClr val="666666"/>
                </a:solidFill>
                <a:latin typeface="Courier"/>
              </a:rPr>
              <a:t>=</a:t>
            </a:r>
            <a:r>
              <a:rPr>
                <a:latin typeface="Courier"/>
              </a:rPr>
              <a:t> muac[</a:t>
            </a:r>
            <a:r>
              <a:rPr>
                <a:solidFill>
                  <a:srgbClr val="4070A0"/>
                </a:solidFill>
                <a:latin typeface="Courier"/>
              </a:rPr>
              <a:t>"muac_mm"</a:t>
            </a:r>
            <a:r>
              <a:rPr>
                <a:latin typeface="Courier"/>
              </a:rPr>
              <a:t>].notna() </a:t>
            </a:r>
            <a:r>
              <a:rPr>
                <a:solidFill>
                  <a:srgbClr val="666666"/>
                </a:solidFill>
                <a:latin typeface="Courier"/>
              </a:rPr>
              <a:t>&amp;</a:t>
            </a:r>
            <a:r>
              <a:rPr>
                <a:latin typeface="Courier"/>
              </a:rPr>
              <a:t> (</a:t>
            </a:r>
            <a:br/>
            <a:r>
              <a:rPr>
                <a:latin typeface="Courier"/>
              </a:rPr>
              <a:t>    (muac[</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80</a:t>
            </a:r>
            <a:r>
              <a:rPr>
                <a:latin typeface="Courier"/>
              </a:rPr>
              <a:t>) </a:t>
            </a:r>
            <a:r>
              <a:rPr>
                <a:solidFill>
                  <a:srgbClr val="666666"/>
                </a:solidFill>
                <a:latin typeface="Courier"/>
              </a:rPr>
              <a:t>|</a:t>
            </a:r>
            <a:r>
              <a:rPr>
                <a:latin typeface="Courier"/>
              </a:rPr>
              <a:t> (muac[</a:t>
            </a:r>
            <a:r>
              <a:rPr>
                <a:solidFill>
                  <a:srgbClr val="4070A0"/>
                </a:solidFill>
                <a:latin typeface="Courier"/>
              </a:rPr>
              <a:t>"muac_mm"</a:t>
            </a:r>
            <a:r>
              <a:rPr>
                <a:latin typeface="Courier"/>
              </a:rPr>
              <a:t>] </a:t>
            </a:r>
            <a:r>
              <a:rPr>
                <a:solidFill>
                  <a:srgbClr val="666666"/>
                </a:solidFill>
                <a:latin typeface="Courier"/>
              </a:rPr>
              <a:t>&gt;</a:t>
            </a:r>
            <a:r>
              <a:rPr>
                <a:latin typeface="Courier"/>
              </a:rPr>
              <a:t> </a:t>
            </a:r>
            <a:r>
              <a:rPr>
                <a:solidFill>
                  <a:srgbClr val="40A070"/>
                </a:solidFill>
                <a:latin typeface="Courier"/>
              </a:rPr>
              <a:t>220</a:t>
            </a:r>
            <a:r>
              <a:rPr>
                <a:latin typeface="Courier"/>
              </a:rPr>
              <a:t>)</a:t>
            </a:r>
            <a:br/>
            <a:r>
              <a:rPr>
                <a:latin typeface="Courier"/>
              </a:rPr>
              <a:t>)</a:t>
            </a:r>
            <a:br/>
            <a:r>
              <a:rPr>
                <a:latin typeface="Courier"/>
              </a:rPr>
              <a:t>n_implausible </a:t>
            </a:r>
            <a:r>
              <a:rPr>
                <a:solidFill>
                  <a:srgbClr val="666666"/>
                </a:solidFill>
                <a:latin typeface="Courier"/>
              </a:rPr>
              <a:t>=</a:t>
            </a:r>
            <a:r>
              <a:rPr>
                <a:latin typeface="Courier"/>
              </a:rPr>
              <a:t> </a:t>
            </a:r>
            <a:r>
              <a:rPr>
                <a:solidFill>
                  <a:srgbClr val="008000"/>
                </a:solidFill>
                <a:latin typeface="Courier"/>
              </a:rPr>
              <a:t>int</a:t>
            </a:r>
            <a:r>
              <a:rPr>
                <a:latin typeface="Courier"/>
              </a:rPr>
              <a:t>(implausible.</a:t>
            </a:r>
            <a:r>
              <a:rPr>
                <a:solidFill>
                  <a:srgbClr val="008000"/>
                </a:solidFill>
                <a:latin typeface="Courier"/>
              </a:rPr>
              <a:t>sum</a:t>
            </a:r>
            <a:r>
              <a:rPr>
                <a:latin typeface="Courier"/>
              </a:rPr>
              <a:t>())</a:t>
            </a:r>
            <a:br/>
            <a:br/>
            <a:r>
              <a:rPr>
                <a:latin typeface="Courier"/>
              </a:rPr>
              <a:t>muac.loc[implausible, </a:t>
            </a:r>
            <a:r>
              <a:rPr>
                <a:solidFill>
                  <a:srgbClr val="4070A0"/>
                </a:solidFill>
                <a:latin typeface="Courier"/>
              </a:rPr>
              <a:t>"muac_mm"</a:t>
            </a:r>
            <a:r>
              <a:rPr>
                <a:latin typeface="Courier"/>
              </a:rPr>
              <a:t>] </a:t>
            </a:r>
            <a:r>
              <a:rPr>
                <a:solidFill>
                  <a:srgbClr val="666666"/>
                </a:solidFill>
                <a:latin typeface="Courier"/>
              </a:rPr>
              <a:t>=</a:t>
            </a:r>
            <a:r>
              <a:rPr>
                <a:latin typeface="Courier"/>
              </a:rPr>
              <a:t> np.nan</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Cleaning decisions and the cleaning log</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Lesson 6 of 8</vt:lpwstr>
  </property>
  <property fmtid="{D5CDD505-2E9C-101B-9397-08002B2CF9AE}" pid="3" name="subtitle">
    <vt:lpwstr>Decide what to do about each defect, quantify what the decision costs the final number, and record it so an auditor — or you in six months — can follow the reasoning.</vt:lpwstr>
  </property>
</Properties>
</file>