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8" Type="http://schemas.openxmlformats.org/officeDocument/2006/relationships/slide" Target="slides/slide27.xml" /><Relationship Id="rId29" Type="http://schemas.openxmlformats.org/officeDocument/2006/relationships/slide" Target="slides/slide28.xml" /><Relationship Id="rId30" Type="http://schemas.openxmlformats.org/officeDocument/2006/relationships/slide" Target="slides/slide29.xml" /><Relationship Id="rId31" Type="http://schemas.openxmlformats.org/officeDocument/2006/relationships/slide" Target="slides/slide30.xml" /><Relationship Id="rId32" Type="http://schemas.openxmlformats.org/officeDocument/2006/relationships/slide" Target="slides/slide31.xml" /><Relationship Id="rId33" Type="http://schemas.openxmlformats.org/officeDocument/2006/relationships/slide" Target="slides/slide32.xml" /><Relationship Id="rId34" Type="http://schemas.openxmlformats.org/officeDocument/2006/relationships/slide" Target="slides/slide33.xml" /><Relationship Id="rId35" Type="http://schemas.openxmlformats.org/officeDocument/2006/relationships/notesMaster" Target="notesMasters/notesMaster1.xml" /><Relationship Id="rId37" Type="http://schemas.openxmlformats.org/officeDocument/2006/relationships/viewProps" Target="viewProps.xml" /><Relationship Id="rId36" Type="http://schemas.openxmlformats.org/officeDocument/2006/relationships/presProps" Target="presProps.xml" /><Relationship Id="rId1" Type="http://schemas.openxmlformats.org/officeDocument/2006/relationships/slideMaster" Target="slideMasters/slideMaster1.xml" /><Relationship Id="rId39" Type="http://schemas.openxmlformats.org/officeDocument/2006/relationships/tableStyles" Target="tableStyles.xml" /><Relationship Id="rId38"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24.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25.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30.xml" /><Relationship Id="rId1"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2" Type="http://schemas.openxmlformats.org/officeDocument/2006/relationships/slide" Target="../slides/slide31.xml" /><Relationship Id="rId1" Type="http://schemas.openxmlformats.org/officeDocument/2006/relationships/notesMaster" Target="../notesMasters/notesMaster1.xml" /></Relationships>
</file>

<file path=ppt/notesSlides/_rels/notesSlide15.xml.rels><?xml version="1.0" encoding="UTF-8"?><Relationships xmlns="http://schemas.openxmlformats.org/package/2006/relationships"><Relationship Id="rId2" Type="http://schemas.openxmlformats.org/officeDocument/2006/relationships/slide" Target="../slides/slide32.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17.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Trancher le traitement de chaque défaut, chiffrer ce que la décision coûte au résultat final, et la consigner pour qu’un auditeur — ou vous-même dans six mois — puisse suivre le raisonnement.</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La raison de prendre l’âge manquant au sérieux, c’est que le traitement évident — supprimer les lignes sans âge — change la réponse. Mesurez-le au lieu de le supposer.</a:t>
            </a:r>
          </a:p>
        </p:txBody>
      </p:sp>
      <p:sp>
        <p:nvSpPr>
          <p:cNvPr id="4" name="Slide Number Placeholder 3"/>
          <p:cNvSpPr>
            <a:spLocks noGrp="1"/>
          </p:cNvSpPr>
          <p:nvPr>
            <p:ph type="sldNum" sz="quarter" idx="10"/>
          </p:nvPr>
        </p:nvSpPr>
        <p:spPr/>
        <p:txBody>
          <a:bodyPr/>
          <a:lstStyle/>
          <a:p>
            <a:fld id="{18BDFEC3-8487-43E8-A154-7C12CBC1FFF2}" type="slidenum">
              <a:rPr lang="en-US"/>
              <a:t>21</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Gros-Morne bouge, et les autres communes à peine. Voilà le biais, rendu visible. Comme l’indicateur ne dépend pas ici de l’âge — les seuils de PB pour les 6 à 59 mois forment une bande unique, à la différence des scores z poids-taille — la bonne décision consiste à conserver les lignes, à les utiliser pour l’indicateur PB, et à ne les exclure que des analyses qui exigent réellement l’âge. C’est une meilleure décision que la suppression, et elle n’est disponible que parce que vous avez regardé.</a:t>
            </a:r>
          </a:p>
        </p:txBody>
      </p:sp>
      <p:sp>
        <p:nvSpPr>
          <p:cNvPr id="4" name="Slide Number Placeholder 3"/>
          <p:cNvSpPr>
            <a:spLocks noGrp="1"/>
          </p:cNvSpPr>
          <p:nvPr>
            <p:ph type="sldNum" sz="quarter" idx="10"/>
          </p:nvPr>
        </p:nvSpPr>
        <p:spPr/>
        <p:txBody>
          <a:bodyPr/>
          <a:lstStyle/>
          <a:p>
            <a:fld id="{18BDFEC3-8487-43E8-A154-7C12CBC1FFF2}" type="slidenum">
              <a:rPr lang="en-US"/>
              <a:t>24</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Tout ce qui précède devient des lignes d’un tableau livré avec l’analyse.</a:t>
            </a:r>
          </a:p>
        </p:txBody>
      </p:sp>
      <p:sp>
        <p:nvSpPr>
          <p:cNvPr id="4" name="Slide Number Placeholder 3"/>
          <p:cNvSpPr>
            <a:spLocks noGrp="1"/>
          </p:cNvSpPr>
          <p:nvPr>
            <p:ph type="sldNum" sz="quarter" idx="10"/>
          </p:nvPr>
        </p:nvSpPr>
        <p:spPr/>
        <p:txBody>
          <a:bodyPr/>
          <a:lstStyle/>
          <a:p>
            <a:fld id="{18BDFEC3-8487-43E8-A154-7C12CBC1FFF2}" type="slidenum">
              <a:rPr lang="en-US"/>
              <a:t>25</a:t>
            </a:fld>
            <a:endParaRPr lang="en-US"/>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Quatre propriétés rendent ce journal utile plutôt que cérémoniel :</a:t>
            </a:r>
          </a:p>
        </p:txBody>
      </p:sp>
      <p:sp>
        <p:nvSpPr>
          <p:cNvPr id="4" name="Slide Number Placeholder 3"/>
          <p:cNvSpPr>
            <a:spLocks noGrp="1"/>
          </p:cNvSpPr>
          <p:nvPr>
            <p:ph type="sldNum" sz="quarter" idx="10"/>
          </p:nvPr>
        </p:nvSpPr>
        <p:spPr/>
        <p:txBody>
          <a:bodyPr/>
          <a:lstStyle/>
          <a:p>
            <a:fld id="{18BDFEC3-8487-43E8-A154-7C12CBC1FFF2}" type="slidenum">
              <a:rPr lang="en-US"/>
              <a:t>30</a:t>
            </a:fld>
            <a:endParaRPr lang="en-US"/>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Ne modifiez pas </a:t>
            </a:r>
            <a:r>
              <a:rPr>
                <a:latin typeface="Courier"/>
              </a:rPr>
              <a:t>data/raw/</a:t>
            </a:r>
            <a:r>
              <a:rPr/>
              <a:t>. Pas une cellule, pas pour corriger une coquille manifeste, pas « juste cette fois » la veille d’une échéance. Chacune des corrections ci-dessus est du code. Elle est donc visible, réversible, appliquée à l’identique à l’export du trimestre suivant, et réexécutable par quelqu’un qui doute de vous. Une cellule modifiée à la main dans un tableur n’est rien de tout cela, et elle est invisible six mois plus tard lorsque le chiffre est contesté.</a:t>
            </a:r>
          </a:p>
        </p:txBody>
      </p:sp>
      <p:sp>
        <p:nvSpPr>
          <p:cNvPr id="4" name="Slide Number Placeholder 3"/>
          <p:cNvSpPr>
            <a:spLocks noGrp="1"/>
          </p:cNvSpPr>
          <p:nvPr>
            <p:ph type="sldNum" sz="quarter" idx="10"/>
          </p:nvPr>
        </p:nvSpPr>
        <p:spPr/>
        <p:txBody>
          <a:bodyPr/>
          <a:lstStyle/>
          <a:p>
            <a:fld id="{18BDFEC3-8487-43E8-A154-7C12CBC1FFF2}" type="slidenum">
              <a:rPr lang="en-US"/>
              <a:t>31</a:t>
            </a:fld>
            <a:endParaRPr lang="en-US"/>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Les données sont propres et les décisions sont consignées. La leçon suivante les transforme en indicateur — ce qui suppose d’affronter le fait qu’un taux est un numérateur rapporté à un dénominateur, et que presque personne ne s’accorde sur le dénominateur.</a:t>
            </a:r>
          </a:p>
        </p:txBody>
      </p:sp>
      <p:sp>
        <p:nvSpPr>
          <p:cNvPr id="4" name="Slide Number Placeholder 3"/>
          <p:cNvSpPr>
            <a:spLocks noGrp="1"/>
          </p:cNvSpPr>
          <p:nvPr>
            <p:ph type="sldNum" sz="quarter" idx="10"/>
          </p:nvPr>
        </p:nvSpPr>
        <p:spPr/>
        <p:txBody>
          <a:bodyPr/>
          <a:lstStyle/>
          <a:p>
            <a:fld id="{18BDFEC3-8487-43E8-A154-7C12CBC1FFF2}" type="slidenum">
              <a:rPr lang="en-US"/>
              <a:t>32</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profilage de la leçon précédente a produit une liste de défauts. Aucun n’a de traitement objectivement correct. Chacun a un traitement défendable et une justification, et c’est la justification qui compte : un relecteur ne vous reprochera pas d’avoir supprimé sept lignes, il vous reprochera de ne pas pouvoir savoir pourquoi. Donc, pour chaque défaut, trois éléments. Ce que vous avez fait, pourquoi, et combien de lignes cela a touché.</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Chaque défaut reçoit l’une d’entre elles. « Conserver et signaler » est sous-employée. C’est l’option honnête lorsqu’une valeur est suspecte sans être impossible, et elle renvoie le jugement à la personne qui lit l’analyse plutôt que de le dissimuler à l’intérieur.</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Erreurs d’unité — sept enregistrements en centimètres. Récupérables. Un PB de 13,3 a été mesuré à 133 mm ; toute l’affaire tient à la virgule. Corrigez-les, et consignez-le.</a:t>
            </a:r>
          </a:p>
        </p:txBody>
      </p:sp>
      <p:sp>
        <p:nvSpPr>
          <p:cNvPr id="4" name="Slide Number Placeholder 3"/>
          <p:cNvSpPr>
            <a:spLocks noGrp="1"/>
          </p:cNvSpPr>
          <p:nvPr>
            <p:ph type="sldNum" sz="quarter" idx="10"/>
          </p:nvPr>
        </p:nvSpPr>
        <p:spPr/>
        <p:txBody>
          <a:bodyPr/>
          <a:lstStyle/>
          <a:p>
            <a:fld id="{18BDFEC3-8487-43E8-A154-7C12CBC1FFF2}" type="slidenum">
              <a:rPr lang="en-US"/>
              <a:t>5</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Multiplier par dix n’est sûr ici que parce que les plages plausibles ne se chevauchent pas : rien de réellement mesuré en millimètres n’est en dessous de 40, et rien de réellement mesuré en centimètres n’est au-dessus de 22. Vérifiez que les deux plages sont disjointes avant d’appliquer une règle de ce genre. Si elles se chevauchent, vous ne pouvez pas distinguer les cas et les valeurs ne sont pas récupérables. Valeurs implausibles qui ne sont pas des erreurs d’unité. Irrécupérables. Passez-les en manquant, mais ne supprimez pas la ligne : l’enfant a bien été dépisté, et le reste de l’enregistrement reste une donnée probante.</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Doublons exacts — douze lignes. À supprimer. Un formulaire soumis deux fois sur une mauvaise connexion correspond à un dépistage, pas à deux.</a:t>
            </a:r>
          </a:p>
        </p:txBody>
      </p:sp>
      <p:sp>
        <p:nvSpPr>
          <p:cNvPr id="4" name="Slide Number Placeholder 3"/>
          <p:cNvSpPr>
            <a:spLocks noGrp="1"/>
          </p:cNvSpPr>
          <p:nvPr>
            <p:ph type="sldNum" sz="quarter" idx="10"/>
          </p:nvPr>
        </p:nvSpPr>
        <p:spPr/>
        <p:txBody>
          <a:bodyPr/>
          <a:lstStyle/>
          <a:p>
            <a:fld id="{18BDFEC3-8487-43E8-A154-7C12CBC1FFF2}" type="slidenum">
              <a:rPr lang="en-US"/>
              <a:t>11</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Réenregistrements sous un nouvel identifiant — six suspectés. À conserver et signaler. Vous ne pouvez pas les distinguer d’authentiques coïncidences sans retourner au registre : marquez-les et dites-le dans le rapport.</a:t>
            </a:r>
          </a:p>
        </p:txBody>
      </p:sp>
      <p:sp>
        <p:nvSpPr>
          <p:cNvPr id="4" name="Slide Number Placeholder 3"/>
          <p:cNvSpPr>
            <a:spLocks noGrp="1"/>
          </p:cNvSpPr>
          <p:nvPr>
            <p:ph type="sldNum" sz="quarter" idx="10"/>
          </p:nvPr>
        </p:nvSpPr>
        <p:spPr/>
        <p:txBody>
          <a:bodyPr/>
          <a:lstStyle/>
          <a:p>
            <a:fld id="{18BDFEC3-8487-43E8-A154-7C12CBC1FFF2}" type="slidenum">
              <a:rPr lang="en-US"/>
              <a:t>14</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Codage incohérent des œdèmes. Récupérable. </a:t>
            </a:r>
            <a:r>
              <a:rPr>
                <a:latin typeface="Courier"/>
              </a:rPr>
              <a:t>Y</a:t>
            </a:r>
            <a:r>
              <a:rPr/>
              <a:t> et </a:t>
            </a:r>
            <a:r>
              <a:rPr>
                <a:latin typeface="Courier"/>
              </a:rPr>
              <a:t>N</a:t>
            </a:r>
            <a:r>
              <a:rPr/>
              <a:t> signifient bien ce qu’ils paraissent signifier ; les cases vides, non, et elles deviennent manquantes.</a:t>
            </a:r>
          </a:p>
        </p:txBody>
      </p:sp>
      <p:sp>
        <p:nvSpPr>
          <p:cNvPr id="4" name="Slide Number Placeholder 3"/>
          <p:cNvSpPr>
            <a:spLocks noGrp="1"/>
          </p:cNvSpPr>
          <p:nvPr>
            <p:ph type="sldNum" sz="quarter" idx="10"/>
          </p:nvPr>
        </p:nvSpPr>
        <p:spPr/>
        <p:txBody>
          <a:bodyPr/>
          <a:lstStyle/>
          <a:p>
            <a:fld id="{18BDFEC3-8487-43E8-A154-7C12CBC1FFF2}" type="slidenum">
              <a:rPr lang="en-US"/>
              <a:t>17</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Âge manquant concentré sur Gros-Morne. Voilà le cas qui exige une décision plutôt qu’une règle, et il fait l’objet de la section suivante.</a:t>
            </a:r>
          </a:p>
        </p:txBody>
      </p:sp>
      <p:sp>
        <p:nvSpPr>
          <p:cNvPr id="4" name="Slide Number Placeholder 3"/>
          <p:cNvSpPr>
            <a:spLocks noGrp="1"/>
          </p:cNvSpPr>
          <p:nvPr>
            <p:ph type="sldNum" sz="quarter" idx="10"/>
          </p:nvPr>
        </p:nvSpPr>
        <p:spPr/>
        <p:txBody>
          <a:bodyPr/>
          <a:lstStyle/>
          <a:p>
            <a:fld id="{18BDFEC3-8487-43E8-A154-7C12CBC1FFF2}" type="slidenum">
              <a:rPr lang="en-US"/>
              <a:t>20</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2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2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3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3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3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5.xml" /></Relationships>
</file>

<file path=ppt/slides/_rels/slide3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fr/cours/data-analysis-foundations/foundations-06-cleaning-decisions" TargetMode="Externa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Décisions de nettoyage et journal de nettoyage</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Trancher le traitement de chaque défaut, chiffrer ce que la décision coûte au résultat final, et la consigner pour qu’un auditeur — ou vous-même dans six mois — puisse suivre le raisonnement.</a:t>
            </a:r>
            <a:br/>
            <a:br/>
            <a:r>
              <a:rPr/>
              <a:t>Pierre Robentz Cassion</a:t>
            </a:r>
          </a:p>
        </p:txBody>
      </p:sp>
      <p:sp>
        <p:nvSpPr>
          <p:cNvPr id="4" name="Date Placeholder 3"/>
          <p:cNvSpPr>
            <a:spLocks noGrp="1"/>
          </p:cNvSpPr>
          <p:nvPr>
            <p:ph idx="10" sz="half" type="dt"/>
          </p:nvPr>
        </p:nvSpPr>
        <p:spPr/>
        <p:txBody>
          <a:bodyPr/>
          <a:lstStyle/>
          <a:p>
            <a:pPr lvl="0" indent="0" marL="0">
              <a:buNone/>
            </a:pPr>
            <a:r>
              <a:rPr/>
              <a:t>Leçon 6 sur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 — En R</a:t>
            </a:r>
          </a:p>
        </p:txBody>
      </p:sp>
      <p:sp>
        <p:nvSpPr>
          <p:cNvPr id="3" name="Content Placeholder 2"/>
          <p:cNvSpPr>
            <a:spLocks noGrp="1"/>
          </p:cNvSpPr>
          <p:nvPr>
            <p:ph idx="1"/>
          </p:nvPr>
        </p:nvSpPr>
        <p:spPr/>
        <p:txBody>
          <a:bodyPr/>
          <a:lstStyle/>
          <a:p>
            <a:pPr lvl="0" indent="0">
              <a:buNone/>
            </a:pPr>
            <a:r>
              <a:rPr>
                <a:latin typeface="Courier"/>
              </a:rPr>
              <a:t>implausible </a:t>
            </a:r>
            <a:r>
              <a:rPr>
                <a:solidFill>
                  <a:srgbClr val="007020"/>
                </a:solidFill>
                <a:latin typeface="Courier"/>
              </a:rPr>
              <a:t>&lt;-</a:t>
            </a:r>
            <a:r>
              <a:rPr>
                <a:latin typeface="Courier"/>
              </a:rPr>
              <a:t> </a:t>
            </a:r>
            <a:r>
              <a:rPr>
                <a:solidFill>
                  <a:srgbClr val="4070A0"/>
                </a:solidFill>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muac_mm) </a:t>
            </a:r>
            <a:r>
              <a:rPr>
                <a:solidFill>
                  <a:srgbClr val="4070A0"/>
                </a:solidFill>
                <a:latin typeface="Courier"/>
              </a:rPr>
              <a:t>&amp;</a:t>
            </a:r>
            <a:r>
              <a:rPr>
                <a:latin typeface="Courier"/>
              </a:rPr>
              <a:t> (muac</a:t>
            </a:r>
            <a:r>
              <a:rPr>
                <a:solidFill>
                  <a:srgbClr val="4070A0"/>
                </a:solidFill>
                <a:latin typeface="Courier"/>
              </a:rPr>
              <a:t>$</a:t>
            </a:r>
            <a:r>
              <a:rPr>
                <a:latin typeface="Courier"/>
              </a:rPr>
              <a:t>muac_mm </a:t>
            </a:r>
            <a:r>
              <a:rPr>
                <a:solidFill>
                  <a:srgbClr val="4070A0"/>
                </a:solidFill>
                <a:latin typeface="Courier"/>
              </a:rPr>
              <a:t>&lt;</a:t>
            </a:r>
            <a:r>
              <a:rPr>
                <a:latin typeface="Courier"/>
              </a:rPr>
              <a:t> </a:t>
            </a:r>
            <a:r>
              <a:rPr>
                <a:solidFill>
                  <a:srgbClr val="40A070"/>
                </a:solidFill>
                <a:latin typeface="Courier"/>
              </a:rPr>
              <a:t>80</a:t>
            </a:r>
            <a:r>
              <a:rPr>
                <a:latin typeface="Courier"/>
              </a:rPr>
              <a:t> </a:t>
            </a:r>
            <a:r>
              <a:rPr>
                <a:solidFill>
                  <a:srgbClr val="4070A0"/>
                </a:solidFill>
                <a:latin typeface="Courier"/>
              </a:rPr>
              <a:t>|</a:t>
            </a:r>
            <a:r>
              <a:rPr>
                <a:latin typeface="Courier"/>
              </a:rPr>
              <a:t> muac</a:t>
            </a:r>
            <a:r>
              <a:rPr>
                <a:solidFill>
                  <a:srgbClr val="4070A0"/>
                </a:solidFill>
                <a:latin typeface="Courier"/>
              </a:rPr>
              <a:t>$</a:t>
            </a:r>
            <a:r>
              <a:rPr>
                <a:latin typeface="Courier"/>
              </a:rPr>
              <a:t>muac_mm </a:t>
            </a:r>
            <a:r>
              <a:rPr>
                <a:solidFill>
                  <a:srgbClr val="4070A0"/>
                </a:solidFill>
                <a:latin typeface="Courier"/>
              </a:rPr>
              <a:t>&gt;</a:t>
            </a:r>
            <a:r>
              <a:rPr>
                <a:latin typeface="Courier"/>
              </a:rPr>
              <a:t> </a:t>
            </a:r>
            <a:r>
              <a:rPr>
                <a:solidFill>
                  <a:srgbClr val="40A070"/>
                </a:solidFill>
                <a:latin typeface="Courier"/>
              </a:rPr>
              <a:t>220</a:t>
            </a:r>
            <a:r>
              <a:rPr>
                <a:latin typeface="Courier"/>
              </a:rPr>
              <a:t>)</a:t>
            </a:r>
            <a:br/>
            <a:r>
              <a:rPr>
                <a:latin typeface="Courier"/>
              </a:rPr>
              <a:t>n_implausible </a:t>
            </a:r>
            <a:r>
              <a:rPr>
                <a:solidFill>
                  <a:srgbClr val="007020"/>
                </a:solidFill>
                <a:latin typeface="Courier"/>
              </a:rPr>
              <a:t>&lt;-</a:t>
            </a:r>
            <a:r>
              <a:rPr>
                <a:latin typeface="Courier"/>
              </a:rPr>
              <a:t> </a:t>
            </a:r>
            <a:r>
              <a:rPr>
                <a:solidFill>
                  <a:srgbClr val="06287E"/>
                </a:solidFill>
                <a:latin typeface="Courier"/>
              </a:rPr>
              <a:t>sum</a:t>
            </a:r>
            <a:r>
              <a:rPr>
                <a:latin typeface="Courier"/>
              </a:rPr>
              <a:t>(implausible)</a:t>
            </a:r>
            <a:br/>
            <a:b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r>
              <a:rPr>
                <a:solidFill>
                  <a:srgbClr val="7D9029"/>
                </a:solidFill>
                <a:latin typeface="Courier"/>
              </a:rPr>
              <a:t>muac_mm =</a:t>
            </a:r>
            <a:r>
              <a:rPr>
                <a:latin typeface="Courier"/>
              </a:rPr>
              <a:t> </a:t>
            </a:r>
            <a:r>
              <a:rPr>
                <a:solidFill>
                  <a:srgbClr val="06287E"/>
                </a:solidFill>
                <a:latin typeface="Courier"/>
              </a:rPr>
              <a:t>if_else</a:t>
            </a:r>
            <a:r>
              <a:rPr>
                <a:latin typeface="Courier"/>
              </a:rPr>
              <a:t>(implausible, </a:t>
            </a:r>
            <a:r>
              <a:rPr>
                <a:solidFill>
                  <a:srgbClr val="880000"/>
                </a:solidFill>
                <a:latin typeface="Courier"/>
              </a:rPr>
              <a:t>NA_integer_</a:t>
            </a:r>
            <a:r>
              <a:rPr>
                <a:latin typeface="Courier"/>
              </a:rPr>
              <a:t>, muac_mm))</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a:t>
            </a:r>
          </a:p>
        </p:txBody>
      </p:sp>
      <p:sp>
        <p:nvSpPr>
          <p:cNvPr id="3" name="Content Placeholder 2"/>
          <p:cNvSpPr>
            <a:spLocks noGrp="1"/>
          </p:cNvSpPr>
          <p:nvPr>
            <p:ph idx="1"/>
          </p:nvPr>
        </p:nvSpPr>
        <p:spPr/>
        <p:txBody>
          <a:bodyPr/>
          <a:lstStyle/>
          <a:p>
            <a:pPr lvl="0"/>
            <a:r>
              <a:rPr/>
              <a:t>Doublons exacts — douze lignes — À supprimer</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 — En Python</a:t>
            </a:r>
          </a:p>
        </p:txBody>
      </p:sp>
      <p:sp>
        <p:nvSpPr>
          <p:cNvPr id="3" name="Content Placeholder 2"/>
          <p:cNvSpPr>
            <a:spLocks noGrp="1"/>
          </p:cNvSpPr>
          <p:nvPr>
            <p:ph idx="1"/>
          </p:nvPr>
        </p:nvSpPr>
        <p:spPr/>
        <p:txBody>
          <a:bodyPr/>
          <a:lstStyle/>
          <a:p>
            <a:pPr lvl="0" indent="0">
              <a:buNone/>
            </a:pPr>
            <a:r>
              <a:rPr>
                <a:latin typeface="Courier"/>
              </a:rPr>
              <a:t>avant </a:t>
            </a:r>
            <a:r>
              <a:rPr>
                <a:solidFill>
                  <a:srgbClr val="666666"/>
                </a:solidFill>
                <a:latin typeface="Courier"/>
              </a:rPr>
              <a:t>=</a:t>
            </a:r>
            <a:r>
              <a:rPr>
                <a:latin typeface="Courier"/>
              </a:rPr>
              <a:t> </a:t>
            </a:r>
            <a:r>
              <a:rPr>
                <a:solidFill>
                  <a:srgbClr val="008000"/>
                </a:solidFill>
                <a:latin typeface="Courier"/>
              </a:rPr>
              <a:t>len</a:t>
            </a:r>
            <a:r>
              <a:rPr>
                <a:latin typeface="Courier"/>
              </a:rPr>
              <a:t>(muac)</a:t>
            </a:r>
            <a:br/>
            <a:r>
              <a:rPr>
                <a:latin typeface="Courier"/>
              </a:rPr>
              <a:t>muac </a:t>
            </a:r>
            <a:r>
              <a:rPr>
                <a:solidFill>
                  <a:srgbClr val="666666"/>
                </a:solidFill>
                <a:latin typeface="Courier"/>
              </a:rPr>
              <a:t>=</a:t>
            </a:r>
            <a:r>
              <a:rPr>
                <a:latin typeface="Courier"/>
              </a:rPr>
              <a:t> muac.drop_duplicates()</a:t>
            </a:r>
            <a:br/>
            <a:r>
              <a:rPr>
                <a:latin typeface="Courier"/>
              </a:rPr>
              <a:t>n_doublons_exacts </a:t>
            </a:r>
            <a:r>
              <a:rPr>
                <a:solidFill>
                  <a:srgbClr val="666666"/>
                </a:solidFill>
                <a:latin typeface="Courier"/>
              </a:rPr>
              <a:t>=</a:t>
            </a:r>
            <a:r>
              <a:rPr>
                <a:latin typeface="Courier"/>
              </a:rPr>
              <a:t> avant </a:t>
            </a:r>
            <a:r>
              <a:rPr>
                <a:solidFill>
                  <a:srgbClr val="666666"/>
                </a:solidFill>
                <a:latin typeface="Courier"/>
              </a:rPr>
              <a:t>-</a:t>
            </a:r>
            <a:r>
              <a:rPr>
                <a:latin typeface="Courier"/>
              </a:rPr>
              <a:t> </a:t>
            </a:r>
            <a:r>
              <a:rPr>
                <a:solidFill>
                  <a:srgbClr val="008000"/>
                </a:solidFill>
                <a:latin typeface="Courier"/>
              </a:rPr>
              <a:t>len</a:t>
            </a:r>
            <a:r>
              <a:rPr>
                <a:latin typeface="Courier"/>
              </a:rPr>
              <a:t>(muac)</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 — En R</a:t>
            </a:r>
          </a:p>
        </p:txBody>
      </p:sp>
      <p:sp>
        <p:nvSpPr>
          <p:cNvPr id="3" name="Content Placeholder 2"/>
          <p:cNvSpPr>
            <a:spLocks noGrp="1"/>
          </p:cNvSpPr>
          <p:nvPr>
            <p:ph idx="1"/>
          </p:nvPr>
        </p:nvSpPr>
        <p:spPr/>
        <p:txBody>
          <a:bodyPr/>
          <a:lstStyle/>
          <a:p>
            <a:pPr lvl="0" indent="0">
              <a:buNone/>
            </a:pPr>
            <a:r>
              <a:rPr>
                <a:latin typeface="Courier"/>
              </a:rPr>
              <a:t>avant </a:t>
            </a:r>
            <a:r>
              <a:rPr>
                <a:solidFill>
                  <a:srgbClr val="007020"/>
                </a:solidFill>
                <a:latin typeface="Courier"/>
              </a:rPr>
              <a:t>&lt;-</a:t>
            </a:r>
            <a:r>
              <a:rPr>
                <a:latin typeface="Courier"/>
              </a:rPr>
              <a:t> </a:t>
            </a:r>
            <a:r>
              <a:rPr>
                <a:solidFill>
                  <a:srgbClr val="06287E"/>
                </a:solidFill>
                <a:latin typeface="Courier"/>
              </a:rPr>
              <a:t>nrow</a:t>
            </a:r>
            <a:r>
              <a:rPr>
                <a:latin typeface="Courier"/>
              </a:rPr>
              <a:t>(muac)</a:t>
            </a:r>
            <a:br/>
            <a:r>
              <a:rPr>
                <a:latin typeface="Courier"/>
              </a:rPr>
              <a:t>muac </a:t>
            </a:r>
            <a:r>
              <a:rPr>
                <a:solidFill>
                  <a:srgbClr val="007020"/>
                </a:solidFill>
                <a:latin typeface="Courier"/>
              </a:rPr>
              <a:t>&lt;-</a:t>
            </a:r>
            <a:r>
              <a:rPr>
                <a:latin typeface="Courier"/>
              </a:rPr>
              <a:t> </a:t>
            </a:r>
            <a:r>
              <a:rPr>
                <a:solidFill>
                  <a:srgbClr val="06287E"/>
                </a:solidFill>
                <a:latin typeface="Courier"/>
              </a:rPr>
              <a:t>distinct</a:t>
            </a:r>
            <a:r>
              <a:rPr>
                <a:latin typeface="Courier"/>
              </a:rPr>
              <a:t>(muac)</a:t>
            </a:r>
            <a:br/>
            <a:r>
              <a:rPr>
                <a:latin typeface="Courier"/>
              </a:rPr>
              <a:t>n_doublons_exacts </a:t>
            </a:r>
            <a:r>
              <a:rPr>
                <a:solidFill>
                  <a:srgbClr val="007020"/>
                </a:solidFill>
                <a:latin typeface="Courier"/>
              </a:rPr>
              <a:t>&lt;-</a:t>
            </a:r>
            <a:r>
              <a:rPr>
                <a:latin typeface="Courier"/>
              </a:rPr>
              <a:t> avant </a:t>
            </a:r>
            <a:r>
              <a:rPr>
                <a:solidFill>
                  <a:srgbClr val="4070A0"/>
                </a:solidFill>
                <a:latin typeface="Courier"/>
              </a:rPr>
              <a:t>-</a:t>
            </a:r>
            <a:r>
              <a:rPr>
                <a:latin typeface="Courier"/>
              </a:rPr>
              <a:t> </a:t>
            </a:r>
            <a:r>
              <a:rPr>
                <a:solidFill>
                  <a:srgbClr val="06287E"/>
                </a:solidFill>
                <a:latin typeface="Courier"/>
              </a:rPr>
              <a:t>nrow</a:t>
            </a:r>
            <a:r>
              <a:rPr>
                <a:latin typeface="Courier"/>
              </a:rPr>
              <a:t>(muac)</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a:t>
            </a:r>
          </a:p>
        </p:txBody>
      </p:sp>
      <p:sp>
        <p:nvSpPr>
          <p:cNvPr id="3" name="Content Placeholder 2"/>
          <p:cNvSpPr>
            <a:spLocks noGrp="1"/>
          </p:cNvSpPr>
          <p:nvPr>
            <p:ph idx="1"/>
          </p:nvPr>
        </p:nvSpPr>
        <p:spPr/>
        <p:txBody>
          <a:bodyPr/>
          <a:lstStyle/>
          <a:p>
            <a:pPr lvl="0"/>
            <a:r>
              <a:rPr/>
              <a:t>Réenregistrements sous un nouvel identifiant — six suspectés — À conserver et signaler</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 — En Python</a:t>
            </a:r>
          </a:p>
        </p:txBody>
      </p:sp>
      <p:sp>
        <p:nvSpPr>
          <p:cNvPr id="3" name="Content Placeholder 2"/>
          <p:cNvSpPr>
            <a:spLocks noGrp="1"/>
          </p:cNvSpPr>
          <p:nvPr>
            <p:ph idx="1"/>
          </p:nvPr>
        </p:nvSpPr>
        <p:spPr/>
        <p:txBody>
          <a:bodyPr/>
          <a:lstStyle/>
          <a:p>
            <a:pPr lvl="0" indent="0">
              <a:buNone/>
            </a:pPr>
            <a:r>
              <a:rPr>
                <a:latin typeface="Courier"/>
              </a:rPr>
              <a:t>cle </a:t>
            </a:r>
            <a:r>
              <a:rPr>
                <a:solidFill>
                  <a:srgbClr val="666666"/>
                </a:solidFill>
                <a:latin typeface="Courier"/>
              </a:rPr>
              <a:t>=</a:t>
            </a:r>
            <a:r>
              <a:rPr>
                <a:latin typeface="Courier"/>
              </a:rPr>
              <a:t> [</a:t>
            </a:r>
            <a:r>
              <a:rPr>
                <a:solidFill>
                  <a:srgbClr val="4070A0"/>
                </a:solidFill>
                <a:latin typeface="Courier"/>
              </a:rPr>
              <a:t>"commune"</a:t>
            </a:r>
            <a:r>
              <a:rPr>
                <a:latin typeface="Courier"/>
              </a:rPr>
              <a:t>, </a:t>
            </a:r>
            <a:r>
              <a:rPr>
                <a:solidFill>
                  <a:srgbClr val="4070A0"/>
                </a:solidFill>
                <a:latin typeface="Courier"/>
              </a:rPr>
              <a:t>"screening_date"</a:t>
            </a:r>
            <a:r>
              <a:rPr>
                <a:latin typeface="Courier"/>
              </a:rPr>
              <a:t>, </a:t>
            </a:r>
            <a:r>
              <a:rPr>
                <a:solidFill>
                  <a:srgbClr val="4070A0"/>
                </a:solidFill>
                <a:latin typeface="Courier"/>
              </a:rPr>
              <a:t>"age_months"</a:t>
            </a:r>
            <a:r>
              <a:rPr>
                <a:latin typeface="Courier"/>
              </a:rPr>
              <a:t>, </a:t>
            </a:r>
            <a:r>
              <a:rPr>
                <a:solidFill>
                  <a:srgbClr val="4070A0"/>
                </a:solidFill>
                <a:latin typeface="Courier"/>
              </a:rPr>
              <a:t>"sex"</a:t>
            </a:r>
            <a:r>
              <a:rPr>
                <a:latin typeface="Courier"/>
              </a:rPr>
              <a:t>, </a:t>
            </a:r>
            <a:r>
              <a:rPr>
                <a:solidFill>
                  <a:srgbClr val="4070A0"/>
                </a:solidFill>
                <a:latin typeface="Courier"/>
              </a:rPr>
              <a:t>"muac_mm"</a:t>
            </a:r>
            <a:r>
              <a:rPr>
                <a:latin typeface="Courier"/>
              </a:rPr>
              <a:t>]</a:t>
            </a:r>
            <a:br/>
            <a:r>
              <a:rPr>
                <a:latin typeface="Courier"/>
              </a:rPr>
              <a:t>muac[</a:t>
            </a:r>
            <a:r>
              <a:rPr>
                <a:solidFill>
                  <a:srgbClr val="4070A0"/>
                </a:solidFill>
                <a:latin typeface="Courier"/>
              </a:rPr>
              <a:t>"doublon_suspecte"</a:t>
            </a:r>
            <a:r>
              <a:rPr>
                <a:latin typeface="Courier"/>
              </a:rPr>
              <a:t>] </a:t>
            </a:r>
            <a:r>
              <a:rPr>
                <a:solidFill>
                  <a:srgbClr val="666666"/>
                </a:solidFill>
                <a:latin typeface="Courier"/>
              </a:rPr>
              <a:t>=</a:t>
            </a:r>
            <a:r>
              <a:rPr>
                <a:latin typeface="Courier"/>
              </a:rPr>
              <a:t> muac.duplicated(subset</a:t>
            </a:r>
            <a:r>
              <a:rPr>
                <a:solidFill>
                  <a:srgbClr val="666666"/>
                </a:solidFill>
                <a:latin typeface="Courier"/>
              </a:rPr>
              <a:t>=</a:t>
            </a:r>
            <a:r>
              <a:rPr>
                <a:latin typeface="Courier"/>
              </a:rPr>
              <a:t>cle, keep</a:t>
            </a:r>
            <a:r>
              <a:rPr>
                <a:solidFill>
                  <a:srgbClr val="666666"/>
                </a:solidFill>
                <a:latin typeface="Courier"/>
              </a:rPr>
              <a:t>=</a:t>
            </a:r>
            <a:r>
              <a:rPr>
                <a:solidFill>
                  <a:srgbClr val="19177C"/>
                </a:solidFill>
                <a:latin typeface="Courier"/>
              </a:rPr>
              <a:t>False</a:t>
            </a:r>
            <a:r>
              <a:rPr>
                <a:latin typeface="Courier"/>
              </a:rPr>
              <a:t>) </a:t>
            </a:r>
            <a:r>
              <a:rPr>
                <a:solidFill>
                  <a:srgbClr val="666666"/>
                </a:solidFill>
                <a:latin typeface="Courier"/>
              </a:rPr>
              <a:t>&amp;</a:t>
            </a:r>
            <a:r>
              <a:rPr>
                <a:latin typeface="Courier"/>
              </a:rPr>
              <a:t> muac[</a:t>
            </a:r>
            <a:br/>
            <a:r>
              <a:rPr>
                <a:latin typeface="Courier"/>
              </a:rPr>
              <a:t>    </a:t>
            </a:r>
            <a:r>
              <a:rPr>
                <a:solidFill>
                  <a:srgbClr val="4070A0"/>
                </a:solidFill>
                <a:latin typeface="Courier"/>
              </a:rPr>
              <a:t>"muac_mm"</a:t>
            </a:r>
            <a:br/>
            <a:r>
              <a:rPr>
                <a:latin typeface="Courier"/>
              </a:rPr>
              <a:t>].notna()</a:t>
            </a:r>
            <a:br/>
            <a:br/>
            <a:r>
              <a:rPr>
                <a:latin typeface="Courier"/>
              </a:rPr>
              <a:t>n_suspectes </a:t>
            </a:r>
            <a:r>
              <a:rPr>
                <a:solidFill>
                  <a:srgbClr val="666666"/>
                </a:solidFill>
                <a:latin typeface="Courier"/>
              </a:rPr>
              <a:t>=</a:t>
            </a:r>
            <a:r>
              <a:rPr>
                <a:latin typeface="Courier"/>
              </a:rPr>
              <a:t> </a:t>
            </a:r>
            <a:r>
              <a:rPr>
                <a:solidFill>
                  <a:srgbClr val="008000"/>
                </a:solidFill>
                <a:latin typeface="Courier"/>
              </a:rPr>
              <a:t>int</a:t>
            </a:r>
            <a:r>
              <a:rPr>
                <a:latin typeface="Courier"/>
              </a:rPr>
              <a:t>(muac[</a:t>
            </a:r>
            <a:r>
              <a:rPr>
                <a:solidFill>
                  <a:srgbClr val="4070A0"/>
                </a:solidFill>
                <a:latin typeface="Courier"/>
              </a:rPr>
              <a:t>"doublon_suspecte"</a:t>
            </a:r>
            <a:r>
              <a:rPr>
                <a:latin typeface="Courier"/>
              </a:rPr>
              <a:t>].</a:t>
            </a:r>
            <a:r>
              <a:rPr>
                <a:solidFill>
                  <a:srgbClr val="008000"/>
                </a:solidFill>
                <a:latin typeface="Courier"/>
              </a:rPr>
              <a:t>sum</a:t>
            </a:r>
            <a:r>
              <a:rPr>
                <a:latin typeface="Courier"/>
              </a:rPr>
              <a:t>())</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group_by</a:t>
            </a:r>
            <a:r>
              <a:rPr>
                <a:latin typeface="Courier"/>
              </a:rPr>
              <a:t>(commune, screening_date, age_months, sex, muac_mm) </a:t>
            </a:r>
            <a:r>
              <a:rPr>
                <a:solidFill>
                  <a:srgbClr val="4070A0"/>
                </a:solidFill>
                <a:latin typeface="Courier"/>
              </a:rPr>
              <a:t>|&gt;</a:t>
            </a:r>
            <a:br/>
            <a:r>
              <a:rPr>
                <a:latin typeface="Courier"/>
              </a:rPr>
              <a:t>  </a:t>
            </a:r>
            <a:r>
              <a:rPr>
                <a:solidFill>
                  <a:srgbClr val="06287E"/>
                </a:solidFill>
                <a:latin typeface="Courier"/>
              </a:rPr>
              <a:t>mutate</a:t>
            </a:r>
            <a:r>
              <a:rPr>
                <a:latin typeface="Courier"/>
              </a:rPr>
              <a:t>(</a:t>
            </a:r>
            <a:r>
              <a:rPr>
                <a:solidFill>
                  <a:srgbClr val="7D9029"/>
                </a:solidFill>
                <a:latin typeface="Courier"/>
              </a:rPr>
              <a:t>doublon_suspecte =</a:t>
            </a:r>
            <a:r>
              <a:rPr>
                <a:latin typeface="Courier"/>
              </a:rPr>
              <a:t> </a:t>
            </a:r>
            <a:r>
              <a:rPr>
                <a:solidFill>
                  <a:srgbClr val="06287E"/>
                </a:solidFill>
                <a:latin typeface="Courier"/>
              </a:rPr>
              <a:t>n</a:t>
            </a:r>
            <a:r>
              <a:rPr>
                <a:latin typeface="Courier"/>
              </a:rPr>
              <a:t>() </a:t>
            </a:r>
            <a:r>
              <a:rPr>
                <a:solidFill>
                  <a:srgbClr val="4070A0"/>
                </a:solidFill>
                <a:latin typeface="Courier"/>
              </a:rPr>
              <a:t>&gt;</a:t>
            </a:r>
            <a:r>
              <a:rPr>
                <a:latin typeface="Courier"/>
              </a:rPr>
              <a:t> </a:t>
            </a:r>
            <a:r>
              <a:rPr>
                <a:solidFill>
                  <a:srgbClr val="40A070"/>
                </a:solidFill>
                <a:latin typeface="Courier"/>
              </a:rPr>
              <a:t>1</a:t>
            </a:r>
            <a:r>
              <a:rPr>
                <a:latin typeface="Courier"/>
              </a:rPr>
              <a:t> </a:t>
            </a:r>
            <a:r>
              <a:rPr>
                <a:solidFill>
                  <a:srgbClr val="4070A0"/>
                </a:solidFill>
                <a:latin typeface="Courier"/>
              </a:rPr>
              <a:t>&amp;</a:t>
            </a:r>
            <a:r>
              <a:rPr>
                <a:latin typeface="Courier"/>
              </a:rPr>
              <a:t> </a:t>
            </a:r>
            <a:r>
              <a:rPr>
                <a:solidFill>
                  <a:srgbClr val="4070A0"/>
                </a:solidFill>
                <a:latin typeface="Courier"/>
              </a:rPr>
              <a:t>!</a:t>
            </a:r>
            <a:r>
              <a:rPr>
                <a:solidFill>
                  <a:srgbClr val="06287E"/>
                </a:solidFill>
                <a:latin typeface="Courier"/>
              </a:rPr>
              <a:t>is.na</a:t>
            </a:r>
            <a:r>
              <a:rPr>
                <a:latin typeface="Courier"/>
              </a:rPr>
              <a:t>(muac_mm)) </a:t>
            </a:r>
            <a:r>
              <a:rPr>
                <a:solidFill>
                  <a:srgbClr val="4070A0"/>
                </a:solidFill>
                <a:latin typeface="Courier"/>
              </a:rPr>
              <a:t>|&gt;</a:t>
            </a:r>
            <a:br/>
            <a:r>
              <a:rPr>
                <a:latin typeface="Courier"/>
              </a:rPr>
              <a:t>  </a:t>
            </a:r>
            <a:r>
              <a:rPr>
                <a:solidFill>
                  <a:srgbClr val="06287E"/>
                </a:solidFill>
                <a:latin typeface="Courier"/>
              </a:rPr>
              <a:t>ungroup</a:t>
            </a:r>
            <a:r>
              <a:rPr>
                <a:latin typeface="Courier"/>
              </a:rPr>
              <a:t>()</a:t>
            </a:r>
            <a:br/>
            <a:br/>
            <a:r>
              <a:rPr>
                <a:latin typeface="Courier"/>
              </a:rPr>
              <a:t>n_suspectes </a:t>
            </a:r>
            <a:r>
              <a:rPr>
                <a:solidFill>
                  <a:srgbClr val="007020"/>
                </a:solidFill>
                <a:latin typeface="Courier"/>
              </a:rPr>
              <a:t>&lt;-</a:t>
            </a:r>
            <a:r>
              <a:rPr>
                <a:latin typeface="Courier"/>
              </a:rPr>
              <a:t> </a:t>
            </a:r>
            <a:r>
              <a:rPr>
                <a:solidFill>
                  <a:srgbClr val="06287E"/>
                </a:solidFill>
                <a:latin typeface="Courier"/>
              </a:rPr>
              <a:t>sum</a:t>
            </a:r>
            <a:r>
              <a:rPr>
                <a:latin typeface="Courier"/>
              </a:rPr>
              <a:t>(muac</a:t>
            </a:r>
            <a:r>
              <a:rPr>
                <a:solidFill>
                  <a:srgbClr val="4070A0"/>
                </a:solidFill>
                <a:latin typeface="Courier"/>
              </a:rPr>
              <a:t>$</a:t>
            </a:r>
            <a:r>
              <a:rPr>
                <a:latin typeface="Courier"/>
              </a:rPr>
              <a:t>doublon_suspecte)</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a:t>
            </a:r>
          </a:p>
        </p:txBody>
      </p:sp>
      <p:sp>
        <p:nvSpPr>
          <p:cNvPr id="3" name="Content Placeholder 2"/>
          <p:cNvSpPr>
            <a:spLocks noGrp="1"/>
          </p:cNvSpPr>
          <p:nvPr>
            <p:ph idx="1"/>
          </p:nvPr>
        </p:nvSpPr>
        <p:spPr/>
        <p:txBody>
          <a:bodyPr/>
          <a:lstStyle/>
          <a:p>
            <a:pPr lvl="0"/>
            <a:r>
              <a:rPr/>
              <a:t>Codage incohérent des œdèmes — Récupérable</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 — En Python</a:t>
            </a:r>
          </a:p>
        </p:txBody>
      </p:sp>
      <p:sp>
        <p:nvSpPr>
          <p:cNvPr id="3" name="Content Placeholder 2"/>
          <p:cNvSpPr>
            <a:spLocks noGrp="1"/>
          </p:cNvSpPr>
          <p:nvPr>
            <p:ph idx="1"/>
          </p:nvPr>
        </p:nvSpPr>
        <p:spPr/>
        <p:txBody>
          <a:bodyPr/>
          <a:lstStyle/>
          <a:p>
            <a:pPr lvl="0" indent="0">
              <a:buNone/>
            </a:pPr>
            <a:r>
              <a:rPr>
                <a:latin typeface="Courier"/>
              </a:rPr>
              <a:t>table_oedeme </a:t>
            </a:r>
            <a:r>
              <a:rPr>
                <a:solidFill>
                  <a:srgbClr val="666666"/>
                </a:solidFill>
                <a:latin typeface="Courier"/>
              </a:rPr>
              <a:t>=</a:t>
            </a:r>
            <a:r>
              <a:rPr>
                <a:latin typeface="Courier"/>
              </a:rPr>
              <a:t> {</a:t>
            </a:r>
            <a:br/>
            <a:r>
              <a:rPr>
                <a:latin typeface="Courier"/>
              </a:rPr>
              <a:t>    </a:t>
            </a:r>
            <a:r>
              <a:rPr>
                <a:solidFill>
                  <a:srgbClr val="4070A0"/>
                </a:solidFill>
                <a:latin typeface="Courier"/>
              </a:rPr>
              <a:t>"true"</a:t>
            </a:r>
            <a:r>
              <a:rPr>
                <a:latin typeface="Courier"/>
              </a:rPr>
              <a:t>: </a:t>
            </a:r>
            <a:r>
              <a:rPr>
                <a:solidFill>
                  <a:srgbClr val="19177C"/>
                </a:solidFill>
                <a:latin typeface="Courier"/>
              </a:rPr>
              <a:t>True</a:t>
            </a:r>
            <a:r>
              <a:rPr>
                <a:latin typeface="Courier"/>
              </a:rPr>
              <a:t>, </a:t>
            </a:r>
            <a:r>
              <a:rPr>
                <a:solidFill>
                  <a:srgbClr val="4070A0"/>
                </a:solidFill>
                <a:latin typeface="Courier"/>
              </a:rPr>
              <a:t>"TRUE"</a:t>
            </a:r>
            <a:r>
              <a:rPr>
                <a:latin typeface="Courier"/>
              </a:rPr>
              <a:t>: </a:t>
            </a:r>
            <a:r>
              <a:rPr>
                <a:solidFill>
                  <a:srgbClr val="19177C"/>
                </a:solidFill>
                <a:latin typeface="Courier"/>
              </a:rPr>
              <a:t>True</a:t>
            </a:r>
            <a:r>
              <a:rPr>
                <a:latin typeface="Courier"/>
              </a:rPr>
              <a:t>, </a:t>
            </a:r>
            <a:r>
              <a:rPr>
                <a:solidFill>
                  <a:srgbClr val="4070A0"/>
                </a:solidFill>
                <a:latin typeface="Courier"/>
              </a:rPr>
              <a:t>"Y"</a:t>
            </a:r>
            <a:r>
              <a:rPr>
                <a:latin typeface="Courier"/>
              </a:rPr>
              <a:t>: </a:t>
            </a:r>
            <a:r>
              <a:rPr>
                <a:solidFill>
                  <a:srgbClr val="19177C"/>
                </a:solidFill>
                <a:latin typeface="Courier"/>
              </a:rPr>
              <a:t>True</a:t>
            </a:r>
            <a:r>
              <a:rPr>
                <a:latin typeface="Courier"/>
              </a:rPr>
              <a:t>, </a:t>
            </a:r>
            <a:r>
              <a:rPr>
                <a:solidFill>
                  <a:srgbClr val="4070A0"/>
                </a:solidFill>
                <a:latin typeface="Courier"/>
              </a:rPr>
              <a:t>"y"</a:t>
            </a:r>
            <a:r>
              <a:rPr>
                <a:latin typeface="Courier"/>
              </a:rPr>
              <a:t>: </a:t>
            </a:r>
            <a:r>
              <a:rPr>
                <a:solidFill>
                  <a:srgbClr val="19177C"/>
                </a:solidFill>
                <a:latin typeface="Courier"/>
              </a:rPr>
              <a:t>True</a:t>
            </a:r>
            <a:r>
              <a:rPr>
                <a:latin typeface="Courier"/>
              </a:rPr>
              <a:t>, </a:t>
            </a:r>
            <a:r>
              <a:rPr>
                <a:solidFill>
                  <a:srgbClr val="4070A0"/>
                </a:solidFill>
                <a:latin typeface="Courier"/>
              </a:rPr>
              <a:t>"yes"</a:t>
            </a:r>
            <a:r>
              <a:rPr>
                <a:latin typeface="Courier"/>
              </a:rPr>
              <a:t>: </a:t>
            </a:r>
            <a:r>
              <a:rPr>
                <a:solidFill>
                  <a:srgbClr val="19177C"/>
                </a:solidFill>
                <a:latin typeface="Courier"/>
              </a:rPr>
              <a:t>True</a:t>
            </a:r>
            <a:r>
              <a:rPr>
                <a:latin typeface="Courier"/>
              </a:rPr>
              <a:t>,</a:t>
            </a:r>
            <a:br/>
            <a:r>
              <a:rPr>
                <a:latin typeface="Courier"/>
              </a:rPr>
              <a:t>    </a:t>
            </a:r>
            <a:r>
              <a:rPr>
                <a:solidFill>
                  <a:srgbClr val="4070A0"/>
                </a:solidFill>
                <a:latin typeface="Courier"/>
              </a:rPr>
              <a:t>"false"</a:t>
            </a:r>
            <a:r>
              <a:rPr>
                <a:latin typeface="Courier"/>
              </a:rPr>
              <a:t>: </a:t>
            </a:r>
            <a:r>
              <a:rPr>
                <a:solidFill>
                  <a:srgbClr val="19177C"/>
                </a:solidFill>
                <a:latin typeface="Courier"/>
              </a:rPr>
              <a:t>False</a:t>
            </a:r>
            <a:r>
              <a:rPr>
                <a:latin typeface="Courier"/>
              </a:rPr>
              <a:t>, </a:t>
            </a:r>
            <a:r>
              <a:rPr>
                <a:solidFill>
                  <a:srgbClr val="4070A0"/>
                </a:solidFill>
                <a:latin typeface="Courier"/>
              </a:rPr>
              <a:t>"FALSE"</a:t>
            </a:r>
            <a:r>
              <a:rPr>
                <a:latin typeface="Courier"/>
              </a:rPr>
              <a:t>: </a:t>
            </a:r>
            <a:r>
              <a:rPr>
                <a:solidFill>
                  <a:srgbClr val="19177C"/>
                </a:solidFill>
                <a:latin typeface="Courier"/>
              </a:rPr>
              <a:t>False</a:t>
            </a:r>
            <a:r>
              <a:rPr>
                <a:latin typeface="Courier"/>
              </a:rPr>
              <a:t>, </a:t>
            </a:r>
            <a:r>
              <a:rPr>
                <a:solidFill>
                  <a:srgbClr val="4070A0"/>
                </a:solidFill>
                <a:latin typeface="Courier"/>
              </a:rPr>
              <a:t>"N"</a:t>
            </a:r>
            <a:r>
              <a:rPr>
                <a:latin typeface="Courier"/>
              </a:rPr>
              <a:t>: </a:t>
            </a:r>
            <a:r>
              <a:rPr>
                <a:solidFill>
                  <a:srgbClr val="19177C"/>
                </a:solidFill>
                <a:latin typeface="Courier"/>
              </a:rPr>
              <a:t>False</a:t>
            </a:r>
            <a:r>
              <a:rPr>
                <a:latin typeface="Courier"/>
              </a:rPr>
              <a:t>, </a:t>
            </a:r>
            <a:r>
              <a:rPr>
                <a:solidFill>
                  <a:srgbClr val="4070A0"/>
                </a:solidFill>
                <a:latin typeface="Courier"/>
              </a:rPr>
              <a:t>"n"</a:t>
            </a:r>
            <a:r>
              <a:rPr>
                <a:latin typeface="Courier"/>
              </a:rPr>
              <a:t>: </a:t>
            </a:r>
            <a:r>
              <a:rPr>
                <a:solidFill>
                  <a:srgbClr val="19177C"/>
                </a:solidFill>
                <a:latin typeface="Courier"/>
              </a:rPr>
              <a:t>False</a:t>
            </a:r>
            <a:r>
              <a:rPr>
                <a:latin typeface="Courier"/>
              </a:rPr>
              <a:t>, </a:t>
            </a:r>
            <a:r>
              <a:rPr>
                <a:solidFill>
                  <a:srgbClr val="4070A0"/>
                </a:solidFill>
                <a:latin typeface="Courier"/>
              </a:rPr>
              <a:t>"no"</a:t>
            </a:r>
            <a:r>
              <a:rPr>
                <a:latin typeface="Courier"/>
              </a:rPr>
              <a:t>: </a:t>
            </a:r>
            <a:r>
              <a:rPr>
                <a:solidFill>
                  <a:srgbClr val="19177C"/>
                </a:solidFill>
                <a:latin typeface="Courier"/>
              </a:rPr>
              <a:t>False</a:t>
            </a:r>
            <a:r>
              <a:rPr>
                <a:latin typeface="Courier"/>
              </a:rPr>
              <a:t>,</a:t>
            </a:r>
            <a:br/>
            <a:r>
              <a:rPr>
                <a:latin typeface="Courier"/>
              </a:rPr>
              <a:t>}</a:t>
            </a:r>
            <a:br/>
            <a:r>
              <a:rPr>
                <a:latin typeface="Courier"/>
              </a:rPr>
              <a:t>muac[</a:t>
            </a:r>
            <a:r>
              <a:rPr>
                <a:solidFill>
                  <a:srgbClr val="4070A0"/>
                </a:solidFill>
                <a:latin typeface="Courier"/>
              </a:rPr>
              <a:t>"oedema"</a:t>
            </a:r>
            <a:r>
              <a:rPr>
                <a:latin typeface="Courier"/>
              </a:rPr>
              <a:t>] </a:t>
            </a:r>
            <a:r>
              <a:rPr>
                <a:solidFill>
                  <a:srgbClr val="666666"/>
                </a:solidFill>
                <a:latin typeface="Courier"/>
              </a:rPr>
              <a:t>=</a:t>
            </a:r>
            <a:r>
              <a:rPr>
                <a:latin typeface="Courier"/>
              </a:rPr>
              <a:t> muac[</a:t>
            </a:r>
            <a:r>
              <a:rPr>
                <a:solidFill>
                  <a:srgbClr val="4070A0"/>
                </a:solidFill>
                <a:latin typeface="Courier"/>
              </a:rPr>
              <a:t>"oedema"</a:t>
            </a:r>
            <a:r>
              <a:rPr>
                <a:latin typeface="Courier"/>
              </a:rPr>
              <a:t>].astype(</a:t>
            </a:r>
            <a:r>
              <a:rPr>
                <a:solidFill>
                  <a:srgbClr val="4070A0"/>
                </a:solidFill>
                <a:latin typeface="Courier"/>
              </a:rPr>
              <a:t>"string"</a:t>
            </a:r>
            <a:r>
              <a:rPr>
                <a:latin typeface="Courier"/>
              </a:rPr>
              <a:t>).</a:t>
            </a:r>
            <a:r>
              <a:rPr>
                <a:solidFill>
                  <a:srgbClr val="008000"/>
                </a:solidFill>
                <a:latin typeface="Courier"/>
              </a:rPr>
              <a:t>str</a:t>
            </a:r>
            <a:r>
              <a:rPr>
                <a:latin typeface="Courier"/>
              </a:rPr>
              <a:t>.strip().</a:t>
            </a:r>
            <a:r>
              <a:rPr>
                <a:solidFill>
                  <a:srgbClr val="008000"/>
                </a:solidFill>
                <a:latin typeface="Courier"/>
              </a:rPr>
              <a:t>map</a:t>
            </a:r>
            <a:r>
              <a:rPr>
                <a:latin typeface="Courier"/>
              </a:rPr>
              <a:t>(table_oedeme)</a:t>
            </a:r>
            <a:br/>
            <a:r>
              <a:rPr>
                <a:latin typeface="Courier"/>
              </a:rPr>
              <a:t>n_oedeme_manquant </a:t>
            </a:r>
            <a:r>
              <a:rPr>
                <a:solidFill>
                  <a:srgbClr val="666666"/>
                </a:solidFill>
                <a:latin typeface="Courier"/>
              </a:rPr>
              <a:t>=</a:t>
            </a:r>
            <a:r>
              <a:rPr>
                <a:latin typeface="Courier"/>
              </a:rPr>
              <a:t> </a:t>
            </a:r>
            <a:r>
              <a:rPr>
                <a:solidFill>
                  <a:srgbClr val="008000"/>
                </a:solidFill>
                <a:latin typeface="Courier"/>
              </a:rPr>
              <a:t>int</a:t>
            </a:r>
            <a:r>
              <a:rPr>
                <a:latin typeface="Courier"/>
              </a:rPr>
              <a:t>(muac[</a:t>
            </a:r>
            <a:r>
              <a:rPr>
                <a:solidFill>
                  <a:srgbClr val="4070A0"/>
                </a:solidFill>
                <a:latin typeface="Courier"/>
              </a:rPr>
              <a:t>"oedema"</a:t>
            </a:r>
            <a:r>
              <a:rPr>
                <a:latin typeface="Courier"/>
              </a:rPr>
              <a:t>].isna().</a:t>
            </a:r>
            <a:r>
              <a:rPr>
                <a:solidFill>
                  <a:srgbClr val="008000"/>
                </a:solidFill>
                <a:latin typeface="Courier"/>
              </a:rPr>
              <a:t>sum</a:t>
            </a:r>
            <a:r>
              <a:rPr>
                <a:latin typeface="Courier"/>
              </a:rPr>
              <a:t>())</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 — En R</a:t>
            </a:r>
          </a:p>
        </p:txBody>
      </p:sp>
      <p:sp>
        <p:nvSpPr>
          <p:cNvPr id="3" name="Content Placeholder 2"/>
          <p:cNvSpPr>
            <a:spLocks noGrp="1"/>
          </p:cNvSpPr>
          <p:nvPr>
            <p:ph idx="1"/>
          </p:nvPr>
        </p:nvSpPr>
        <p:spPr/>
        <p:txBody>
          <a:bodyPr/>
          <a:lstStyle/>
          <a:p>
            <a:pPr lvl="0" indent="0">
              <a:buNone/>
            </a:pP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br/>
            <a:r>
              <a:rPr>
                <a:latin typeface="Courier"/>
              </a:rPr>
              <a:t>    </a:t>
            </a:r>
            <a:r>
              <a:rPr>
                <a:solidFill>
                  <a:srgbClr val="7D9029"/>
                </a:solidFill>
                <a:latin typeface="Courier"/>
              </a:rPr>
              <a:t>oedema =</a:t>
            </a:r>
            <a:r>
              <a:rPr>
                <a:latin typeface="Courier"/>
              </a:rPr>
              <a:t> </a:t>
            </a:r>
            <a:r>
              <a:rPr>
                <a:solidFill>
                  <a:srgbClr val="06287E"/>
                </a:solidFill>
                <a:latin typeface="Courier"/>
              </a:rPr>
              <a:t>case_when</a:t>
            </a:r>
            <a:r>
              <a:rPr>
                <a:latin typeface="Courier"/>
              </a:rPr>
              <a:t>(</a:t>
            </a:r>
            <a:br/>
            <a:r>
              <a:rPr>
                <a:latin typeface="Courier"/>
              </a:rPr>
              <a:t>      </a:t>
            </a:r>
            <a:r>
              <a:rPr>
                <a:solidFill>
                  <a:srgbClr val="06287E"/>
                </a:solidFill>
                <a:latin typeface="Courier"/>
              </a:rPr>
              <a:t>tolower</a:t>
            </a:r>
            <a:r>
              <a:rPr>
                <a:latin typeface="Courier"/>
              </a:rPr>
              <a:t>(</a:t>
            </a:r>
            <a:r>
              <a:rPr>
                <a:solidFill>
                  <a:srgbClr val="06287E"/>
                </a:solidFill>
                <a:latin typeface="Courier"/>
              </a:rPr>
              <a:t>trimws</a:t>
            </a:r>
            <a:r>
              <a:rPr>
                <a:latin typeface="Courier"/>
              </a:rPr>
              <a:t>(oedema)) </a:t>
            </a:r>
            <a:r>
              <a:rPr>
                <a:solidFill>
                  <a:srgbClr val="4070A0"/>
                </a:solidFill>
                <a:latin typeface="Courier"/>
              </a:rPr>
              <a:t>%in%</a:t>
            </a:r>
            <a:r>
              <a:rPr>
                <a:latin typeface="Courier"/>
              </a:rPr>
              <a:t> </a:t>
            </a:r>
            <a:r>
              <a:rPr>
                <a:solidFill>
                  <a:srgbClr val="06287E"/>
                </a:solidFill>
                <a:latin typeface="Courier"/>
              </a:rPr>
              <a:t>c</a:t>
            </a:r>
            <a:r>
              <a:rPr>
                <a:latin typeface="Courier"/>
              </a:rPr>
              <a:t>(</a:t>
            </a:r>
            <a:r>
              <a:rPr>
                <a:solidFill>
                  <a:srgbClr val="4070A0"/>
                </a:solidFill>
                <a:latin typeface="Courier"/>
              </a:rPr>
              <a:t>"true"</a:t>
            </a:r>
            <a:r>
              <a:rPr>
                <a:latin typeface="Courier"/>
              </a:rPr>
              <a:t>, </a:t>
            </a:r>
            <a:r>
              <a:rPr>
                <a:solidFill>
                  <a:srgbClr val="4070A0"/>
                </a:solidFill>
                <a:latin typeface="Courier"/>
              </a:rPr>
              <a:t>"y"</a:t>
            </a:r>
            <a:r>
              <a:rPr>
                <a:latin typeface="Courier"/>
              </a:rPr>
              <a:t>, </a:t>
            </a:r>
            <a:r>
              <a:rPr>
                <a:solidFill>
                  <a:srgbClr val="4070A0"/>
                </a:solidFill>
                <a:latin typeface="Courier"/>
              </a:rPr>
              <a:t>"yes"</a:t>
            </a:r>
            <a:r>
              <a:rPr>
                <a:latin typeface="Courier"/>
              </a:rPr>
              <a:t>) </a:t>
            </a:r>
            <a:r>
              <a:rPr>
                <a:solidFill>
                  <a:srgbClr val="4070A0"/>
                </a:solidFill>
                <a:latin typeface="Courier"/>
              </a:rPr>
              <a:t>~</a:t>
            </a:r>
            <a:r>
              <a:rPr>
                <a:latin typeface="Courier"/>
              </a:rPr>
              <a:t> </a:t>
            </a:r>
            <a:r>
              <a:rPr>
                <a:solidFill>
                  <a:srgbClr val="880000"/>
                </a:solidFill>
                <a:latin typeface="Courier"/>
              </a:rPr>
              <a:t>TRUE</a:t>
            </a:r>
            <a:r>
              <a:rPr>
                <a:latin typeface="Courier"/>
              </a:rPr>
              <a:t>,</a:t>
            </a:r>
            <a:br/>
            <a:r>
              <a:rPr>
                <a:latin typeface="Courier"/>
              </a:rPr>
              <a:t>      </a:t>
            </a:r>
            <a:r>
              <a:rPr>
                <a:solidFill>
                  <a:srgbClr val="06287E"/>
                </a:solidFill>
                <a:latin typeface="Courier"/>
              </a:rPr>
              <a:t>tolower</a:t>
            </a:r>
            <a:r>
              <a:rPr>
                <a:latin typeface="Courier"/>
              </a:rPr>
              <a:t>(</a:t>
            </a:r>
            <a:r>
              <a:rPr>
                <a:solidFill>
                  <a:srgbClr val="06287E"/>
                </a:solidFill>
                <a:latin typeface="Courier"/>
              </a:rPr>
              <a:t>trimws</a:t>
            </a:r>
            <a:r>
              <a:rPr>
                <a:latin typeface="Courier"/>
              </a:rPr>
              <a:t>(oedema)) </a:t>
            </a:r>
            <a:r>
              <a:rPr>
                <a:solidFill>
                  <a:srgbClr val="4070A0"/>
                </a:solidFill>
                <a:latin typeface="Courier"/>
              </a:rPr>
              <a:t>%in%</a:t>
            </a:r>
            <a:r>
              <a:rPr>
                <a:latin typeface="Courier"/>
              </a:rPr>
              <a:t> </a:t>
            </a:r>
            <a:r>
              <a:rPr>
                <a:solidFill>
                  <a:srgbClr val="06287E"/>
                </a:solidFill>
                <a:latin typeface="Courier"/>
              </a:rPr>
              <a:t>c</a:t>
            </a:r>
            <a:r>
              <a:rPr>
                <a:latin typeface="Courier"/>
              </a:rPr>
              <a:t>(</a:t>
            </a:r>
            <a:r>
              <a:rPr>
                <a:solidFill>
                  <a:srgbClr val="4070A0"/>
                </a:solidFill>
                <a:latin typeface="Courier"/>
              </a:rPr>
              <a:t>"false"</a:t>
            </a:r>
            <a:r>
              <a:rPr>
                <a:latin typeface="Courier"/>
              </a:rPr>
              <a:t>, </a:t>
            </a:r>
            <a:r>
              <a:rPr>
                <a:solidFill>
                  <a:srgbClr val="4070A0"/>
                </a:solidFill>
                <a:latin typeface="Courier"/>
              </a:rPr>
              <a:t>"n"</a:t>
            </a:r>
            <a:r>
              <a:rPr>
                <a:latin typeface="Courier"/>
              </a:rPr>
              <a:t>, </a:t>
            </a:r>
            <a:r>
              <a:rPr>
                <a:solidFill>
                  <a:srgbClr val="4070A0"/>
                </a:solidFill>
                <a:latin typeface="Courier"/>
              </a:rPr>
              <a:t>"no"</a:t>
            </a:r>
            <a:r>
              <a:rPr>
                <a:latin typeface="Courier"/>
              </a:rPr>
              <a:t>) </a:t>
            </a:r>
            <a:r>
              <a:rPr>
                <a:solidFill>
                  <a:srgbClr val="4070A0"/>
                </a:solidFill>
                <a:latin typeface="Courier"/>
              </a:rPr>
              <a:t>~</a:t>
            </a:r>
            <a:r>
              <a:rPr>
                <a:latin typeface="Courier"/>
              </a:rPr>
              <a:t> </a:t>
            </a:r>
            <a:r>
              <a:rPr>
                <a:solidFill>
                  <a:srgbClr val="880000"/>
                </a:solidFill>
                <a:latin typeface="Courier"/>
              </a:rPr>
              <a:t>FALSE</a:t>
            </a:r>
            <a:r>
              <a:rPr>
                <a:latin typeface="Courier"/>
              </a:rPr>
              <a:t>,</a:t>
            </a:r>
            <a:br/>
            <a:r>
              <a:rPr>
                <a:latin typeface="Courier"/>
              </a:rPr>
              <a:t>      </a:t>
            </a:r>
            <a:r>
              <a:rPr>
                <a:solidFill>
                  <a:srgbClr val="880000"/>
                </a:solidFill>
                <a:latin typeface="Courier"/>
              </a:rPr>
              <a:t>TRUE</a:t>
            </a:r>
            <a:r>
              <a:rPr>
                <a:latin typeface="Courier"/>
              </a:rPr>
              <a:t> </a:t>
            </a:r>
            <a:r>
              <a:rPr>
                <a:solidFill>
                  <a:srgbClr val="4070A0"/>
                </a:solidFill>
                <a:latin typeface="Courier"/>
              </a:rPr>
              <a:t>~</a:t>
            </a:r>
            <a:r>
              <a:rPr>
                <a:latin typeface="Courier"/>
              </a:rPr>
              <a:t> </a:t>
            </a:r>
            <a:r>
              <a:rPr>
                <a:solidFill>
                  <a:srgbClr val="880000"/>
                </a:solidFill>
                <a:latin typeface="Courier"/>
              </a:rPr>
              <a:t>NA</a:t>
            </a:r>
            <a:br/>
            <a:r>
              <a:rPr>
                <a:latin typeface="Courier"/>
              </a:rPr>
              <a:t>    )</a:t>
            </a:r>
            <a:br/>
            <a:r>
              <a:rPr>
                <a:latin typeface="Courier"/>
              </a:rPr>
              <a:t>  )</a:t>
            </a:r>
            <a:br/>
            <a:br/>
            <a:r>
              <a:rPr>
                <a:latin typeface="Courier"/>
              </a:rPr>
              <a:t>n_oedeme_manquant </a:t>
            </a:r>
            <a:r>
              <a:rPr>
                <a:solidFill>
                  <a:srgbClr val="007020"/>
                </a:solidFill>
                <a:latin typeface="Courier"/>
              </a:rPr>
              <a:t>&lt;-</a:t>
            </a:r>
            <a:r>
              <a:rPr>
                <a:latin typeface="Courier"/>
              </a:rPr>
              <a:t> </a:t>
            </a:r>
            <a:r>
              <a:rPr>
                <a:solidFill>
                  <a:srgbClr val="06287E"/>
                </a:solidFill>
                <a:latin typeface="Courier"/>
              </a:rPr>
              <a:t>sum</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oedema))</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Ce que couvre cette leçon</a:t>
            </a:r>
          </a:p>
        </p:txBody>
      </p:sp>
      <p:sp>
        <p:nvSpPr>
          <p:cNvPr id="3" name="Content Placeholder 2"/>
          <p:cNvSpPr>
            <a:spLocks noGrp="1"/>
          </p:cNvSpPr>
          <p:nvPr>
            <p:ph idx="1"/>
          </p:nvPr>
        </p:nvSpPr>
        <p:spPr/>
        <p:txBody>
          <a:bodyPr/>
          <a:lstStyle/>
          <a:p>
            <a:pPr lvl="0"/>
            <a:r>
              <a:rPr/>
              <a:t>Le nettoyage est un ensemble de décisions, pas un script</a:t>
            </a:r>
          </a:p>
          <a:p>
            <a:pPr lvl="0"/>
            <a:r>
              <a:rPr/>
              <a:t>Les quatre options</a:t>
            </a:r>
          </a:p>
          <a:p>
            <a:pPr lvl="0"/>
            <a:r>
              <a:rPr/>
              <a:t>Traitement de ce registre</a:t>
            </a:r>
          </a:p>
          <a:p>
            <a:pPr lvl="0"/>
            <a:r>
              <a:rPr/>
              <a:t>Chiffrez ce que la décision coûte</a:t>
            </a:r>
          </a:p>
          <a:p>
            <a:pPr lvl="0"/>
            <a:r>
              <a:rPr/>
              <a:t>Le journal de nettoyage</a:t>
            </a:r>
          </a:p>
          <a:p>
            <a:pPr lvl="0"/>
            <a:r>
              <a:rPr/>
              <a:t>La seule chose à ne jamais faire</a:t>
            </a:r>
          </a:p>
          <a:p>
            <a:pPr lvl="0"/>
            <a:r>
              <a:rPr/>
              <a:t>La suite</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a:t>
            </a:r>
          </a:p>
        </p:txBody>
      </p:sp>
      <p:sp>
        <p:nvSpPr>
          <p:cNvPr id="3" name="Content Placeholder 2"/>
          <p:cNvSpPr>
            <a:spLocks noGrp="1"/>
          </p:cNvSpPr>
          <p:nvPr>
            <p:ph idx="1"/>
          </p:nvPr>
        </p:nvSpPr>
        <p:spPr/>
        <p:txBody>
          <a:bodyPr/>
          <a:lstStyle/>
          <a:p>
            <a:pPr lvl="0"/>
            <a:r>
              <a:rPr/>
              <a:t>Âge manquant concentré sur Gros-Morne — Voilà le cas qui exige une décision plutôt qu’une règle, et il fait l’objet de…</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Chiffrez ce que la décision coûte — En Python (suite)</a:t>
            </a:r>
          </a:p>
        </p:txBody>
      </p:sp>
      <p:sp>
        <p:nvSpPr>
          <p:cNvPr id="3" name="Content Placeholder 2"/>
          <p:cNvSpPr>
            <a:spLocks noGrp="1"/>
          </p:cNvSpPr>
          <p:nvPr>
            <p:ph idx="1"/>
          </p:nvPr>
        </p:nvSpPr>
        <p:spPr/>
        <p:txBody>
          <a:bodyPr/>
          <a:lstStyle/>
          <a:p>
            <a:pPr lvl="0" indent="0">
              <a:buNone/>
            </a:pPr>
            <a:r>
              <a:rPr>
                <a:latin typeface="Courier"/>
              </a:rPr>
              <a:t>seuil_mag </a:t>
            </a:r>
            <a:r>
              <a:rPr>
                <a:solidFill>
                  <a:srgbClr val="666666"/>
                </a:solidFill>
                <a:latin typeface="Courier"/>
              </a:rPr>
              <a:t>=</a:t>
            </a:r>
            <a:r>
              <a:rPr>
                <a:latin typeface="Courier"/>
              </a:rPr>
              <a:t> </a:t>
            </a:r>
            <a:r>
              <a:rPr>
                <a:solidFill>
                  <a:srgbClr val="40A070"/>
                </a:solidFill>
                <a:latin typeface="Courier"/>
              </a:rPr>
              <a:t>125</a:t>
            </a:r>
            <a:br/>
            <a:br/>
            <a:r>
              <a:rPr>
                <a:latin typeface="Courier"/>
              </a:rPr>
              <a:t>complet </a:t>
            </a:r>
            <a:r>
              <a:rPr>
                <a:solidFill>
                  <a:srgbClr val="666666"/>
                </a:solidFill>
                <a:latin typeface="Courier"/>
              </a:rPr>
              <a:t>=</a:t>
            </a:r>
            <a:r>
              <a:rPr>
                <a:latin typeface="Courier"/>
              </a:rPr>
              <a:t> muac.dropna(subset</a:t>
            </a:r>
            <a:r>
              <a:rPr>
                <a:solidFill>
                  <a:srgbClr val="666666"/>
                </a:solidFill>
                <a:latin typeface="Courier"/>
              </a:rPr>
              <a:t>=</a:t>
            </a:r>
            <a:r>
              <a:rPr>
                <a:latin typeface="Courier"/>
              </a:rPr>
              <a:t>[</a:t>
            </a:r>
            <a:r>
              <a:rPr>
                <a:solidFill>
                  <a:srgbClr val="4070A0"/>
                </a:solidFill>
                <a:latin typeface="Courier"/>
              </a:rPr>
              <a:t>"age_months"</a:t>
            </a:r>
            <a:r>
              <a:rPr>
                <a:latin typeface="Courier"/>
              </a:rPr>
              <a:t>, </a:t>
            </a:r>
            <a:r>
              <a:rPr>
                <a:solidFill>
                  <a:srgbClr val="4070A0"/>
                </a:solidFill>
                <a:latin typeface="Courier"/>
              </a:rPr>
              <a:t>"muac_mm"</a:t>
            </a:r>
            <a:r>
              <a:rPr>
                <a:latin typeface="Courier"/>
              </a:rPr>
              <a:t>])</a:t>
            </a:r>
            <a:br/>
            <a:r>
              <a:rPr>
                <a:latin typeface="Courier"/>
              </a:rPr>
              <a:t>tous_mesures </a:t>
            </a:r>
            <a:r>
              <a:rPr>
                <a:solidFill>
                  <a:srgbClr val="666666"/>
                </a:solidFill>
                <a:latin typeface="Courier"/>
              </a:rPr>
              <a:t>=</a:t>
            </a:r>
            <a:r>
              <a:rPr>
                <a:latin typeface="Courier"/>
              </a:rPr>
              <a:t> muac.dropna(subset</a:t>
            </a:r>
            <a:r>
              <a:rPr>
                <a:solidFill>
                  <a:srgbClr val="666666"/>
                </a:solidFill>
                <a:latin typeface="Courier"/>
              </a:rPr>
              <a:t>=</a:t>
            </a:r>
            <a:r>
              <a:rPr>
                <a:latin typeface="Courier"/>
              </a:rPr>
              <a:t>[</a:t>
            </a:r>
            <a:r>
              <a:rPr>
                <a:solidFill>
                  <a:srgbClr val="4070A0"/>
                </a:solidFill>
                <a:latin typeface="Courier"/>
              </a:rPr>
              <a:t>"muac_mm"</a:t>
            </a:r>
            <a:r>
              <a:rPr>
                <a:latin typeface="Courier"/>
              </a:rPr>
              <a:t>])</a:t>
            </a:r>
            <a:br/>
            <a:br/>
            <a:r>
              <a:rPr b="1">
                <a:solidFill>
                  <a:srgbClr val="007020"/>
                </a:solidFill>
                <a:latin typeface="Courier"/>
              </a:rPr>
              <a:t>def</a:t>
            </a:r>
            <a:r>
              <a:rPr>
                <a:latin typeface="Courier"/>
              </a:rPr>
              <a:t> taux_mag(df):</a:t>
            </a:r>
            <a:br/>
            <a:r>
              <a:rPr>
                <a:latin typeface="Courier"/>
              </a:rPr>
              <a:t>    </a:t>
            </a:r>
            <a:r>
              <a:rPr b="1">
                <a:solidFill>
                  <a:srgbClr val="007020"/>
                </a:solidFill>
                <a:latin typeface="Courier"/>
              </a:rPr>
              <a:t>return</a:t>
            </a:r>
            <a:r>
              <a:rPr>
                <a:latin typeface="Courier"/>
              </a:rPr>
              <a:t> (df[</a:t>
            </a:r>
            <a:r>
              <a:rPr>
                <a:solidFill>
                  <a:srgbClr val="4070A0"/>
                </a:solidFill>
                <a:latin typeface="Courier"/>
              </a:rPr>
              <a:t>"muac_mm"</a:t>
            </a:r>
            <a:r>
              <a:rPr>
                <a:latin typeface="Courier"/>
              </a:rPr>
              <a:t>] </a:t>
            </a:r>
            <a:r>
              <a:rPr>
                <a:solidFill>
                  <a:srgbClr val="666666"/>
                </a:solidFill>
                <a:latin typeface="Courier"/>
              </a:rPr>
              <a:t>&lt;</a:t>
            </a:r>
            <a:r>
              <a:rPr>
                <a:latin typeface="Courier"/>
              </a:rPr>
              <a:t> seuil_mag).mean()</a:t>
            </a:r>
            <a:br/>
            <a:br/>
            <a:r>
              <a:rPr>
                <a:latin typeface="Courier"/>
              </a:rPr>
              <a:t>comparaison </a:t>
            </a:r>
            <a:r>
              <a:rPr>
                <a:solidFill>
                  <a:srgbClr val="666666"/>
                </a:solidFill>
                <a:latin typeface="Courier"/>
              </a:rPr>
              <a:t>=</a:t>
            </a:r>
            <a:r>
              <a:rPr>
                <a:latin typeface="Courier"/>
              </a:rPr>
              <a:t> pd.DataFrame(</a:t>
            </a:r>
            <a:br/>
            <a:r>
              <a:rPr>
                <a:latin typeface="Courier"/>
              </a:rPr>
              <a:t>    {</a:t>
            </a:r>
            <a:br/>
            <a:r>
              <a:rPr>
                <a:latin typeface="Courier"/>
              </a:rPr>
              <a:t>        </a:t>
            </a:r>
            <a:r>
              <a:rPr>
                <a:solidFill>
                  <a:srgbClr val="4070A0"/>
                </a:solidFill>
                <a:latin typeface="Courier"/>
              </a:rPr>
              <a:t>"en_supprimant"</a:t>
            </a:r>
            <a:r>
              <a:rPr>
                <a:latin typeface="Courier"/>
              </a:rPr>
              <a:t>: complet.groupby(</a:t>
            </a:r>
            <a:r>
              <a:rPr>
                <a:solidFill>
                  <a:srgbClr val="4070A0"/>
                </a:solidFill>
                <a:latin typeface="Courier"/>
              </a:rPr>
              <a:t>"commune"</a:t>
            </a:r>
            <a:r>
              <a:rPr>
                <a:latin typeface="Courier"/>
              </a:rPr>
              <a:t>).</a:t>
            </a:r>
            <a:r>
              <a:rPr>
                <a:solidFill>
                  <a:srgbClr val="008000"/>
                </a:solidFill>
                <a:latin typeface="Courier"/>
              </a:rPr>
              <a:t>apply</a:t>
            </a:r>
            <a:r>
              <a:rPr>
                <a:latin typeface="Courier"/>
              </a:rPr>
              <a:t>(taux_mag),</a:t>
            </a:r>
            <a:br/>
            <a:r>
              <a:rPr>
                <a:latin typeface="Courier"/>
              </a:rPr>
              <a:t>        </a:t>
            </a:r>
            <a:r>
              <a:rPr>
                <a:solidFill>
                  <a:srgbClr val="4070A0"/>
                </a:solidFill>
                <a:latin typeface="Courier"/>
              </a:rPr>
              <a:t>"en_conservant"</a:t>
            </a:r>
            <a:r>
              <a:rPr>
                <a:latin typeface="Courier"/>
              </a:rPr>
              <a:t>: tous_mesures.groupby(</a:t>
            </a:r>
            <a:r>
              <a:rPr>
                <a:solidFill>
                  <a:srgbClr val="4070A0"/>
                </a:solidFill>
                <a:latin typeface="Courier"/>
              </a:rPr>
              <a:t>"commune"</a:t>
            </a:r>
            <a:r>
              <a:rPr>
                <a:latin typeface="Courier"/>
              </a:rPr>
              <a:t>).</a:t>
            </a:r>
            <a:r>
              <a:rPr>
                <a:solidFill>
                  <a:srgbClr val="008000"/>
                </a:solidFill>
                <a:latin typeface="Courier"/>
              </a:rPr>
              <a:t>apply</a:t>
            </a:r>
            <a:r>
              <a:rPr>
                <a:latin typeface="Courier"/>
              </a:rPr>
              <a:t>(taux_mag),</a:t>
            </a:r>
            <a:br/>
            <a:r>
              <a:rPr>
                <a:latin typeface="Courier"/>
              </a:rPr>
              <a:t>    }</a:t>
            </a:r>
            <a:br/>
            <a:r>
              <a:rPr>
                <a:latin typeface="Courier"/>
              </a:rPr>
              <a:t>)</a:t>
            </a:r>
            <a:br/>
            <a:r>
              <a:rPr>
                <a:latin typeface="Courier"/>
              </a:rPr>
              <a:t>comparaison[</a:t>
            </a:r>
            <a:r>
              <a:rPr>
                <a:solidFill>
                  <a:srgbClr val="4070A0"/>
                </a:solidFill>
                <a:latin typeface="Courier"/>
              </a:rPr>
              <a:t>"ecart"</a:t>
            </a:r>
            <a:r>
              <a:rPr>
                <a:latin typeface="Courier"/>
              </a:rPr>
              <a:t>] </a:t>
            </a:r>
            <a:r>
              <a:rPr>
                <a:solidFill>
                  <a:srgbClr val="666666"/>
                </a:solidFill>
                <a:latin typeface="Courier"/>
              </a:rPr>
              <a:t>=</a:t>
            </a:r>
            <a:r>
              <a:rPr>
                <a:latin typeface="Courier"/>
              </a:rPr>
              <a:t> (</a:t>
            </a:r>
            <a:br/>
            <a:r>
              <a:rPr>
                <a:latin typeface="Courier"/>
              </a:rPr>
              <a:t>    comparaison[</a:t>
            </a:r>
            <a:r>
              <a:rPr>
                <a:solidFill>
                  <a:srgbClr val="4070A0"/>
                </a:solidFill>
                <a:latin typeface="Courier"/>
              </a:rPr>
              <a:t>"en_supprimant"</a:t>
            </a:r>
            <a:r>
              <a:rPr>
                <a:latin typeface="Courier"/>
              </a:rPr>
              <a:t>] </a:t>
            </a:r>
            <a:r>
              <a:rPr>
                <a:solidFill>
                  <a:srgbClr val="666666"/>
                </a:solidFill>
                <a:latin typeface="Courier"/>
              </a:rPr>
              <a:t>-</a:t>
            </a:r>
            <a:r>
              <a:rPr>
                <a:latin typeface="Courier"/>
              </a:rPr>
              <a:t> comparaison[</a:t>
            </a:r>
            <a:r>
              <a:rPr>
                <a:solidFill>
                  <a:srgbClr val="4070A0"/>
                </a:solidFill>
                <a:latin typeface="Courier"/>
              </a:rPr>
              <a:t>"en_conservant"</a:t>
            </a:r>
            <a:r>
              <a:rPr>
                <a:latin typeface="Courier"/>
              </a:rPr>
              <a:t>]</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Chiffrez ce que la décision coûte — En Python (suite)</a:t>
            </a:r>
          </a:p>
        </p:txBody>
      </p:sp>
      <p:sp>
        <p:nvSpPr>
          <p:cNvPr id="3" name="Content Placeholder 2"/>
          <p:cNvSpPr>
            <a:spLocks noGrp="1"/>
          </p:cNvSpPr>
          <p:nvPr>
            <p:ph idx="1"/>
          </p:nvPr>
        </p:nvSpPr>
        <p:spPr/>
        <p:txBody>
          <a:bodyPr/>
          <a:lstStyle/>
          <a:p>
            <a:pPr lvl="0" indent="0">
              <a:buNone/>
            </a:pPr>
            <a:r>
              <a:rPr>
                <a:latin typeface="Courier"/>
              </a:rPr>
              <a:t>)</a:t>
            </a:r>
            <a:br/>
            <a:r>
              <a:rPr>
                <a:solidFill>
                  <a:srgbClr val="008000"/>
                </a:solidFill>
                <a:latin typeface="Courier"/>
              </a:rPr>
              <a:t>print</a:t>
            </a:r>
            <a:r>
              <a:rPr>
                <a:latin typeface="Courier"/>
              </a:rPr>
              <a:t>(comparaison.sort_values(</a:t>
            </a:r>
            <a:r>
              <a:rPr>
                <a:solidFill>
                  <a:srgbClr val="4070A0"/>
                </a:solidFill>
                <a:latin typeface="Courier"/>
              </a:rPr>
              <a:t>"ecart"</a:t>
            </a:r>
            <a:r>
              <a:rPr>
                <a:latin typeface="Courier"/>
              </a:rPr>
              <a:t>, ascending</a:t>
            </a:r>
            <a:r>
              <a:rPr>
                <a:solidFill>
                  <a:srgbClr val="666666"/>
                </a:solidFill>
                <a:latin typeface="Courier"/>
              </a:rPr>
              <a:t>=</a:t>
            </a:r>
            <a:r>
              <a:rPr>
                <a:solidFill>
                  <a:srgbClr val="19177C"/>
                </a:solidFill>
                <a:latin typeface="Courier"/>
              </a:rPr>
              <a:t>False</a:t>
            </a:r>
            <a:r>
              <a:rPr>
                <a:latin typeface="Courier"/>
              </a:rPr>
              <a:t>).</a:t>
            </a:r>
            <a:r>
              <a:rPr>
                <a:solidFill>
                  <a:srgbClr val="008000"/>
                </a:solidFill>
                <a:latin typeface="Courier"/>
              </a:rPr>
              <a:t>round</a:t>
            </a:r>
            <a:r>
              <a:rPr>
                <a:latin typeface="Courier"/>
              </a:rPr>
              <a:t>(</a:t>
            </a:r>
            <a:r>
              <a:rPr>
                <a:solidFill>
                  <a:srgbClr val="40A070"/>
                </a:solidFill>
                <a:latin typeface="Courier"/>
              </a:rPr>
              <a:t>4</a:t>
            </a:r>
            <a:r>
              <a:rPr>
                <a:latin typeface="Courier"/>
              </a:rPr>
              <a:t>))</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Chiffrez ce que la décision coûte — En R</a:t>
            </a:r>
          </a:p>
        </p:txBody>
      </p:sp>
      <p:sp>
        <p:nvSpPr>
          <p:cNvPr id="3" name="Content Placeholder 2"/>
          <p:cNvSpPr>
            <a:spLocks noGrp="1"/>
          </p:cNvSpPr>
          <p:nvPr>
            <p:ph idx="1"/>
          </p:nvPr>
        </p:nvSpPr>
        <p:spPr/>
        <p:txBody>
          <a:bodyPr/>
          <a:lstStyle/>
          <a:p>
            <a:pPr lvl="0" indent="0">
              <a:buNone/>
            </a:pPr>
            <a:r>
              <a:rPr>
                <a:latin typeface="Courier"/>
              </a:rPr>
              <a:t>taux_mag </a:t>
            </a:r>
            <a:r>
              <a:rPr>
                <a:solidFill>
                  <a:srgbClr val="007020"/>
                </a:solidFill>
                <a:latin typeface="Courier"/>
              </a:rPr>
              <a:t>&lt;-</a:t>
            </a:r>
            <a:r>
              <a:rPr>
                <a:latin typeface="Courier"/>
              </a:rPr>
              <a:t> </a:t>
            </a:r>
            <a:r>
              <a:rPr b="1">
                <a:solidFill>
                  <a:srgbClr val="007020"/>
                </a:solidFill>
                <a:latin typeface="Courier"/>
              </a:rPr>
              <a:t>function</a:t>
            </a:r>
            <a:r>
              <a:rPr>
                <a:latin typeface="Courier"/>
              </a:rPr>
              <a:t>(df) </a:t>
            </a:r>
            <a:r>
              <a:rPr>
                <a:solidFill>
                  <a:srgbClr val="06287E"/>
                </a:solidFill>
                <a:latin typeface="Courier"/>
              </a:rPr>
              <a:t>mean</a:t>
            </a:r>
            <a:r>
              <a:rPr>
                <a:latin typeface="Courier"/>
              </a:rPr>
              <a:t>(df</a:t>
            </a:r>
            <a:r>
              <a:rPr>
                <a:solidFill>
                  <a:srgbClr val="4070A0"/>
                </a:solidFill>
                <a:latin typeface="Courier"/>
              </a:rPr>
              <a:t>$</a:t>
            </a:r>
            <a:r>
              <a:rPr>
                <a:latin typeface="Courier"/>
              </a:rPr>
              <a:t>muac_mm </a:t>
            </a:r>
            <a:r>
              <a:rPr>
                <a:solidFill>
                  <a:srgbClr val="4070A0"/>
                </a:solidFill>
                <a:latin typeface="Courier"/>
              </a:rPr>
              <a:t>&lt;</a:t>
            </a:r>
            <a:r>
              <a:rPr>
                <a:latin typeface="Courier"/>
              </a:rPr>
              <a:t> </a:t>
            </a:r>
            <a:r>
              <a:rPr>
                <a:solidFill>
                  <a:srgbClr val="40A070"/>
                </a:solidFill>
                <a:latin typeface="Courier"/>
              </a:rPr>
              <a:t>125</a:t>
            </a:r>
            <a:r>
              <a:rPr>
                <a:latin typeface="Courier"/>
              </a:rPr>
              <a:t>, </a:t>
            </a:r>
            <a:r>
              <a:rPr>
                <a:solidFill>
                  <a:srgbClr val="7D9029"/>
                </a:solidFill>
                <a:latin typeface="Courier"/>
              </a:rPr>
              <a:t>na.rm =</a:t>
            </a:r>
            <a:r>
              <a:rPr>
                <a:latin typeface="Courier"/>
              </a:rPr>
              <a:t> </a:t>
            </a:r>
            <a:r>
              <a:rPr>
                <a:solidFill>
                  <a:srgbClr val="880000"/>
                </a:solidFill>
                <a:latin typeface="Courier"/>
              </a:rPr>
              <a:t>TRUE</a:t>
            </a:r>
            <a:r>
              <a:rPr>
                <a:latin typeface="Courier"/>
              </a:rPr>
              <a:t>)</a:t>
            </a:r>
            <a:br/>
            <a:br/>
            <a:r>
              <a:rPr>
                <a:latin typeface="Courier"/>
              </a:rPr>
              <a:t>complet </a:t>
            </a:r>
            <a:r>
              <a:rPr>
                <a:solidFill>
                  <a:srgbClr val="007020"/>
                </a:solidFill>
                <a:latin typeface="Courier"/>
              </a:rPr>
              <a:t>&lt;-</a:t>
            </a:r>
            <a:r>
              <a:rPr>
                <a:latin typeface="Courier"/>
              </a:rPr>
              <a:t> muac </a:t>
            </a:r>
            <a:r>
              <a:rPr>
                <a:solidFill>
                  <a:srgbClr val="4070A0"/>
                </a:solidFill>
                <a:latin typeface="Courier"/>
              </a:rPr>
              <a:t>|&gt;</a:t>
            </a:r>
            <a:r>
              <a:rPr>
                <a:latin typeface="Courier"/>
              </a:rPr>
              <a:t> </a:t>
            </a:r>
            <a:r>
              <a:rPr>
                <a:solidFill>
                  <a:srgbClr val="06287E"/>
                </a:solidFill>
                <a:latin typeface="Courier"/>
              </a:rPr>
              <a:t>filter</a:t>
            </a:r>
            <a:r>
              <a:rPr>
                <a:latin typeface="Courier"/>
              </a:rPr>
              <a:t>(</a:t>
            </a:r>
            <a:r>
              <a:rPr>
                <a:solidFill>
                  <a:srgbClr val="4070A0"/>
                </a:solidFill>
                <a:latin typeface="Courier"/>
              </a:rPr>
              <a:t>!</a:t>
            </a:r>
            <a:r>
              <a:rPr>
                <a:solidFill>
                  <a:srgbClr val="06287E"/>
                </a:solidFill>
                <a:latin typeface="Courier"/>
              </a:rPr>
              <a:t>is.na</a:t>
            </a:r>
            <a:r>
              <a:rPr>
                <a:latin typeface="Courier"/>
              </a:rPr>
              <a:t>(age_months), </a:t>
            </a:r>
            <a:r>
              <a:rPr>
                <a:solidFill>
                  <a:srgbClr val="4070A0"/>
                </a:solidFill>
                <a:latin typeface="Courier"/>
              </a:rPr>
              <a:t>!</a:t>
            </a:r>
            <a:r>
              <a:rPr>
                <a:solidFill>
                  <a:srgbClr val="06287E"/>
                </a:solidFill>
                <a:latin typeface="Courier"/>
              </a:rPr>
              <a:t>is.na</a:t>
            </a:r>
            <a:r>
              <a:rPr>
                <a:latin typeface="Courier"/>
              </a:rPr>
              <a:t>(muac_mm))</a:t>
            </a:r>
            <a:br/>
            <a:r>
              <a:rPr>
                <a:latin typeface="Courier"/>
              </a:rPr>
              <a:t>tous_mesures </a:t>
            </a:r>
            <a:r>
              <a:rPr>
                <a:solidFill>
                  <a:srgbClr val="007020"/>
                </a:solidFill>
                <a:latin typeface="Courier"/>
              </a:rPr>
              <a:t>&lt;-</a:t>
            </a:r>
            <a:r>
              <a:rPr>
                <a:latin typeface="Courier"/>
              </a:rPr>
              <a:t> muac </a:t>
            </a:r>
            <a:r>
              <a:rPr>
                <a:solidFill>
                  <a:srgbClr val="4070A0"/>
                </a:solidFill>
                <a:latin typeface="Courier"/>
              </a:rPr>
              <a:t>|&gt;</a:t>
            </a:r>
            <a:r>
              <a:rPr>
                <a:latin typeface="Courier"/>
              </a:rPr>
              <a:t> </a:t>
            </a:r>
            <a:r>
              <a:rPr>
                <a:solidFill>
                  <a:srgbClr val="06287E"/>
                </a:solidFill>
                <a:latin typeface="Courier"/>
              </a:rPr>
              <a:t>filter</a:t>
            </a:r>
            <a:r>
              <a:rPr>
                <a:latin typeface="Courier"/>
              </a:rPr>
              <a:t>(</a:t>
            </a:r>
            <a:r>
              <a:rPr>
                <a:solidFill>
                  <a:srgbClr val="4070A0"/>
                </a:solidFill>
                <a:latin typeface="Courier"/>
              </a:rPr>
              <a:t>!</a:t>
            </a:r>
            <a:r>
              <a:rPr>
                <a:solidFill>
                  <a:srgbClr val="06287E"/>
                </a:solidFill>
                <a:latin typeface="Courier"/>
              </a:rPr>
              <a:t>is.na</a:t>
            </a:r>
            <a:r>
              <a:rPr>
                <a:latin typeface="Courier"/>
              </a:rPr>
              <a:t>(muac_mm))</a:t>
            </a:r>
            <a:br/>
            <a:br/>
            <a:r>
              <a:rPr>
                <a:latin typeface="Courier"/>
              </a:rPr>
              <a:t>comparaison </a:t>
            </a:r>
            <a:r>
              <a:rPr>
                <a:solidFill>
                  <a:srgbClr val="007020"/>
                </a:solidFill>
                <a:latin typeface="Courier"/>
              </a:rPr>
              <a:t>&lt;-</a:t>
            </a:r>
            <a:r>
              <a:rPr>
                <a:latin typeface="Courier"/>
              </a:rPr>
              <a:t> </a:t>
            </a:r>
            <a:r>
              <a:rPr>
                <a:solidFill>
                  <a:srgbClr val="06287E"/>
                </a:solidFill>
                <a:latin typeface="Courier"/>
              </a:rPr>
              <a:t>full_join</a:t>
            </a:r>
            <a:r>
              <a:rPr>
                <a:latin typeface="Courier"/>
              </a:rPr>
              <a:t>(</a:t>
            </a:r>
            <a:br/>
            <a:r>
              <a:rPr>
                <a:latin typeface="Courier"/>
              </a:rPr>
              <a:t>  complet </a:t>
            </a:r>
            <a:r>
              <a:rPr>
                <a:solidFill>
                  <a:srgbClr val="4070A0"/>
                </a:solidFill>
                <a:latin typeface="Courier"/>
              </a:rPr>
              <a:t>|&gt;</a:t>
            </a:r>
            <a:r>
              <a:rPr>
                <a:latin typeface="Courier"/>
              </a:rPr>
              <a:t> </a:t>
            </a:r>
            <a:r>
              <a:rPr>
                <a:solidFill>
                  <a:srgbClr val="06287E"/>
                </a:solidFill>
                <a:latin typeface="Courier"/>
              </a:rPr>
              <a:t>group_by</a:t>
            </a:r>
            <a:r>
              <a:rPr>
                <a:latin typeface="Courier"/>
              </a:rPr>
              <a:t>(commune) </a:t>
            </a:r>
            <a:r>
              <a:rPr>
                <a:solidFill>
                  <a:srgbClr val="4070A0"/>
                </a:solidFill>
                <a:latin typeface="Courier"/>
              </a:rPr>
              <a:t>|&gt;</a:t>
            </a:r>
            <a:r>
              <a:rPr>
                <a:latin typeface="Courier"/>
              </a:rPr>
              <a:t> </a:t>
            </a:r>
            <a:r>
              <a:rPr>
                <a:solidFill>
                  <a:srgbClr val="06287E"/>
                </a:solidFill>
                <a:latin typeface="Courier"/>
              </a:rPr>
              <a:t>summarise</a:t>
            </a:r>
            <a:r>
              <a:rPr>
                <a:latin typeface="Courier"/>
              </a:rPr>
              <a:t>(</a:t>
            </a:r>
            <a:r>
              <a:rPr>
                <a:solidFill>
                  <a:srgbClr val="7D9029"/>
                </a:solidFill>
                <a:latin typeface="Courier"/>
              </a:rPr>
              <a:t>en_supprimant =</a:t>
            </a:r>
            <a:r>
              <a:rPr>
                <a:latin typeface="Courier"/>
              </a:rPr>
              <a:t> </a:t>
            </a:r>
            <a:r>
              <a:rPr>
                <a:solidFill>
                  <a:srgbClr val="06287E"/>
                </a:solidFill>
                <a:latin typeface="Courier"/>
              </a:rPr>
              <a:t>taux_mag</a:t>
            </a:r>
            <a:r>
              <a:rPr>
                <a:latin typeface="Courier"/>
              </a:rPr>
              <a:t>(</a:t>
            </a:r>
            <a:r>
              <a:rPr>
                <a:solidFill>
                  <a:srgbClr val="06287E"/>
                </a:solidFill>
                <a:latin typeface="Courier"/>
              </a:rPr>
              <a:t>pick</a:t>
            </a:r>
            <a:r>
              <a:rPr>
                <a:latin typeface="Courier"/>
              </a:rPr>
              <a:t>(</a:t>
            </a:r>
            <a:r>
              <a:rPr>
                <a:solidFill>
                  <a:srgbClr val="06287E"/>
                </a:solidFill>
                <a:latin typeface="Courier"/>
              </a:rPr>
              <a:t>everything</a:t>
            </a:r>
            <a:r>
              <a:rPr>
                <a:latin typeface="Courier"/>
              </a:rPr>
              <a:t>()))),</a:t>
            </a:r>
            <a:br/>
            <a:r>
              <a:rPr>
                <a:latin typeface="Courier"/>
              </a:rPr>
              <a:t>  tous_mesures </a:t>
            </a:r>
            <a:r>
              <a:rPr>
                <a:solidFill>
                  <a:srgbClr val="4070A0"/>
                </a:solidFill>
                <a:latin typeface="Courier"/>
              </a:rPr>
              <a:t>|&gt;</a:t>
            </a:r>
            <a:r>
              <a:rPr>
                <a:latin typeface="Courier"/>
              </a:rPr>
              <a:t> </a:t>
            </a:r>
            <a:r>
              <a:rPr>
                <a:solidFill>
                  <a:srgbClr val="06287E"/>
                </a:solidFill>
                <a:latin typeface="Courier"/>
              </a:rPr>
              <a:t>group_by</a:t>
            </a:r>
            <a:r>
              <a:rPr>
                <a:latin typeface="Courier"/>
              </a:rPr>
              <a:t>(commune) </a:t>
            </a:r>
            <a:r>
              <a:rPr>
                <a:solidFill>
                  <a:srgbClr val="4070A0"/>
                </a:solidFill>
                <a:latin typeface="Courier"/>
              </a:rPr>
              <a:t>|&gt;</a:t>
            </a:r>
            <a:r>
              <a:rPr>
                <a:latin typeface="Courier"/>
              </a:rPr>
              <a:t> </a:t>
            </a:r>
            <a:r>
              <a:rPr>
                <a:solidFill>
                  <a:srgbClr val="06287E"/>
                </a:solidFill>
                <a:latin typeface="Courier"/>
              </a:rPr>
              <a:t>summarise</a:t>
            </a:r>
            <a:r>
              <a:rPr>
                <a:latin typeface="Courier"/>
              </a:rPr>
              <a:t>(</a:t>
            </a:r>
            <a:r>
              <a:rPr>
                <a:solidFill>
                  <a:srgbClr val="7D9029"/>
                </a:solidFill>
                <a:latin typeface="Courier"/>
              </a:rPr>
              <a:t>en_conservant =</a:t>
            </a:r>
            <a:r>
              <a:rPr>
                <a:latin typeface="Courier"/>
              </a:rPr>
              <a:t> </a:t>
            </a:r>
            <a:r>
              <a:rPr>
                <a:solidFill>
                  <a:srgbClr val="06287E"/>
                </a:solidFill>
                <a:latin typeface="Courier"/>
              </a:rPr>
              <a:t>taux_mag</a:t>
            </a:r>
            <a:r>
              <a:rPr>
                <a:latin typeface="Courier"/>
              </a:rPr>
              <a:t>(</a:t>
            </a:r>
            <a:r>
              <a:rPr>
                <a:solidFill>
                  <a:srgbClr val="06287E"/>
                </a:solidFill>
                <a:latin typeface="Courier"/>
              </a:rPr>
              <a:t>pick</a:t>
            </a:r>
            <a:r>
              <a:rPr>
                <a:latin typeface="Courier"/>
              </a:rPr>
              <a:t>(</a:t>
            </a:r>
            <a:r>
              <a:rPr>
                <a:solidFill>
                  <a:srgbClr val="06287E"/>
                </a:solidFill>
                <a:latin typeface="Courier"/>
              </a:rPr>
              <a:t>everything</a:t>
            </a:r>
            <a:r>
              <a:rPr>
                <a:latin typeface="Courier"/>
              </a:rPr>
              <a:t>()))),</a:t>
            </a:r>
            <a:br/>
            <a:r>
              <a:rPr>
                <a:latin typeface="Courier"/>
              </a:rPr>
              <a:t>  </a:t>
            </a:r>
            <a:r>
              <a:rPr>
                <a:solidFill>
                  <a:srgbClr val="7D9029"/>
                </a:solidFill>
                <a:latin typeface="Courier"/>
              </a:rPr>
              <a:t>by =</a:t>
            </a:r>
            <a:r>
              <a:rPr>
                <a:latin typeface="Courier"/>
              </a:rPr>
              <a:t> </a:t>
            </a:r>
            <a:r>
              <a:rPr>
                <a:solidFill>
                  <a:srgbClr val="4070A0"/>
                </a:solidFill>
                <a:latin typeface="Courier"/>
              </a:rPr>
              <a:t>"commune"</a:t>
            </a:r>
            <a:br/>
            <a:r>
              <a:rPr>
                <a:latin typeface="Courier"/>
              </a:rPr>
              <a:t>) </a:t>
            </a:r>
            <a:r>
              <a:rPr>
                <a:solidFill>
                  <a:srgbClr val="4070A0"/>
                </a:solidFill>
                <a:latin typeface="Courier"/>
              </a:rPr>
              <a:t>|&gt;</a:t>
            </a:r>
            <a:br/>
            <a:r>
              <a:rPr>
                <a:latin typeface="Courier"/>
              </a:rPr>
              <a:t>  </a:t>
            </a:r>
            <a:r>
              <a:rPr>
                <a:solidFill>
                  <a:srgbClr val="06287E"/>
                </a:solidFill>
                <a:latin typeface="Courier"/>
              </a:rPr>
              <a:t>mutate</a:t>
            </a:r>
            <a:r>
              <a:rPr>
                <a:latin typeface="Courier"/>
              </a:rPr>
              <a:t>(</a:t>
            </a:r>
            <a:r>
              <a:rPr>
                <a:solidFill>
                  <a:srgbClr val="7D9029"/>
                </a:solidFill>
                <a:latin typeface="Courier"/>
              </a:rPr>
              <a:t>ecart =</a:t>
            </a:r>
            <a:r>
              <a:rPr>
                <a:latin typeface="Courier"/>
              </a:rPr>
              <a:t> en_supprimant </a:t>
            </a:r>
            <a:r>
              <a:rPr>
                <a:solidFill>
                  <a:srgbClr val="4070A0"/>
                </a:solidFill>
                <a:latin typeface="Courier"/>
              </a:rPr>
              <a:t>-</a:t>
            </a:r>
            <a:r>
              <a:rPr>
                <a:latin typeface="Courier"/>
              </a:rPr>
              <a:t> en_conservant) </a:t>
            </a:r>
            <a:r>
              <a:rPr>
                <a:solidFill>
                  <a:srgbClr val="4070A0"/>
                </a:solidFill>
                <a:latin typeface="Courier"/>
              </a:rPr>
              <a:t>|&gt;</a:t>
            </a:r>
            <a:br/>
            <a:r>
              <a:rPr>
                <a:latin typeface="Courier"/>
              </a:rPr>
              <a:t>  </a:t>
            </a:r>
            <a:r>
              <a:rPr>
                <a:solidFill>
                  <a:srgbClr val="06287E"/>
                </a:solidFill>
                <a:latin typeface="Courier"/>
              </a:rPr>
              <a:t>arrange</a:t>
            </a:r>
            <a:r>
              <a:rPr>
                <a:latin typeface="Courier"/>
              </a:rPr>
              <a:t>(</a:t>
            </a:r>
            <a:r>
              <a:rPr>
                <a:solidFill>
                  <a:srgbClr val="06287E"/>
                </a:solidFill>
                <a:latin typeface="Courier"/>
              </a:rPr>
              <a:t>desc</a:t>
            </a:r>
            <a:r>
              <a:rPr>
                <a:latin typeface="Courier"/>
              </a:rPr>
              <a:t>(</a:t>
            </a:r>
            <a:r>
              <a:rPr>
                <a:solidFill>
                  <a:srgbClr val="06287E"/>
                </a:solidFill>
                <a:latin typeface="Courier"/>
              </a:rPr>
              <a:t>abs</a:t>
            </a:r>
            <a:r>
              <a:rPr>
                <a:latin typeface="Courier"/>
              </a:rPr>
              <a:t>(ecart)))</a:t>
            </a:r>
            <a:br/>
            <a:br/>
            <a:r>
              <a:rPr>
                <a:latin typeface="Courier"/>
              </a:rPr>
              <a:t>comparaison</a:t>
            </a:r>
          </a:p>
        </p:txBody>
      </p:sp>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Chiffrez ce que la décision coûte</a:t>
            </a:r>
          </a:p>
        </p:txBody>
      </p:sp>
      <p:sp>
        <p:nvSpPr>
          <p:cNvPr id="3" name="Content Placeholder 2"/>
          <p:cNvSpPr>
            <a:spLocks noGrp="1"/>
          </p:cNvSpPr>
          <p:nvPr>
            <p:ph idx="1"/>
          </p:nvPr>
        </p:nvSpPr>
        <p:spPr/>
        <p:txBody>
          <a:bodyPr/>
          <a:lstStyle/>
          <a:p>
            <a:pPr lvl="0" indent="0" marL="1270000">
              <a:buNone/>
            </a:pPr>
            <a:r>
              <a:rPr sz="2000"/>
              <a:t>Principe général : supprimez des lignes pour une analyse donnée, jamais du jeu de données. Une ligne sans âge reste une donnée probante sur le PB. Filtrer au point d’utilisation maintient chaque analyse sur le plus grand échantillon qu’elle admette.</a:t>
            </a:r>
          </a:p>
        </p:txBody>
      </p:sp>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journal de nettoyage — En Python (suite)</a:t>
            </a:r>
          </a:p>
        </p:txBody>
      </p:sp>
      <p:sp>
        <p:nvSpPr>
          <p:cNvPr id="3" name="Content Placeholder 2"/>
          <p:cNvSpPr>
            <a:spLocks noGrp="1"/>
          </p:cNvSpPr>
          <p:nvPr>
            <p:ph idx="1"/>
          </p:nvPr>
        </p:nvSpPr>
        <p:spPr/>
        <p:txBody>
          <a:bodyPr/>
          <a:lstStyle/>
          <a:p>
            <a:pPr lvl="0" indent="0">
              <a:buNone/>
            </a:pPr>
            <a:r>
              <a:rPr>
                <a:latin typeface="Courier"/>
              </a:rPr>
              <a:t>journal_nettoyage </a:t>
            </a:r>
            <a:r>
              <a:rPr>
                <a:solidFill>
                  <a:srgbClr val="666666"/>
                </a:solidFill>
                <a:latin typeface="Courier"/>
              </a:rPr>
              <a:t>=</a:t>
            </a:r>
            <a:r>
              <a:rPr>
                <a:latin typeface="Courier"/>
              </a:rPr>
              <a:t> pd.DataFrame(</a:t>
            </a:r>
            <a:br/>
            <a:r>
              <a:rPr>
                <a:latin typeface="Courier"/>
              </a:rPr>
              <a:t>    [</a:t>
            </a:r>
            <a:br/>
            <a:r>
              <a:rPr>
                <a:latin typeface="Courier"/>
              </a:rPr>
              <a:t>        {</a:t>
            </a:r>
            <a:br/>
            <a:r>
              <a:rPr>
                <a:latin typeface="Courier"/>
              </a:rPr>
              <a:t>            </a:t>
            </a:r>
            <a:r>
              <a:rPr>
                <a:solidFill>
                  <a:srgbClr val="4070A0"/>
                </a:solidFill>
                <a:latin typeface="Courier"/>
              </a:rPr>
              <a:t>"regle"</a:t>
            </a:r>
            <a:r>
              <a:rPr>
                <a:latin typeface="Courier"/>
              </a:rPr>
              <a:t>: </a:t>
            </a:r>
            <a:r>
              <a:rPr>
                <a:solidFill>
                  <a:srgbClr val="4070A0"/>
                </a:solidFill>
                <a:latin typeface="Courier"/>
              </a:rPr>
              <a:t>"Erreur d'unité PB corrigée (cm vers mm)"</a:t>
            </a:r>
            <a:r>
              <a:rPr>
                <a:latin typeface="Courier"/>
              </a:rPr>
              <a:t>,</a:t>
            </a:r>
            <a:br/>
            <a:r>
              <a:rPr>
                <a:latin typeface="Courier"/>
              </a:rPr>
              <a:t>            </a:t>
            </a:r>
            <a:r>
              <a:rPr>
                <a:solidFill>
                  <a:srgbClr val="4070A0"/>
                </a:solidFill>
                <a:latin typeface="Courier"/>
              </a:rPr>
              <a:t>"colonne"</a:t>
            </a:r>
            <a:r>
              <a:rPr>
                <a:latin typeface="Courier"/>
              </a:rPr>
              <a:t>: </a:t>
            </a:r>
            <a:r>
              <a:rPr>
                <a:solidFill>
                  <a:srgbClr val="4070A0"/>
                </a:solidFill>
                <a:latin typeface="Courier"/>
              </a:rPr>
              <a:t>"muac_mm"</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"corrige"</a:t>
            </a:r>
            <a:r>
              <a:rPr>
                <a:latin typeface="Courier"/>
              </a:rPr>
              <a:t>,</a:t>
            </a:r>
            <a:br/>
            <a:r>
              <a:rPr>
                <a:latin typeface="Courier"/>
              </a:rPr>
              <a:t>            </a:t>
            </a:r>
            <a:r>
              <a:rPr>
                <a:solidFill>
                  <a:srgbClr val="4070A0"/>
                </a:solidFill>
                <a:latin typeface="Courier"/>
              </a:rPr>
              <a:t>"lignes"</a:t>
            </a:r>
            <a:r>
              <a:rPr>
                <a:latin typeface="Courier"/>
              </a:rPr>
              <a:t>: n_erreur_unite,</a:t>
            </a:r>
            <a:br/>
            <a:r>
              <a:rPr>
                <a:latin typeface="Courier"/>
              </a:rPr>
              <a:t>            </a:t>
            </a:r>
            <a:r>
              <a:rPr>
                <a:solidFill>
                  <a:srgbClr val="4070A0"/>
                </a:solidFill>
                <a:latin typeface="Courier"/>
              </a:rPr>
              <a:t>"justification"</a:t>
            </a:r>
            <a:r>
              <a:rPr>
                <a:latin typeface="Courier"/>
              </a:rPr>
              <a:t>: </a:t>
            </a:r>
            <a:r>
              <a:rPr>
                <a:solidFill>
                  <a:srgbClr val="4070A0"/>
                </a:solidFill>
                <a:latin typeface="Courier"/>
              </a:rPr>
              <a:t>"Les valeurs sous 40 sont des centimètres non convertis. "</a:t>
            </a:r>
            <a:br/>
            <a:r>
              <a:rPr>
                <a:latin typeface="Courier"/>
              </a:rPr>
              <a:t>            </a:t>
            </a:r>
            <a:r>
              <a:rPr>
                <a:solidFill>
                  <a:srgbClr val="4070A0"/>
                </a:solidFill>
                <a:latin typeface="Courier"/>
              </a:rPr>
              <a:t>"Les plages plausibles en mm et en cm sont disjointes, la correction est donc sans ambiguïté."</a:t>
            </a:r>
            <a:r>
              <a:rPr>
                <a:latin typeface="Courier"/>
              </a:rPr>
              <a:t>,</a:t>
            </a:r>
            <a:br/>
            <a:r>
              <a:rPr>
                <a:latin typeface="Courier"/>
              </a:rPr>
              <a:t>        },</a:t>
            </a:r>
            <a:br/>
            <a:r>
              <a:rPr>
                <a:latin typeface="Courier"/>
              </a:rPr>
              <a:t>        {</a:t>
            </a:r>
            <a:br/>
            <a:r>
              <a:rPr>
                <a:latin typeface="Courier"/>
              </a:rPr>
              <a:t>            </a:t>
            </a:r>
            <a:r>
              <a:rPr>
                <a:solidFill>
                  <a:srgbClr val="4070A0"/>
                </a:solidFill>
                <a:latin typeface="Courier"/>
              </a:rPr>
              <a:t>"regle"</a:t>
            </a:r>
            <a:r>
              <a:rPr>
                <a:latin typeface="Courier"/>
              </a:rPr>
              <a:t>: </a:t>
            </a:r>
            <a:r>
              <a:rPr>
                <a:solidFill>
                  <a:srgbClr val="4070A0"/>
                </a:solidFill>
                <a:latin typeface="Courier"/>
              </a:rPr>
              <a:t>"PB implausible passé en manquant"</a:t>
            </a:r>
            <a:r>
              <a:rPr>
                <a:latin typeface="Courier"/>
              </a:rPr>
              <a:t>,</a:t>
            </a:r>
            <a:br/>
            <a:r>
              <a:rPr>
                <a:latin typeface="Courier"/>
              </a:rPr>
              <a:t>            </a:t>
            </a:r>
            <a:r>
              <a:rPr>
                <a:solidFill>
                  <a:srgbClr val="4070A0"/>
                </a:solidFill>
                <a:latin typeface="Courier"/>
              </a:rPr>
              <a:t>"colonne"</a:t>
            </a:r>
            <a:r>
              <a:rPr>
                <a:latin typeface="Courier"/>
              </a:rPr>
              <a:t>: </a:t>
            </a:r>
            <a:r>
              <a:rPr>
                <a:solidFill>
                  <a:srgbClr val="4070A0"/>
                </a:solidFill>
                <a:latin typeface="Courier"/>
              </a:rPr>
              <a:t>"muac_mm"</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"passe-manquant"</a:t>
            </a:r>
            <a:r>
              <a:rPr>
                <a:latin typeface="Courier"/>
              </a:rPr>
              <a:t>,</a:t>
            </a:r>
            <a:br/>
            <a:r>
              <a:rPr>
                <a:latin typeface="Courier"/>
              </a:rPr>
              <a:t>            </a:t>
            </a:r>
            <a:r>
              <a:rPr>
                <a:solidFill>
                  <a:srgbClr val="4070A0"/>
                </a:solidFill>
                <a:latin typeface="Courier"/>
              </a:rPr>
              <a:t>"lignes"</a:t>
            </a:r>
            <a:r>
              <a:rPr>
                <a:latin typeface="Courier"/>
              </a:rPr>
              <a:t>: n_implausible,</a:t>
            </a:r>
            <a:br/>
            <a:r>
              <a:rPr>
                <a:latin typeface="Courier"/>
              </a:rPr>
              <a:t>            </a:t>
            </a:r>
            <a:r>
              <a:rPr>
                <a:solidFill>
                  <a:srgbClr val="4070A0"/>
                </a:solidFill>
                <a:latin typeface="Courier"/>
              </a:rPr>
              <a:t>"justification"</a:t>
            </a:r>
            <a:r>
              <a:rPr>
                <a:latin typeface="Courier"/>
              </a:rPr>
              <a:t>: </a:t>
            </a:r>
            <a:r>
              <a:rPr>
                <a:solidFill>
                  <a:srgbClr val="4070A0"/>
                </a:solidFill>
                <a:latin typeface="Courier"/>
              </a:rPr>
              <a:t>"Hors de 80-220 mm, ce n'est pas une mesure pour 6-59 mois. "</a:t>
            </a:r>
          </a:p>
        </p:txBody>
      </p:sp>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journal de nettoyage — En Python (suite)</a:t>
            </a:r>
          </a:p>
        </p:txBody>
      </p:sp>
      <p:sp>
        <p:nvSpPr>
          <p:cNvPr id="3" name="Content Placeholder 2"/>
          <p:cNvSpPr>
            <a:spLocks noGrp="1"/>
          </p:cNvSpPr>
          <p:nvPr>
            <p:ph idx="1"/>
          </p:nvPr>
        </p:nvSpPr>
        <p:spPr/>
        <p:txBody>
          <a:bodyPr/>
          <a:lstStyle/>
          <a:p>
            <a:pPr lvl="0" indent="0">
              <a:buNone/>
            </a:pPr>
            <a:r>
              <a:rPr>
                <a:latin typeface="Courier"/>
              </a:rPr>
              <a:t>            </a:t>
            </a:r>
            <a:r>
              <a:rPr i="1">
                <a:solidFill>
                  <a:srgbClr val="60A0B0"/>
                </a:solidFill>
                <a:latin typeface="Courier"/>
              </a:rPr>
              <a:t>"Ligne conservée : le dépistage a bien eu lieu."</a:t>
            </a:r>
            <a:r>
              <a:rPr>
                <a:latin typeface="Courier"/>
              </a:rPr>
              <a:t>,</a:t>
            </a:r>
            <a:br/>
            <a:r>
              <a:rPr>
                <a:latin typeface="Courier"/>
              </a:rPr>
              <a:t>        },</a:t>
            </a:r>
            <a:br/>
            <a:r>
              <a:rPr>
                <a:latin typeface="Courier"/>
              </a:rPr>
              <a:t>        {</a:t>
            </a:r>
            <a:br/>
            <a:r>
              <a:rPr>
                <a:latin typeface="Courier"/>
              </a:rPr>
              <a:t>            </a:t>
            </a:r>
            <a:r>
              <a:rPr>
                <a:solidFill>
                  <a:srgbClr val="4070A0"/>
                </a:solidFill>
                <a:latin typeface="Courier"/>
              </a:rPr>
              <a:t>"regle"</a:t>
            </a:r>
            <a:r>
              <a:rPr>
                <a:latin typeface="Courier"/>
              </a:rPr>
              <a:t>: </a:t>
            </a:r>
            <a:r>
              <a:rPr>
                <a:solidFill>
                  <a:srgbClr val="4070A0"/>
                </a:solidFill>
                <a:latin typeface="Courier"/>
              </a:rPr>
              <a:t>"Doubles soumissions exactes supprimées"</a:t>
            </a:r>
            <a:r>
              <a:rPr>
                <a:latin typeface="Courier"/>
              </a:rPr>
              <a:t>,</a:t>
            </a:r>
            <a:br/>
            <a:r>
              <a:rPr>
                <a:latin typeface="Courier"/>
              </a:rPr>
              <a:t>            </a:t>
            </a:r>
            <a:r>
              <a:rPr>
                <a:solidFill>
                  <a:srgbClr val="4070A0"/>
                </a:solidFill>
                <a:latin typeface="Courier"/>
              </a:rPr>
              <a:t>"colonne"</a:t>
            </a:r>
            <a:r>
              <a:rPr>
                <a:latin typeface="Courier"/>
              </a:rPr>
              <a:t>: </a:t>
            </a:r>
            <a:r>
              <a:rPr>
                <a:solidFill>
                  <a:srgbClr val="4070A0"/>
                </a:solidFill>
                <a:latin typeface="Courier"/>
              </a:rPr>
              <a:t>"toutes"</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"supprime"</a:t>
            </a:r>
            <a:r>
              <a:rPr>
                <a:latin typeface="Courier"/>
              </a:rPr>
              <a:t>,</a:t>
            </a:r>
            <a:br/>
            <a:r>
              <a:rPr>
                <a:latin typeface="Courier"/>
              </a:rPr>
              <a:t>            </a:t>
            </a:r>
            <a:r>
              <a:rPr>
                <a:solidFill>
                  <a:srgbClr val="4070A0"/>
                </a:solidFill>
                <a:latin typeface="Courier"/>
              </a:rPr>
              <a:t>"lignes"</a:t>
            </a:r>
            <a:r>
              <a:rPr>
                <a:latin typeface="Courier"/>
              </a:rPr>
              <a:t>: n_doublons_exacts,</a:t>
            </a:r>
            <a:br/>
            <a:r>
              <a:rPr>
                <a:latin typeface="Courier"/>
              </a:rPr>
              <a:t>            </a:t>
            </a:r>
            <a:r>
              <a:rPr>
                <a:solidFill>
                  <a:srgbClr val="4070A0"/>
                </a:solidFill>
                <a:latin typeface="Courier"/>
              </a:rPr>
              <a:t>"justification"</a:t>
            </a:r>
            <a:r>
              <a:rPr>
                <a:latin typeface="Courier"/>
              </a:rPr>
              <a:t>: </a:t>
            </a:r>
            <a:r>
              <a:rPr>
                <a:solidFill>
                  <a:srgbClr val="4070A0"/>
                </a:solidFill>
                <a:latin typeface="Courier"/>
              </a:rPr>
              <a:t>"Des lignes identiques correspondent à un formulaire soumis deux fois sur une mauvaise connexion."</a:t>
            </a:r>
            <a:r>
              <a:rPr>
                <a:latin typeface="Courier"/>
              </a:rPr>
              <a:t>,</a:t>
            </a:r>
            <a:br/>
            <a:r>
              <a:rPr>
                <a:latin typeface="Courier"/>
              </a:rPr>
              <a:t>        },</a:t>
            </a:r>
            <a:br/>
            <a:r>
              <a:rPr>
                <a:latin typeface="Courier"/>
              </a:rPr>
              <a:t>        {</a:t>
            </a:r>
            <a:br/>
            <a:r>
              <a:rPr>
                <a:latin typeface="Courier"/>
              </a:rPr>
              <a:t>            </a:t>
            </a:r>
            <a:r>
              <a:rPr>
                <a:solidFill>
                  <a:srgbClr val="4070A0"/>
                </a:solidFill>
                <a:latin typeface="Courier"/>
              </a:rPr>
              <a:t>"regle"</a:t>
            </a:r>
            <a:r>
              <a:rPr>
                <a:latin typeface="Courier"/>
              </a:rPr>
              <a:t>: </a:t>
            </a:r>
            <a:r>
              <a:rPr>
                <a:solidFill>
                  <a:srgbClr val="4070A0"/>
                </a:solidFill>
                <a:latin typeface="Courier"/>
              </a:rPr>
              <a:t>"Réenregistrement suspecté signalé"</a:t>
            </a:r>
            <a:r>
              <a:rPr>
                <a:latin typeface="Courier"/>
              </a:rPr>
              <a:t>,</a:t>
            </a:r>
            <a:br/>
            <a:r>
              <a:rPr>
                <a:latin typeface="Courier"/>
              </a:rPr>
              <a:t>            </a:t>
            </a:r>
            <a:r>
              <a:rPr>
                <a:solidFill>
                  <a:srgbClr val="4070A0"/>
                </a:solidFill>
                <a:latin typeface="Courier"/>
              </a:rPr>
              <a:t>"colonne"</a:t>
            </a:r>
            <a:r>
              <a:rPr>
                <a:latin typeface="Courier"/>
              </a:rPr>
              <a:t>: </a:t>
            </a:r>
            <a:r>
              <a:rPr>
                <a:solidFill>
                  <a:srgbClr val="4070A0"/>
                </a:solidFill>
                <a:latin typeface="Courier"/>
              </a:rPr>
              <a:t>"doublon_suspecte"</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"signale"</a:t>
            </a:r>
            <a:r>
              <a:rPr>
                <a:latin typeface="Courier"/>
              </a:rPr>
              <a:t>,</a:t>
            </a:r>
            <a:br/>
            <a:r>
              <a:rPr>
                <a:latin typeface="Courier"/>
              </a:rPr>
              <a:t>            </a:t>
            </a:r>
            <a:r>
              <a:rPr>
                <a:solidFill>
                  <a:srgbClr val="4070A0"/>
                </a:solidFill>
                <a:latin typeface="Courier"/>
              </a:rPr>
              <a:t>"lignes"</a:t>
            </a:r>
            <a:r>
              <a:rPr>
                <a:latin typeface="Courier"/>
              </a:rPr>
              <a:t>: n_suspectes,</a:t>
            </a:r>
            <a:br/>
            <a:r>
              <a:rPr>
                <a:latin typeface="Courier"/>
              </a:rPr>
              <a:t>            </a:t>
            </a:r>
            <a:r>
              <a:rPr>
                <a:solidFill>
                  <a:srgbClr val="4070A0"/>
                </a:solidFill>
                <a:latin typeface="Courier"/>
              </a:rPr>
              <a:t>"justification"</a:t>
            </a:r>
            <a:r>
              <a:rPr>
                <a:latin typeface="Courier"/>
              </a:rPr>
              <a:t>: </a:t>
            </a:r>
            <a:r>
              <a:rPr>
                <a:solidFill>
                  <a:srgbClr val="4070A0"/>
                </a:solidFill>
                <a:latin typeface="Courier"/>
              </a:rPr>
              <a:t>"Mêmes commune, date, âge, sexe et PB sous des identifiants différents. "</a:t>
            </a:r>
            <a:br/>
            <a:r>
              <a:rPr>
                <a:latin typeface="Courier"/>
              </a:rPr>
              <a:t>            </a:t>
            </a:r>
            <a:r>
              <a:rPr>
                <a:solidFill>
                  <a:srgbClr val="4070A0"/>
                </a:solidFill>
                <a:latin typeface="Courier"/>
              </a:rPr>
              <a:t>"Indiscernable d'une coïncidence sans le registre papier."</a:t>
            </a:r>
            <a:r>
              <a:rPr>
                <a:latin typeface="Courier"/>
              </a:rPr>
              <a:t>,</a:t>
            </a:r>
          </a:p>
        </p:txBody>
      </p:sp>
    </p:spTree>
  </p:cSl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journal de nettoyage — En Python (suite)</a:t>
            </a:r>
          </a:p>
        </p:txBody>
      </p:sp>
      <p:sp>
        <p:nvSpPr>
          <p:cNvPr id="3" name="Content Placeholder 2"/>
          <p:cNvSpPr>
            <a:spLocks noGrp="1"/>
          </p:cNvSpPr>
          <p:nvPr>
            <p:ph idx="1"/>
          </p:nvPr>
        </p:nvSpPr>
        <p:spPr/>
        <p:txBody>
          <a:bodyPr/>
          <a:lstStyle/>
          <a:p>
            <a:pPr lvl="0" indent="0">
              <a:buNone/>
            </a:pPr>
            <a:r>
              <a:rPr>
                <a:latin typeface="Courier"/>
              </a:rPr>
              <a:t>        },</a:t>
            </a:r>
            <a:br/>
            <a:r>
              <a:rPr>
                <a:latin typeface="Courier"/>
              </a:rPr>
              <a:t>        {</a:t>
            </a:r>
            <a:br/>
            <a:r>
              <a:rPr>
                <a:latin typeface="Courier"/>
              </a:rPr>
              <a:t>            </a:t>
            </a:r>
            <a:r>
              <a:rPr>
                <a:solidFill>
                  <a:srgbClr val="4070A0"/>
                </a:solidFill>
                <a:latin typeface="Courier"/>
              </a:rPr>
              <a:t>"regle"</a:t>
            </a:r>
            <a:r>
              <a:rPr>
                <a:latin typeface="Courier"/>
              </a:rPr>
              <a:t>: </a:t>
            </a:r>
            <a:r>
              <a:rPr>
                <a:solidFill>
                  <a:srgbClr val="4070A0"/>
                </a:solidFill>
                <a:latin typeface="Courier"/>
              </a:rPr>
              <a:t>"Codage des œdèmes harmonisé"</a:t>
            </a:r>
            <a:r>
              <a:rPr>
                <a:latin typeface="Courier"/>
              </a:rPr>
              <a:t>,</a:t>
            </a:r>
            <a:br/>
            <a:r>
              <a:rPr>
                <a:latin typeface="Courier"/>
              </a:rPr>
              <a:t>            </a:t>
            </a:r>
            <a:r>
              <a:rPr>
                <a:solidFill>
                  <a:srgbClr val="4070A0"/>
                </a:solidFill>
                <a:latin typeface="Courier"/>
              </a:rPr>
              <a:t>"colonne"</a:t>
            </a:r>
            <a:r>
              <a:rPr>
                <a:latin typeface="Courier"/>
              </a:rPr>
              <a:t>: </a:t>
            </a:r>
            <a:r>
              <a:rPr>
                <a:solidFill>
                  <a:srgbClr val="4070A0"/>
                </a:solidFill>
                <a:latin typeface="Courier"/>
              </a:rPr>
              <a:t>"oedema"</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"corrige"</a:t>
            </a:r>
            <a:r>
              <a:rPr>
                <a:latin typeface="Courier"/>
              </a:rPr>
              <a:t>,</a:t>
            </a:r>
            <a:br/>
            <a:r>
              <a:rPr>
                <a:latin typeface="Courier"/>
              </a:rPr>
              <a:t>            </a:t>
            </a:r>
            <a:r>
              <a:rPr>
                <a:solidFill>
                  <a:srgbClr val="4070A0"/>
                </a:solidFill>
                <a:latin typeface="Courier"/>
              </a:rPr>
              <a:t>"lignes"</a:t>
            </a:r>
            <a:r>
              <a:rPr>
                <a:latin typeface="Courier"/>
              </a:rPr>
              <a:t>: n_oedeme_manquant,</a:t>
            </a:r>
            <a:br/>
            <a:r>
              <a:rPr>
                <a:latin typeface="Courier"/>
              </a:rPr>
              <a:t>            </a:t>
            </a:r>
            <a:r>
              <a:rPr>
                <a:solidFill>
                  <a:srgbClr val="4070A0"/>
                </a:solidFill>
                <a:latin typeface="Courier"/>
              </a:rPr>
              <a:t>"justification"</a:t>
            </a:r>
            <a:r>
              <a:rPr>
                <a:latin typeface="Courier"/>
              </a:rPr>
              <a:t>: </a:t>
            </a:r>
            <a:r>
              <a:rPr>
                <a:solidFill>
                  <a:srgbClr val="4070A0"/>
                </a:solidFill>
                <a:latin typeface="Courier"/>
              </a:rPr>
              <a:t>"Ennery et Desdunes ont utilisé Y/N au T1. Les cases vides restent manquantes."</a:t>
            </a:r>
            <a:r>
              <a:rPr>
                <a:latin typeface="Courier"/>
              </a:rPr>
              <a:t>,</a:t>
            </a:r>
            <a:br/>
            <a:r>
              <a:rPr>
                <a:latin typeface="Courier"/>
              </a:rPr>
              <a:t>        },</a:t>
            </a:r>
            <a:br/>
            <a:r>
              <a:rPr>
                <a:latin typeface="Courier"/>
              </a:rPr>
              <a:t>        {</a:t>
            </a:r>
            <a:br/>
            <a:r>
              <a:rPr>
                <a:latin typeface="Courier"/>
              </a:rPr>
              <a:t>            </a:t>
            </a:r>
            <a:r>
              <a:rPr>
                <a:solidFill>
                  <a:srgbClr val="4070A0"/>
                </a:solidFill>
                <a:latin typeface="Courier"/>
              </a:rPr>
              <a:t>"regle"</a:t>
            </a:r>
            <a:r>
              <a:rPr>
                <a:latin typeface="Courier"/>
              </a:rPr>
              <a:t>: </a:t>
            </a:r>
            <a:r>
              <a:rPr>
                <a:solidFill>
                  <a:srgbClr val="4070A0"/>
                </a:solidFill>
                <a:latin typeface="Courier"/>
              </a:rPr>
              <a:t>"Âge manquant conservé"</a:t>
            </a:r>
            <a:r>
              <a:rPr>
                <a:latin typeface="Courier"/>
              </a:rPr>
              <a:t>,</a:t>
            </a:r>
            <a:br/>
            <a:r>
              <a:rPr>
                <a:latin typeface="Courier"/>
              </a:rPr>
              <a:t>            </a:t>
            </a:r>
            <a:r>
              <a:rPr>
                <a:solidFill>
                  <a:srgbClr val="4070A0"/>
                </a:solidFill>
                <a:latin typeface="Courier"/>
              </a:rPr>
              <a:t>"colonne"</a:t>
            </a:r>
            <a:r>
              <a:rPr>
                <a:latin typeface="Courier"/>
              </a:rPr>
              <a:t>: </a:t>
            </a:r>
            <a:r>
              <a:rPr>
                <a:solidFill>
                  <a:srgbClr val="4070A0"/>
                </a:solidFill>
                <a:latin typeface="Courier"/>
              </a:rPr>
              <a:t>"age_months"</a:t>
            </a:r>
            <a:r>
              <a:rPr>
                <a:latin typeface="Courier"/>
              </a:rPr>
              <a:t>,</a:t>
            </a:r>
            <a:br/>
            <a:r>
              <a:rPr>
                <a:latin typeface="Courier"/>
              </a:rPr>
              <a:t>            </a:t>
            </a:r>
            <a:r>
              <a:rPr>
                <a:solidFill>
                  <a:srgbClr val="4070A0"/>
                </a:solidFill>
                <a:latin typeface="Courier"/>
              </a:rPr>
              <a:t>"action"</a:t>
            </a:r>
            <a:r>
              <a:rPr>
                <a:latin typeface="Courier"/>
              </a:rPr>
              <a:t>: </a:t>
            </a:r>
            <a:r>
              <a:rPr>
                <a:solidFill>
                  <a:srgbClr val="4070A0"/>
                </a:solidFill>
                <a:latin typeface="Courier"/>
              </a:rPr>
              <a:t>"conserve"</a:t>
            </a:r>
            <a:r>
              <a:rPr>
                <a:latin typeface="Courier"/>
              </a:rPr>
              <a:t>,</a:t>
            </a:r>
            <a:br/>
            <a:r>
              <a:rPr>
                <a:latin typeface="Courier"/>
              </a:rPr>
              <a:t>            </a:t>
            </a:r>
            <a:r>
              <a:rPr>
                <a:solidFill>
                  <a:srgbClr val="4070A0"/>
                </a:solidFill>
                <a:latin typeface="Courier"/>
              </a:rPr>
              <a:t>"lignes"</a:t>
            </a:r>
            <a:r>
              <a:rPr>
                <a:latin typeface="Courier"/>
              </a:rPr>
              <a:t>: </a:t>
            </a:r>
            <a:r>
              <a:rPr>
                <a:solidFill>
                  <a:srgbClr val="008000"/>
                </a:solidFill>
                <a:latin typeface="Courier"/>
              </a:rPr>
              <a:t>int</a:t>
            </a:r>
            <a:r>
              <a:rPr>
                <a:latin typeface="Courier"/>
              </a:rPr>
              <a:t>(muac[</a:t>
            </a:r>
            <a:r>
              <a:rPr>
                <a:solidFill>
                  <a:srgbClr val="4070A0"/>
                </a:solidFill>
                <a:latin typeface="Courier"/>
              </a:rPr>
              <a:t>"age_months"</a:t>
            </a:r>
            <a:r>
              <a:rPr>
                <a:latin typeface="Courier"/>
              </a:rPr>
              <a:t>].isna().</a:t>
            </a:r>
            <a:r>
              <a:rPr>
                <a:solidFill>
                  <a:srgbClr val="008000"/>
                </a:solidFill>
                <a:latin typeface="Courier"/>
              </a:rPr>
              <a:t>sum</a:t>
            </a:r>
            <a:r>
              <a:rPr>
                <a:latin typeface="Courier"/>
              </a:rPr>
              <a:t>()),</a:t>
            </a:r>
            <a:br/>
            <a:r>
              <a:rPr>
                <a:latin typeface="Courier"/>
              </a:rPr>
              <a:t>            </a:t>
            </a:r>
            <a:r>
              <a:rPr>
                <a:solidFill>
                  <a:srgbClr val="4070A0"/>
                </a:solidFill>
                <a:latin typeface="Courier"/>
              </a:rPr>
              <a:t>"justification"</a:t>
            </a:r>
            <a:r>
              <a:rPr>
                <a:latin typeface="Courier"/>
              </a:rPr>
              <a:t>: </a:t>
            </a:r>
            <a:r>
              <a:rPr>
                <a:solidFill>
                  <a:srgbClr val="4070A0"/>
                </a:solidFill>
                <a:latin typeface="Courier"/>
              </a:rPr>
              <a:t>"60 % de manquants sur la semaine du 10 au 14 juin à Gros-Morne. "</a:t>
            </a:r>
            <a:br/>
            <a:r>
              <a:rPr>
                <a:latin typeface="Courier"/>
              </a:rPr>
              <a:t>            </a:t>
            </a:r>
            <a:r>
              <a:rPr>
                <a:solidFill>
                  <a:srgbClr val="4070A0"/>
                </a:solidFill>
                <a:latin typeface="Courier"/>
              </a:rPr>
              <a:t>"Supprimer modifie le classement des communes ; les seuils de PB n'exigent pas l'âge."</a:t>
            </a:r>
            <a:r>
              <a:rPr>
                <a:latin typeface="Courier"/>
              </a:rPr>
              <a:t>,</a:t>
            </a:r>
            <a:br/>
            <a:r>
              <a:rPr>
                <a:latin typeface="Courier"/>
              </a:rPr>
              <a:t>        },</a:t>
            </a:r>
          </a:p>
        </p:txBody>
      </p:sp>
    </p:spTree>
  </p:cSl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journal de nettoyage — En Python (suite)</a:t>
            </a:r>
          </a:p>
        </p:txBody>
      </p:sp>
      <p:sp>
        <p:nvSpPr>
          <p:cNvPr id="3" name="Content Placeholder 2"/>
          <p:cNvSpPr>
            <a:spLocks noGrp="1"/>
          </p:cNvSpPr>
          <p:nvPr>
            <p:ph idx="1"/>
          </p:nvPr>
        </p:nvSpPr>
        <p:spPr/>
        <p:txBody>
          <a:bodyPr/>
          <a:lstStyle/>
          <a:p>
            <a:pPr lvl="0" indent="0">
              <a:buNone/>
            </a:pPr>
            <a:r>
              <a:rPr>
                <a:latin typeface="Courier"/>
              </a:rPr>
              <a:t>    ]</a:t>
            </a:r>
            <a:br/>
            <a:r>
              <a:rPr>
                <a:latin typeface="Courier"/>
              </a:rPr>
              <a:t>)</a:t>
            </a:r>
            <a:br/>
            <a:br/>
            <a:r>
              <a:rPr>
                <a:latin typeface="Courier"/>
              </a:rPr>
              <a:t>journal_nettoyage.to_csv(</a:t>
            </a:r>
            <a:r>
              <a:rPr>
                <a:solidFill>
                  <a:srgbClr val="4070A0"/>
                </a:solidFill>
                <a:latin typeface="Courier"/>
              </a:rPr>
              <a:t>"output/tables/journal-nettoyage.csv"</a:t>
            </a:r>
            <a:r>
              <a:rPr>
                <a:latin typeface="Courier"/>
              </a:rPr>
              <a:t>, index</a:t>
            </a:r>
            <a:r>
              <a:rPr>
                <a:solidFill>
                  <a:srgbClr val="666666"/>
                </a:solidFill>
                <a:latin typeface="Courier"/>
              </a:rPr>
              <a:t>=</a:t>
            </a:r>
            <a:r>
              <a:rPr>
                <a:solidFill>
                  <a:srgbClr val="19177C"/>
                </a:solidFill>
                <a:latin typeface="Courier"/>
              </a:rPr>
              <a:t>False</a:t>
            </a:r>
            <a:r>
              <a:rPr>
                <a:latin typeface="Courier"/>
              </a:rPr>
              <a:t>)</a:t>
            </a:r>
            <a:br/>
            <a:r>
              <a:rPr>
                <a:solidFill>
                  <a:srgbClr val="008000"/>
                </a:solidFill>
                <a:latin typeface="Courier"/>
              </a:rPr>
              <a:t>print</a:t>
            </a:r>
            <a:r>
              <a:rPr>
                <a:latin typeface="Courier"/>
              </a:rPr>
              <a:t>(journal_nettoyage[[</a:t>
            </a:r>
            <a:r>
              <a:rPr>
                <a:solidFill>
                  <a:srgbClr val="4070A0"/>
                </a:solidFill>
                <a:latin typeface="Courier"/>
              </a:rPr>
              <a:t>"regle"</a:t>
            </a:r>
            <a:r>
              <a:rPr>
                <a:latin typeface="Courier"/>
              </a:rPr>
              <a:t>, </a:t>
            </a:r>
            <a:r>
              <a:rPr>
                <a:solidFill>
                  <a:srgbClr val="4070A0"/>
                </a:solidFill>
                <a:latin typeface="Courier"/>
              </a:rPr>
              <a:t>"action"</a:t>
            </a:r>
            <a:r>
              <a:rPr>
                <a:latin typeface="Courier"/>
              </a:rPr>
              <a:t>, </a:t>
            </a:r>
            <a:r>
              <a:rPr>
                <a:solidFill>
                  <a:srgbClr val="4070A0"/>
                </a:solidFill>
                <a:latin typeface="Courier"/>
              </a:rPr>
              <a:t>"lignes"</a:t>
            </a:r>
            <a:r>
              <a:rPr>
                <a:latin typeface="Courier"/>
              </a:rPr>
              <a:t>]])</a:t>
            </a:r>
          </a:p>
        </p:txBody>
      </p:sp>
    </p:spTree>
  </p:cSl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journal de nettoyage — En R</a:t>
            </a:r>
          </a:p>
        </p:txBody>
      </p:sp>
      <p:sp>
        <p:nvSpPr>
          <p:cNvPr id="3" name="Content Placeholder 2"/>
          <p:cNvSpPr>
            <a:spLocks noGrp="1"/>
          </p:cNvSpPr>
          <p:nvPr>
            <p:ph idx="1"/>
          </p:nvPr>
        </p:nvSpPr>
        <p:spPr/>
        <p:txBody>
          <a:bodyPr/>
          <a:lstStyle/>
          <a:p>
            <a:pPr lvl="0" indent="0">
              <a:buNone/>
            </a:pPr>
            <a:r>
              <a:rPr>
                <a:latin typeface="Courier"/>
              </a:rPr>
              <a:t>journal_nettoyage </a:t>
            </a:r>
            <a:r>
              <a:rPr>
                <a:solidFill>
                  <a:srgbClr val="007020"/>
                </a:solidFill>
                <a:latin typeface="Courier"/>
              </a:rPr>
              <a:t>&lt;-</a:t>
            </a:r>
            <a:r>
              <a:rPr>
                <a:latin typeface="Courier"/>
              </a:rPr>
              <a:t> tibble</a:t>
            </a:r>
            <a:r>
              <a:rPr>
                <a:solidFill>
                  <a:srgbClr val="4070A0"/>
                </a:solidFill>
                <a:latin typeface="Courier"/>
              </a:rPr>
              <a:t>::</a:t>
            </a:r>
            <a:r>
              <a:rPr>
                <a:solidFill>
                  <a:srgbClr val="06287E"/>
                </a:solidFill>
                <a:latin typeface="Courier"/>
              </a:rPr>
              <a:t>tribble</a:t>
            </a:r>
            <a:r>
              <a:rPr>
                <a:latin typeface="Courier"/>
              </a:rPr>
              <a:t>(</a:t>
            </a:r>
            <a:br/>
            <a:r>
              <a:rPr>
                <a:latin typeface="Courier"/>
              </a:rPr>
              <a:t>  </a:t>
            </a:r>
            <a:r>
              <a:rPr>
                <a:solidFill>
                  <a:srgbClr val="4070A0"/>
                </a:solidFill>
                <a:latin typeface="Courier"/>
              </a:rPr>
              <a:t>~</a:t>
            </a:r>
            <a:r>
              <a:rPr>
                <a:latin typeface="Courier"/>
              </a:rPr>
              <a:t>regle,                                      </a:t>
            </a:r>
            <a:r>
              <a:rPr>
                <a:solidFill>
                  <a:srgbClr val="4070A0"/>
                </a:solidFill>
                <a:latin typeface="Courier"/>
              </a:rPr>
              <a:t>~</a:t>
            </a:r>
            <a:r>
              <a:rPr>
                <a:latin typeface="Courier"/>
              </a:rPr>
              <a:t>colonne,             </a:t>
            </a:r>
            <a:r>
              <a:rPr>
                <a:solidFill>
                  <a:srgbClr val="4070A0"/>
                </a:solidFill>
                <a:latin typeface="Courier"/>
              </a:rPr>
              <a:t>~</a:t>
            </a:r>
            <a:r>
              <a:rPr>
                <a:latin typeface="Courier"/>
              </a:rPr>
              <a:t>action,          </a:t>
            </a:r>
            <a:r>
              <a:rPr>
                <a:solidFill>
                  <a:srgbClr val="4070A0"/>
                </a:solidFill>
                <a:latin typeface="Courier"/>
              </a:rPr>
              <a:t>~</a:t>
            </a:r>
            <a:r>
              <a:rPr>
                <a:latin typeface="Courier"/>
              </a:rPr>
              <a:t>lignes,</a:t>
            </a:r>
            <a:br/>
            <a:r>
              <a:rPr>
                <a:latin typeface="Courier"/>
              </a:rPr>
              <a:t>  </a:t>
            </a:r>
            <a:r>
              <a:rPr>
                <a:solidFill>
                  <a:srgbClr val="4070A0"/>
                </a:solidFill>
                <a:latin typeface="Courier"/>
              </a:rPr>
              <a:t>"Erreur d'unité PB corrigée (cm vers mm)"</a:t>
            </a:r>
            <a:r>
              <a:rPr>
                <a:latin typeface="Courier"/>
              </a:rPr>
              <a:t>,   </a:t>
            </a:r>
            <a:r>
              <a:rPr>
                <a:solidFill>
                  <a:srgbClr val="4070A0"/>
                </a:solidFill>
                <a:latin typeface="Courier"/>
              </a:rPr>
              <a:t>"muac_mm"</a:t>
            </a:r>
            <a:r>
              <a:rPr>
                <a:latin typeface="Courier"/>
              </a:rPr>
              <a:t>,            </a:t>
            </a:r>
            <a:r>
              <a:rPr>
                <a:solidFill>
                  <a:srgbClr val="4070A0"/>
                </a:solidFill>
                <a:latin typeface="Courier"/>
              </a:rPr>
              <a:t>"corrige"</a:t>
            </a:r>
            <a:r>
              <a:rPr>
                <a:latin typeface="Courier"/>
              </a:rPr>
              <a:t>,        n_erreur_unite,</a:t>
            </a:r>
            <a:br/>
            <a:r>
              <a:rPr>
                <a:latin typeface="Courier"/>
              </a:rPr>
              <a:t>  </a:t>
            </a:r>
            <a:r>
              <a:rPr>
                <a:solidFill>
                  <a:srgbClr val="4070A0"/>
                </a:solidFill>
                <a:latin typeface="Courier"/>
              </a:rPr>
              <a:t>"PB implausible passé en manquant"</a:t>
            </a:r>
            <a:r>
              <a:rPr>
                <a:latin typeface="Courier"/>
              </a:rPr>
              <a:t>,          </a:t>
            </a:r>
            <a:r>
              <a:rPr>
                <a:solidFill>
                  <a:srgbClr val="4070A0"/>
                </a:solidFill>
                <a:latin typeface="Courier"/>
              </a:rPr>
              <a:t>"muac_mm"</a:t>
            </a:r>
            <a:r>
              <a:rPr>
                <a:latin typeface="Courier"/>
              </a:rPr>
              <a:t>,            </a:t>
            </a:r>
            <a:r>
              <a:rPr>
                <a:solidFill>
                  <a:srgbClr val="4070A0"/>
                </a:solidFill>
                <a:latin typeface="Courier"/>
              </a:rPr>
              <a:t>"passe-manquant"</a:t>
            </a:r>
            <a:r>
              <a:rPr>
                <a:latin typeface="Courier"/>
              </a:rPr>
              <a:t>, n_implausible,</a:t>
            </a:r>
            <a:br/>
            <a:r>
              <a:rPr>
                <a:latin typeface="Courier"/>
              </a:rPr>
              <a:t>  </a:t>
            </a:r>
            <a:r>
              <a:rPr>
                <a:solidFill>
                  <a:srgbClr val="4070A0"/>
                </a:solidFill>
                <a:latin typeface="Courier"/>
              </a:rPr>
              <a:t>"Doubles soumissions exactes supprimées"</a:t>
            </a:r>
            <a:r>
              <a:rPr>
                <a:latin typeface="Courier"/>
              </a:rPr>
              <a:t>,    </a:t>
            </a:r>
            <a:r>
              <a:rPr>
                <a:solidFill>
                  <a:srgbClr val="4070A0"/>
                </a:solidFill>
                <a:latin typeface="Courier"/>
              </a:rPr>
              <a:t>"toutes"</a:t>
            </a:r>
            <a:r>
              <a:rPr>
                <a:latin typeface="Courier"/>
              </a:rPr>
              <a:t>,             </a:t>
            </a:r>
            <a:r>
              <a:rPr>
                <a:solidFill>
                  <a:srgbClr val="4070A0"/>
                </a:solidFill>
                <a:latin typeface="Courier"/>
              </a:rPr>
              <a:t>"supprime"</a:t>
            </a:r>
            <a:r>
              <a:rPr>
                <a:latin typeface="Courier"/>
              </a:rPr>
              <a:t>,       n_doublons_exacts,</a:t>
            </a:r>
            <a:br/>
            <a:r>
              <a:rPr>
                <a:latin typeface="Courier"/>
              </a:rPr>
              <a:t>  </a:t>
            </a:r>
            <a:r>
              <a:rPr>
                <a:solidFill>
                  <a:srgbClr val="4070A0"/>
                </a:solidFill>
                <a:latin typeface="Courier"/>
              </a:rPr>
              <a:t>"Réenregistrement suspecté signalé"</a:t>
            </a:r>
            <a:r>
              <a:rPr>
                <a:latin typeface="Courier"/>
              </a:rPr>
              <a:t>,         </a:t>
            </a:r>
            <a:r>
              <a:rPr>
                <a:solidFill>
                  <a:srgbClr val="4070A0"/>
                </a:solidFill>
                <a:latin typeface="Courier"/>
              </a:rPr>
              <a:t>"doublon_suspecte"</a:t>
            </a:r>
            <a:r>
              <a:rPr>
                <a:latin typeface="Courier"/>
              </a:rPr>
              <a:t>,   </a:t>
            </a:r>
            <a:r>
              <a:rPr>
                <a:solidFill>
                  <a:srgbClr val="4070A0"/>
                </a:solidFill>
                <a:latin typeface="Courier"/>
              </a:rPr>
              <a:t>"signale"</a:t>
            </a:r>
            <a:r>
              <a:rPr>
                <a:latin typeface="Courier"/>
              </a:rPr>
              <a:t>,        n_suspectes,</a:t>
            </a:r>
            <a:br/>
            <a:r>
              <a:rPr>
                <a:latin typeface="Courier"/>
              </a:rPr>
              <a:t>  </a:t>
            </a:r>
            <a:r>
              <a:rPr>
                <a:solidFill>
                  <a:srgbClr val="4070A0"/>
                </a:solidFill>
                <a:latin typeface="Courier"/>
              </a:rPr>
              <a:t>"Codage des œdèmes harmonisé"</a:t>
            </a:r>
            <a:r>
              <a:rPr>
                <a:latin typeface="Courier"/>
              </a:rPr>
              <a:t>,               </a:t>
            </a:r>
            <a:r>
              <a:rPr>
                <a:solidFill>
                  <a:srgbClr val="4070A0"/>
                </a:solidFill>
                <a:latin typeface="Courier"/>
              </a:rPr>
              <a:t>"oedema"</a:t>
            </a:r>
            <a:r>
              <a:rPr>
                <a:latin typeface="Courier"/>
              </a:rPr>
              <a:t>,             </a:t>
            </a:r>
            <a:r>
              <a:rPr>
                <a:solidFill>
                  <a:srgbClr val="4070A0"/>
                </a:solidFill>
                <a:latin typeface="Courier"/>
              </a:rPr>
              <a:t>"corrige"</a:t>
            </a:r>
            <a:r>
              <a:rPr>
                <a:latin typeface="Courier"/>
              </a:rPr>
              <a:t>,        n_oedeme_manquant,</a:t>
            </a:r>
            <a:br/>
            <a:r>
              <a:rPr>
                <a:latin typeface="Courier"/>
              </a:rPr>
              <a:t>  </a:t>
            </a:r>
            <a:r>
              <a:rPr>
                <a:solidFill>
                  <a:srgbClr val="4070A0"/>
                </a:solidFill>
                <a:latin typeface="Courier"/>
              </a:rPr>
              <a:t>"Âge manquant conservé"</a:t>
            </a:r>
            <a:r>
              <a:rPr>
                <a:latin typeface="Courier"/>
              </a:rPr>
              <a:t>,                     </a:t>
            </a:r>
            <a:r>
              <a:rPr>
                <a:solidFill>
                  <a:srgbClr val="4070A0"/>
                </a:solidFill>
                <a:latin typeface="Courier"/>
              </a:rPr>
              <a:t>"age_months"</a:t>
            </a:r>
            <a:r>
              <a:rPr>
                <a:latin typeface="Courier"/>
              </a:rPr>
              <a:t>,         </a:t>
            </a:r>
            <a:r>
              <a:rPr>
                <a:solidFill>
                  <a:srgbClr val="4070A0"/>
                </a:solidFill>
                <a:latin typeface="Courier"/>
              </a:rPr>
              <a:t>"conserve"</a:t>
            </a:r>
            <a:r>
              <a:rPr>
                <a:latin typeface="Courier"/>
              </a:rPr>
              <a:t>,       </a:t>
            </a:r>
            <a:r>
              <a:rPr>
                <a:solidFill>
                  <a:srgbClr val="06287E"/>
                </a:solidFill>
                <a:latin typeface="Courier"/>
              </a:rPr>
              <a:t>sum</a:t>
            </a:r>
            <a:r>
              <a:rPr>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age_months))</a:t>
            </a:r>
            <a:br/>
            <a:r>
              <a:rPr>
                <a:latin typeface="Courier"/>
              </a:rPr>
              <a:t>)</a:t>
            </a:r>
            <a:br/>
            <a:br/>
            <a:r>
              <a:rPr>
                <a:latin typeface="Courier"/>
              </a:rPr>
              <a:t>readr</a:t>
            </a:r>
            <a:r>
              <a:rPr>
                <a:solidFill>
                  <a:srgbClr val="4070A0"/>
                </a:solidFill>
                <a:latin typeface="Courier"/>
              </a:rPr>
              <a:t>::</a:t>
            </a:r>
            <a:r>
              <a:rPr>
                <a:solidFill>
                  <a:srgbClr val="06287E"/>
                </a:solidFill>
                <a:latin typeface="Courier"/>
              </a:rPr>
              <a:t>write_csv</a:t>
            </a:r>
            <a:r>
              <a:rPr>
                <a:latin typeface="Courier"/>
              </a:rPr>
              <a:t>(journal_nettoyage, </a:t>
            </a:r>
            <a:r>
              <a:rPr>
                <a:solidFill>
                  <a:srgbClr val="4070A0"/>
                </a:solidFill>
                <a:latin typeface="Courier"/>
              </a:rPr>
              <a:t>"output/tables/journal-nettoyage.csv"</a:t>
            </a:r>
            <a:r>
              <a:rPr>
                <a:latin typeface="Courier"/>
              </a:rPr>
              <a:t>)</a:t>
            </a:r>
            <a:br/>
            <a:r>
              <a:rPr>
                <a:latin typeface="Courier"/>
              </a:rPr>
              <a:t>journal_nettoyage</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nettoyage est un ensemble de décisions, pas un script</a:t>
            </a:r>
          </a:p>
        </p:txBody>
      </p:sp>
      <p:sp>
        <p:nvSpPr>
          <p:cNvPr id="3" name="Content Placeholder 2"/>
          <p:cNvSpPr>
            <a:spLocks noGrp="1"/>
          </p:cNvSpPr>
          <p:nvPr>
            <p:ph idx="1"/>
          </p:nvPr>
        </p:nvSpPr>
        <p:spPr/>
        <p:txBody>
          <a:bodyPr/>
          <a:lstStyle/>
          <a:p>
            <a:pPr lvl="0"/>
            <a:r>
              <a:rPr/>
              <a:t>Le profilage de la leçon précédente a produit une liste de défauts.</a:t>
            </a:r>
          </a:p>
        </p:txBody>
      </p:sp>
    </p:spTree>
  </p:cSl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journal de nettoyage</a:t>
            </a:r>
          </a:p>
        </p:txBody>
      </p:sp>
      <p:sp>
        <p:nvSpPr>
          <p:cNvPr id="3" name="Content Placeholder 2"/>
          <p:cNvSpPr>
            <a:spLocks noGrp="1"/>
          </p:cNvSpPr>
          <p:nvPr>
            <p:ph idx="1"/>
          </p:nvPr>
        </p:nvSpPr>
        <p:spPr/>
        <p:txBody>
          <a:bodyPr/>
          <a:lstStyle/>
          <a:p>
            <a:pPr lvl="0"/>
            <a:r>
              <a:rPr b="1"/>
              <a:t>Les effectifs viennent du code</a:t>
            </a:r>
            <a:r>
              <a:rPr/>
              <a:t>, pas de la mémoire. Si la règle change, l’effectif change avec elle.</a:t>
            </a:r>
          </a:p>
          <a:p>
            <a:pPr lvl="0"/>
            <a:r>
              <a:rPr b="1"/>
              <a:t>Il est livré avec l’analyse</a:t>
            </a:r>
            <a:r>
              <a:rPr/>
              <a:t> — en annexe du rapport, et non comme un fichier sur le portable de quelqu’un.</a:t>
            </a:r>
          </a:p>
          <a:p>
            <a:pPr lvl="0"/>
            <a:r>
              <a:rPr b="1"/>
              <a:t>La justification est une phrase, pas une catégorie.</a:t>
            </a:r>
            <a:r>
              <a:rPr/>
              <a:t> « Qualité des données » n’est pas une justification.</a:t>
            </a:r>
          </a:p>
          <a:p>
            <a:pPr lvl="0"/>
            <a:r>
              <a:rPr b="1"/>
              <a:t>Il s’écrit pendant le nettoyage</a:t>
            </a:r>
            <a:r>
              <a:rPr/>
              <a:t>, et non reconstitué après coup. Les journaux reconstitués sont faux précisément là…</a:t>
            </a:r>
          </a:p>
        </p:txBody>
      </p:sp>
    </p:spTree>
  </p:cSl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seule chose à ne jamais faire</a:t>
            </a:r>
          </a:p>
        </p:txBody>
      </p:sp>
      <p:sp>
        <p:nvSpPr>
          <p:cNvPr id="3" name="Content Placeholder 2"/>
          <p:cNvSpPr>
            <a:spLocks noGrp="1"/>
          </p:cNvSpPr>
          <p:nvPr>
            <p:ph idx="1"/>
          </p:nvPr>
        </p:nvSpPr>
        <p:spPr/>
        <p:txBody>
          <a:bodyPr/>
          <a:lstStyle/>
          <a:p>
            <a:pPr lvl="0"/>
            <a:r>
              <a:rPr/>
              <a:t>Ne modifiez pas </a:t>
            </a:r>
            <a:r>
              <a:rPr>
                <a:latin typeface="Courier"/>
              </a:rPr>
              <a:t>data/raw/</a:t>
            </a:r>
            <a:r>
              <a:rPr/>
              <a:t>.</a:t>
            </a:r>
          </a:p>
        </p:txBody>
      </p:sp>
    </p:spTree>
  </p:cSl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a:r>
              <a:rPr/>
              <a:t>Les données sont propres et les décisions sont consignées.</a:t>
            </a:r>
          </a:p>
        </p:txBody>
      </p:sp>
    </p:spTree>
  </p:cSl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indent="0" marL="0">
              <a:buNone/>
            </a:pPr>
            <a:r>
              <a:rPr/>
              <a:t>Lire la leçon complète, avec le code exécutable</a:t>
            </a:r>
          </a:p>
          <a:p>
            <a:pPr lvl="0" indent="0" marL="0">
              <a:buNone/>
            </a:pPr>
            <a:r>
              <a:rPr>
                <a:hlinkClick r:id="rId2"/>
              </a:rPr>
              <a:t>https://data-analysis.cassion.dev/fr/cours/data-analysis-foundations/foundations-06-cleaning-decisions</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Les quatre options</a:t>
            </a:r>
          </a:p>
        </p:txBody>
      </p:sp>
      <p:graphicFrame>
        <p:nvGraphicFramePr>
          <p:cNvPr id="6" name="Content Placeholder 5"/>
          <p:cNvGraphicFramePr>
            <a:graphicFrameLocks noGrp="1"/>
          </p:cNvGraphicFramePr>
          <p:nvPr>
            <p:ph idx="1"/>
          </p:nvPr>
        </p:nvGraphicFramePr>
        <p:xfrm>
          <a:off x="457200" y="1193800"/>
          <a:ext cx="8229600" cy="3390900"/>
        </p:xfrm>
        <a:graphic>
          <a:graphicData uri="http://schemas.openxmlformats.org/drawingml/2006/table">
            <a:tbl>
              <a:tblPr firstRow="1" bandRow="1">
                <a:tableStyleId>{5C22544A-7EE6-4342-B048-85BDC9FD1C3A}</a:tableStyleId>
              </a:tblPr>
              <a:tblGrid>
                <a:gridCol w="2743200"/>
                <a:gridCol w="2743200"/>
                <a:gridCol w="2743200"/>
              </a:tblGrid>
              <a:tr h="0">
                <a:tc>
                  <a:txBody>
                    <a:bodyPr/>
                    <a:lstStyle/>
                    <a:p>
                      <a:pPr lvl="0" indent="0" marL="0">
                        <a:buNone/>
                      </a:pPr>
                      <a:r>
                        <a:rPr/>
                        <a:t>Option</a:t>
                      </a:r>
                    </a:p>
                  </a:txBody>
                  <a:tcPr/>
                </a:tc>
                <a:tc>
                  <a:txBody>
                    <a:bodyPr/>
                    <a:lstStyle/>
                    <a:p>
                      <a:pPr lvl="0" indent="0" marL="0">
                        <a:buNone/>
                      </a:pPr>
                      <a:r>
                        <a:rPr/>
                        <a:t>Quand elle s’applique</a:t>
                      </a:r>
                    </a:p>
                  </a:txBody>
                  <a:tcPr/>
                </a:tc>
                <a:tc>
                  <a:txBody>
                    <a:bodyPr/>
                    <a:lstStyle/>
                    <a:p>
                      <a:pPr lvl="0" indent="0" marL="0">
                        <a:buNone/>
                      </a:pPr>
                      <a:r>
                        <a:rPr/>
                        <a:t>Ce qu’elle coûte</a:t>
                      </a:r>
                    </a:p>
                  </a:txBody>
                  <a:tcPr/>
                </a:tc>
              </a:tr>
              <a:tr h="0">
                <a:tc>
                  <a:txBody>
                    <a:bodyPr/>
                    <a:lstStyle/>
                    <a:p>
                      <a:pPr lvl="0" indent="0" marL="0">
                        <a:buNone/>
                      </a:pPr>
                      <a:r>
                        <a:rPr/>
                        <a:t>Corriger</a:t>
                      </a:r>
                    </a:p>
                  </a:txBody>
                </a:tc>
                <a:tc>
                  <a:txBody>
                    <a:bodyPr/>
                    <a:lstStyle/>
                    <a:p>
                      <a:pPr lvl="0" indent="0" marL="0">
                        <a:buNone/>
                      </a:pPr>
                      <a:r>
                        <a:rPr/>
                        <a:t>Vous savez quelle valeur était visée</a:t>
                      </a:r>
                    </a:p>
                  </a:txBody>
                </a:tc>
                <a:tc>
                  <a:txBody>
                    <a:bodyPr/>
                    <a:lstStyle/>
                    <a:p>
                      <a:pPr lvl="0" indent="0" marL="0">
                        <a:buNone/>
                      </a:pPr>
                      <a:r>
                        <a:rPr/>
                        <a:t>Rien, si vous avez raison</a:t>
                      </a:r>
                    </a:p>
                  </a:txBody>
                </a:tc>
              </a:tr>
              <a:tr h="0">
                <a:tc>
                  <a:txBody>
                    <a:bodyPr/>
                    <a:lstStyle/>
                    <a:p>
                      <a:pPr lvl="0" indent="0" marL="0">
                        <a:buNone/>
                      </a:pPr>
                      <a:r>
                        <a:rPr/>
                        <a:t>Passer en manquant</a:t>
                      </a:r>
                    </a:p>
                  </a:txBody>
                </a:tc>
                <a:tc>
                  <a:txBody>
                    <a:bodyPr/>
                    <a:lstStyle/>
                    <a:p>
                      <a:pPr lvl="0" indent="0" marL="0">
                        <a:buNone/>
                      </a:pPr>
                      <a:r>
                        <a:rPr/>
                        <a:t>La valeur est fausse et irrécupérable</a:t>
                      </a:r>
                    </a:p>
                  </a:txBody>
                </a:tc>
                <a:tc>
                  <a:txBody>
                    <a:bodyPr/>
                    <a:lstStyle/>
                    <a:p>
                      <a:pPr lvl="0" indent="0" marL="0">
                        <a:buNone/>
                      </a:pPr>
                      <a:r>
                        <a:rPr/>
                        <a:t>De la précision, et peut-être du biais</a:t>
                      </a:r>
                    </a:p>
                  </a:txBody>
                </a:tc>
              </a:tr>
              <a:tr h="0">
                <a:tc>
                  <a:txBody>
                    <a:bodyPr/>
                    <a:lstStyle/>
                    <a:p>
                      <a:pPr lvl="0" indent="0" marL="0">
                        <a:buNone/>
                      </a:pPr>
                      <a:r>
                        <a:rPr/>
                        <a:t>Supprimer la ligne</a:t>
                      </a:r>
                    </a:p>
                  </a:txBody>
                </a:tc>
                <a:tc>
                  <a:txBody>
                    <a:bodyPr/>
                    <a:lstStyle/>
                    <a:p>
                      <a:pPr lvl="0" indent="0" marL="0">
                        <a:buNone/>
                      </a:pPr>
                      <a:r>
                        <a:rPr/>
                        <a:t>La ligne n’est pas une observation réelle</a:t>
                      </a:r>
                    </a:p>
                  </a:txBody>
                </a:tc>
                <a:tc>
                  <a:txBody>
                    <a:bodyPr/>
                    <a:lstStyle/>
                    <a:p>
                      <a:pPr lvl="0" indent="0" marL="0">
                        <a:buNone/>
                      </a:pPr>
                      <a:r>
                        <a:rPr/>
                        <a:t>De la charge de cas, si vous vous trompez</a:t>
                      </a:r>
                    </a:p>
                  </a:txBody>
                </a:tc>
              </a:tr>
              <a:tr h="0">
                <a:tc>
                  <a:txBody>
                    <a:bodyPr/>
                    <a:lstStyle/>
                    <a:p>
                      <a:pPr lvl="0" indent="0" marL="0">
                        <a:buNone/>
                      </a:pPr>
                      <a:r>
                        <a:rPr/>
                        <a:t>Conserver et signaler</a:t>
                      </a:r>
                    </a:p>
                  </a:txBody>
                </a:tc>
                <a:tc>
                  <a:txBody>
                    <a:bodyPr/>
                    <a:lstStyle/>
                    <a:p>
                      <a:pPr lvl="0" indent="0" marL="0">
                        <a:buNone/>
                      </a:pPr>
                      <a:r>
                        <a:rPr/>
                        <a:t>La valeur peut être juste, sans moyen de trancher</a:t>
                      </a:r>
                    </a:p>
                  </a:txBody>
                </a:tc>
                <a:tc>
                  <a:txBody>
                    <a:bodyPr/>
                    <a:lstStyle/>
                    <a:p>
                      <a:pPr lvl="0" indent="0" marL="0">
                        <a:buNone/>
                      </a:pPr>
                      <a:r>
                        <a:rPr/>
                        <a:t>Rien, mais le lecteur doit la traiter</a:t>
                      </a:r>
                    </a:p>
                  </a:txBody>
                </a:tc>
              </a:tr>
            </a:tbl>
          </a:graphicData>
        </a:graphic>
      </p:graphicFrame>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a:t>
            </a:r>
          </a:p>
        </p:txBody>
      </p:sp>
      <p:sp>
        <p:nvSpPr>
          <p:cNvPr id="3" name="Content Placeholder 2"/>
          <p:cNvSpPr>
            <a:spLocks noGrp="1"/>
          </p:cNvSpPr>
          <p:nvPr>
            <p:ph idx="1"/>
          </p:nvPr>
        </p:nvSpPr>
        <p:spPr/>
        <p:txBody>
          <a:bodyPr/>
          <a:lstStyle/>
          <a:p>
            <a:pPr lvl="0"/>
            <a:r>
              <a:rPr/>
              <a:t>Erreurs d’unité — sept enregistrements en centimètres — Récupérables</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 — En Python</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numpy </a:t>
            </a:r>
            <a:r>
              <a:rPr b="1">
                <a:solidFill>
                  <a:srgbClr val="008000"/>
                </a:solidFill>
                <a:latin typeface="Courier"/>
              </a:rPr>
              <a:t>as</a:t>
            </a:r>
            <a:r>
              <a:rPr>
                <a:latin typeface="Courier"/>
              </a:rPr>
              <a:t> np</a:t>
            </a:r>
            <a:br/>
            <a:br/>
            <a:r>
              <a:rPr>
                <a:latin typeface="Courier"/>
              </a:rPr>
              <a:t>erreur_unite </a:t>
            </a:r>
            <a:r>
              <a:rPr>
                <a:solidFill>
                  <a:srgbClr val="666666"/>
                </a:solidFill>
                <a:latin typeface="Courier"/>
              </a:rPr>
              <a:t>=</a:t>
            </a:r>
            <a:r>
              <a:rPr>
                <a:latin typeface="Courier"/>
              </a:rPr>
              <a:t> muac[</a:t>
            </a:r>
            <a:r>
              <a:rPr>
                <a:solidFill>
                  <a:srgbClr val="4070A0"/>
                </a:solidFill>
                <a:latin typeface="Courier"/>
              </a:rPr>
              <a:t>"muac_mm"</a:t>
            </a:r>
            <a:r>
              <a:rPr>
                <a:latin typeface="Courier"/>
              </a:rPr>
              <a:t>].notna() </a:t>
            </a:r>
            <a:r>
              <a:rPr>
                <a:solidFill>
                  <a:srgbClr val="666666"/>
                </a:solidFill>
                <a:latin typeface="Courier"/>
              </a:rPr>
              <a:t>&amp;</a:t>
            </a:r>
            <a:r>
              <a:rPr>
                <a:latin typeface="Courier"/>
              </a:rPr>
              <a:t> (muac[</a:t>
            </a:r>
            <a:r>
              <a:rPr>
                <a:solidFill>
                  <a:srgbClr val="4070A0"/>
                </a:solidFill>
                <a:latin typeface="Courier"/>
              </a:rPr>
              <a:t>"muac_mm"</a:t>
            </a:r>
            <a:r>
              <a:rPr>
                <a:latin typeface="Courier"/>
              </a:rPr>
              <a:t>] </a:t>
            </a:r>
            <a:r>
              <a:rPr>
                <a:solidFill>
                  <a:srgbClr val="666666"/>
                </a:solidFill>
                <a:latin typeface="Courier"/>
              </a:rPr>
              <a:t>&lt;</a:t>
            </a:r>
            <a:r>
              <a:rPr>
                <a:latin typeface="Courier"/>
              </a:rPr>
              <a:t> </a:t>
            </a:r>
            <a:r>
              <a:rPr>
                <a:solidFill>
                  <a:srgbClr val="40A070"/>
                </a:solidFill>
                <a:latin typeface="Courier"/>
              </a:rPr>
              <a:t>40</a:t>
            </a:r>
            <a:r>
              <a:rPr>
                <a:latin typeface="Courier"/>
              </a:rPr>
              <a:t>)</a:t>
            </a:r>
            <a:br/>
            <a:r>
              <a:rPr>
                <a:latin typeface="Courier"/>
              </a:rPr>
              <a:t>n_erreur_unite </a:t>
            </a:r>
            <a:r>
              <a:rPr>
                <a:solidFill>
                  <a:srgbClr val="666666"/>
                </a:solidFill>
                <a:latin typeface="Courier"/>
              </a:rPr>
              <a:t>=</a:t>
            </a:r>
            <a:r>
              <a:rPr>
                <a:latin typeface="Courier"/>
              </a:rPr>
              <a:t> </a:t>
            </a:r>
            <a:r>
              <a:rPr>
                <a:solidFill>
                  <a:srgbClr val="008000"/>
                </a:solidFill>
                <a:latin typeface="Courier"/>
              </a:rPr>
              <a:t>int</a:t>
            </a:r>
            <a:r>
              <a:rPr>
                <a:latin typeface="Courier"/>
              </a:rPr>
              <a:t>(erreur_unite.</a:t>
            </a:r>
            <a:r>
              <a:rPr>
                <a:solidFill>
                  <a:srgbClr val="008000"/>
                </a:solidFill>
                <a:latin typeface="Courier"/>
              </a:rPr>
              <a:t>sum</a:t>
            </a:r>
            <a:r>
              <a:rPr>
                <a:latin typeface="Courier"/>
              </a:rPr>
              <a:t>())</a:t>
            </a:r>
            <a:br/>
            <a:br/>
            <a:r>
              <a:rPr>
                <a:latin typeface="Courier"/>
              </a:rPr>
              <a:t>muac.loc[erreur_unite, </a:t>
            </a:r>
            <a:r>
              <a:rPr>
                <a:solidFill>
                  <a:srgbClr val="4070A0"/>
                </a:solidFill>
                <a:latin typeface="Courier"/>
              </a:rPr>
              <a:t>"muac_mm"</a:t>
            </a:r>
            <a:r>
              <a:rPr>
                <a:latin typeface="Courier"/>
              </a:rPr>
              <a:t>] </a:t>
            </a:r>
            <a:r>
              <a:rPr>
                <a:solidFill>
                  <a:srgbClr val="666666"/>
                </a:solidFill>
                <a:latin typeface="Courier"/>
              </a:rPr>
              <a:t>=</a:t>
            </a:r>
            <a:r>
              <a:rPr>
                <a:latin typeface="Courier"/>
              </a:rPr>
              <a:t> muac.loc[erreur_unite, </a:t>
            </a:r>
            <a:r>
              <a:rPr>
                <a:solidFill>
                  <a:srgbClr val="4070A0"/>
                </a:solidFill>
                <a:latin typeface="Courier"/>
              </a:rPr>
              <a:t>"muac_mm"</a:t>
            </a:r>
            <a:r>
              <a:rPr>
                <a:latin typeface="Courier"/>
              </a:rPr>
              <a:t>] </a:t>
            </a:r>
            <a:r>
              <a:rPr>
                <a:solidFill>
                  <a:srgbClr val="666666"/>
                </a:solidFill>
                <a:latin typeface="Courier"/>
              </a:rPr>
              <a:t>*</a:t>
            </a:r>
            <a:r>
              <a:rPr>
                <a:latin typeface="Courier"/>
              </a:rPr>
              <a:t> </a:t>
            </a:r>
            <a:r>
              <a:rPr>
                <a:solidFill>
                  <a:srgbClr val="40A070"/>
                </a:solidFill>
                <a:latin typeface="Courier"/>
              </a:rPr>
              <a:t>10</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 — En R</a:t>
            </a:r>
          </a:p>
        </p:txBody>
      </p:sp>
      <p:sp>
        <p:nvSpPr>
          <p:cNvPr id="3" name="Content Placeholder 2"/>
          <p:cNvSpPr>
            <a:spLocks noGrp="1"/>
          </p:cNvSpPr>
          <p:nvPr>
            <p:ph idx="1"/>
          </p:nvPr>
        </p:nvSpPr>
        <p:spPr/>
        <p:txBody>
          <a:bodyPr/>
          <a:lstStyle/>
          <a:p>
            <a:pPr lvl="0" indent="0">
              <a:buNone/>
            </a:pPr>
            <a:r>
              <a:rPr>
                <a:latin typeface="Courier"/>
              </a:rPr>
              <a:t>erreur_unite </a:t>
            </a:r>
            <a:r>
              <a:rPr>
                <a:solidFill>
                  <a:srgbClr val="007020"/>
                </a:solidFill>
                <a:latin typeface="Courier"/>
              </a:rPr>
              <a:t>&lt;-</a:t>
            </a:r>
            <a:r>
              <a:rPr>
                <a:latin typeface="Courier"/>
              </a:rPr>
              <a:t> </a:t>
            </a:r>
            <a:r>
              <a:rPr>
                <a:solidFill>
                  <a:srgbClr val="4070A0"/>
                </a:solidFill>
                <a:latin typeface="Courier"/>
              </a:rPr>
              <a:t>!</a:t>
            </a:r>
            <a:r>
              <a:rPr>
                <a:solidFill>
                  <a:srgbClr val="06287E"/>
                </a:solidFill>
                <a:latin typeface="Courier"/>
              </a:rPr>
              <a:t>is.na</a:t>
            </a:r>
            <a:r>
              <a:rPr>
                <a:latin typeface="Courier"/>
              </a:rPr>
              <a:t>(muac</a:t>
            </a:r>
            <a:r>
              <a:rPr>
                <a:solidFill>
                  <a:srgbClr val="4070A0"/>
                </a:solidFill>
                <a:latin typeface="Courier"/>
              </a:rPr>
              <a:t>$</a:t>
            </a:r>
            <a:r>
              <a:rPr>
                <a:latin typeface="Courier"/>
              </a:rPr>
              <a:t>muac_mm) </a:t>
            </a:r>
            <a:r>
              <a:rPr>
                <a:solidFill>
                  <a:srgbClr val="4070A0"/>
                </a:solidFill>
                <a:latin typeface="Courier"/>
              </a:rPr>
              <a:t>&amp;</a:t>
            </a:r>
            <a:r>
              <a:rPr>
                <a:latin typeface="Courier"/>
              </a:rPr>
              <a:t> muac</a:t>
            </a:r>
            <a:r>
              <a:rPr>
                <a:solidFill>
                  <a:srgbClr val="4070A0"/>
                </a:solidFill>
                <a:latin typeface="Courier"/>
              </a:rPr>
              <a:t>$</a:t>
            </a:r>
            <a:r>
              <a:rPr>
                <a:latin typeface="Courier"/>
              </a:rPr>
              <a:t>muac_mm </a:t>
            </a:r>
            <a:r>
              <a:rPr>
                <a:solidFill>
                  <a:srgbClr val="4070A0"/>
                </a:solidFill>
                <a:latin typeface="Courier"/>
              </a:rPr>
              <a:t>&lt;</a:t>
            </a:r>
            <a:r>
              <a:rPr>
                <a:latin typeface="Courier"/>
              </a:rPr>
              <a:t> </a:t>
            </a:r>
            <a:r>
              <a:rPr>
                <a:solidFill>
                  <a:srgbClr val="40A070"/>
                </a:solidFill>
                <a:latin typeface="Courier"/>
              </a:rPr>
              <a:t>40</a:t>
            </a:r>
            <a:br/>
            <a:r>
              <a:rPr>
                <a:latin typeface="Courier"/>
              </a:rPr>
              <a:t>n_erreur_unite </a:t>
            </a:r>
            <a:r>
              <a:rPr>
                <a:solidFill>
                  <a:srgbClr val="007020"/>
                </a:solidFill>
                <a:latin typeface="Courier"/>
              </a:rPr>
              <a:t>&lt;-</a:t>
            </a:r>
            <a:r>
              <a:rPr>
                <a:latin typeface="Courier"/>
              </a:rPr>
              <a:t> </a:t>
            </a:r>
            <a:r>
              <a:rPr>
                <a:solidFill>
                  <a:srgbClr val="06287E"/>
                </a:solidFill>
                <a:latin typeface="Courier"/>
              </a:rPr>
              <a:t>sum</a:t>
            </a:r>
            <a:r>
              <a:rPr>
                <a:latin typeface="Courier"/>
              </a:rPr>
              <a:t>(erreur_unite)</a:t>
            </a:r>
            <a:br/>
            <a:br/>
            <a:r>
              <a:rPr>
                <a:latin typeface="Courier"/>
              </a:rPr>
              <a:t>muac </a:t>
            </a:r>
            <a:r>
              <a:rPr>
                <a:solidFill>
                  <a:srgbClr val="007020"/>
                </a:solidFill>
                <a:latin typeface="Courier"/>
              </a:rPr>
              <a:t>&lt;-</a:t>
            </a:r>
            <a:r>
              <a:rPr>
                <a:latin typeface="Courier"/>
              </a:rPr>
              <a:t> muac </a:t>
            </a:r>
            <a:r>
              <a:rPr>
                <a:solidFill>
                  <a:srgbClr val="4070A0"/>
                </a:solidFill>
                <a:latin typeface="Courier"/>
              </a:rPr>
              <a:t>|&gt;</a:t>
            </a:r>
            <a:br/>
            <a:r>
              <a:rPr>
                <a:latin typeface="Courier"/>
              </a:rPr>
              <a:t>  </a:t>
            </a:r>
            <a:r>
              <a:rPr>
                <a:solidFill>
                  <a:srgbClr val="06287E"/>
                </a:solidFill>
                <a:latin typeface="Courier"/>
              </a:rPr>
              <a:t>mutate</a:t>
            </a:r>
            <a:r>
              <a:rPr>
                <a:latin typeface="Courier"/>
              </a:rPr>
              <a:t>(</a:t>
            </a:r>
            <a:r>
              <a:rPr>
                <a:solidFill>
                  <a:srgbClr val="7D9029"/>
                </a:solidFill>
                <a:latin typeface="Courier"/>
              </a:rPr>
              <a:t>muac_mm =</a:t>
            </a:r>
            <a:r>
              <a:rPr>
                <a:latin typeface="Courier"/>
              </a:rPr>
              <a:t> </a:t>
            </a:r>
            <a:r>
              <a:rPr>
                <a:solidFill>
                  <a:srgbClr val="06287E"/>
                </a:solidFill>
                <a:latin typeface="Courier"/>
              </a:rPr>
              <a:t>if_else</a:t>
            </a:r>
            <a:r>
              <a:rPr>
                <a:latin typeface="Courier"/>
              </a:rPr>
              <a:t>(</a:t>
            </a:r>
            <a:r>
              <a:rPr>
                <a:solidFill>
                  <a:srgbClr val="4070A0"/>
                </a:solidFill>
                <a:latin typeface="Courier"/>
              </a:rPr>
              <a:t>!</a:t>
            </a:r>
            <a:r>
              <a:rPr>
                <a:solidFill>
                  <a:srgbClr val="06287E"/>
                </a:solidFill>
                <a:latin typeface="Courier"/>
              </a:rPr>
              <a:t>is.na</a:t>
            </a:r>
            <a:r>
              <a:rPr>
                <a:latin typeface="Courier"/>
              </a:rPr>
              <a:t>(muac_mm) </a:t>
            </a:r>
            <a:r>
              <a:rPr>
                <a:solidFill>
                  <a:srgbClr val="4070A0"/>
                </a:solidFill>
                <a:latin typeface="Courier"/>
              </a:rPr>
              <a:t>&amp;</a:t>
            </a:r>
            <a:r>
              <a:rPr>
                <a:latin typeface="Courier"/>
              </a:rPr>
              <a:t> muac_mm </a:t>
            </a:r>
            <a:r>
              <a:rPr>
                <a:solidFill>
                  <a:srgbClr val="4070A0"/>
                </a:solidFill>
                <a:latin typeface="Courier"/>
              </a:rPr>
              <a:t>&lt;</a:t>
            </a:r>
            <a:r>
              <a:rPr>
                <a:latin typeface="Courier"/>
              </a:rPr>
              <a:t> </a:t>
            </a:r>
            <a:r>
              <a:rPr>
                <a:solidFill>
                  <a:srgbClr val="40A070"/>
                </a:solidFill>
                <a:latin typeface="Courier"/>
              </a:rPr>
              <a:t>40</a:t>
            </a:r>
            <a:r>
              <a:rPr>
                <a:latin typeface="Courier"/>
              </a:rPr>
              <a:t>, muac_mm </a:t>
            </a:r>
            <a:r>
              <a:rPr>
                <a:solidFill>
                  <a:srgbClr val="4070A0"/>
                </a:solidFill>
                <a:latin typeface="Courier"/>
              </a:rPr>
              <a:t>*</a:t>
            </a:r>
            <a:r>
              <a:rPr>
                <a:latin typeface="Courier"/>
              </a:rPr>
              <a:t> </a:t>
            </a:r>
            <a:r>
              <a:rPr>
                <a:solidFill>
                  <a:srgbClr val="40A070"/>
                </a:solidFill>
                <a:latin typeface="Courier"/>
              </a:rPr>
              <a:t>10</a:t>
            </a:r>
            <a:r>
              <a:rPr>
                <a:solidFill>
                  <a:srgbClr val="902000"/>
                </a:solidFill>
                <a:latin typeface="Courier"/>
              </a:rPr>
              <a:t>L</a:t>
            </a:r>
            <a:r>
              <a:rPr>
                <a:latin typeface="Courier"/>
              </a:rPr>
              <a:t>, muac_mm))</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a:t>
            </a:r>
          </a:p>
        </p:txBody>
      </p:sp>
      <p:sp>
        <p:nvSpPr>
          <p:cNvPr id="3" name="Content Placeholder 2"/>
          <p:cNvSpPr>
            <a:spLocks noGrp="1"/>
          </p:cNvSpPr>
          <p:nvPr>
            <p:ph idx="1"/>
          </p:nvPr>
        </p:nvSpPr>
        <p:spPr/>
        <p:txBody>
          <a:bodyPr/>
          <a:lstStyle/>
          <a:p>
            <a:pPr lvl="0"/>
            <a:r>
              <a:rPr/>
              <a:t>Valeurs implausibles qui ne sont pas des erreurs d’unité — Irrécupérables</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Traitement de ce registre — En Python</a:t>
            </a:r>
          </a:p>
        </p:txBody>
      </p:sp>
      <p:sp>
        <p:nvSpPr>
          <p:cNvPr id="3" name="Content Placeholder 2"/>
          <p:cNvSpPr>
            <a:spLocks noGrp="1"/>
          </p:cNvSpPr>
          <p:nvPr>
            <p:ph idx="1"/>
          </p:nvPr>
        </p:nvSpPr>
        <p:spPr/>
        <p:txBody>
          <a:bodyPr/>
          <a:lstStyle/>
          <a:p>
            <a:pPr lvl="0" indent="0">
              <a:buNone/>
            </a:pPr>
            <a:r>
              <a:rPr>
                <a:latin typeface="Courier"/>
              </a:rPr>
              <a:t>implausible </a:t>
            </a:r>
            <a:r>
              <a:rPr>
                <a:solidFill>
                  <a:srgbClr val="666666"/>
                </a:solidFill>
                <a:latin typeface="Courier"/>
              </a:rPr>
              <a:t>=</a:t>
            </a:r>
            <a:r>
              <a:rPr>
                <a:latin typeface="Courier"/>
              </a:rPr>
              <a:t> muac[</a:t>
            </a:r>
            <a:r>
              <a:rPr>
                <a:solidFill>
                  <a:srgbClr val="4070A0"/>
                </a:solidFill>
                <a:latin typeface="Courier"/>
              </a:rPr>
              <a:t>"muac_mm"</a:t>
            </a:r>
            <a:r>
              <a:rPr>
                <a:latin typeface="Courier"/>
              </a:rPr>
              <a:t>].notna() </a:t>
            </a:r>
            <a:r>
              <a:rPr>
                <a:solidFill>
                  <a:srgbClr val="666666"/>
                </a:solidFill>
                <a:latin typeface="Courier"/>
              </a:rPr>
              <a:t>&amp;</a:t>
            </a:r>
            <a:r>
              <a:rPr>
                <a:latin typeface="Courier"/>
              </a:rPr>
              <a:t> (</a:t>
            </a:r>
            <a:br/>
            <a:r>
              <a:rPr>
                <a:latin typeface="Courier"/>
              </a:rPr>
              <a:t>    (muac[</a:t>
            </a:r>
            <a:r>
              <a:rPr>
                <a:solidFill>
                  <a:srgbClr val="4070A0"/>
                </a:solidFill>
                <a:latin typeface="Courier"/>
              </a:rPr>
              <a:t>"muac_mm"</a:t>
            </a:r>
            <a:r>
              <a:rPr>
                <a:latin typeface="Courier"/>
              </a:rPr>
              <a:t>] </a:t>
            </a:r>
            <a:r>
              <a:rPr>
                <a:solidFill>
                  <a:srgbClr val="666666"/>
                </a:solidFill>
                <a:latin typeface="Courier"/>
              </a:rPr>
              <a:t>&lt;</a:t>
            </a:r>
            <a:r>
              <a:rPr>
                <a:latin typeface="Courier"/>
              </a:rPr>
              <a:t> </a:t>
            </a:r>
            <a:r>
              <a:rPr>
                <a:solidFill>
                  <a:srgbClr val="40A070"/>
                </a:solidFill>
                <a:latin typeface="Courier"/>
              </a:rPr>
              <a:t>80</a:t>
            </a:r>
            <a:r>
              <a:rPr>
                <a:latin typeface="Courier"/>
              </a:rPr>
              <a:t>) </a:t>
            </a:r>
            <a:r>
              <a:rPr>
                <a:solidFill>
                  <a:srgbClr val="666666"/>
                </a:solidFill>
                <a:latin typeface="Courier"/>
              </a:rPr>
              <a:t>|</a:t>
            </a:r>
            <a:r>
              <a:rPr>
                <a:latin typeface="Courier"/>
              </a:rPr>
              <a:t> (muac[</a:t>
            </a:r>
            <a:r>
              <a:rPr>
                <a:solidFill>
                  <a:srgbClr val="4070A0"/>
                </a:solidFill>
                <a:latin typeface="Courier"/>
              </a:rPr>
              <a:t>"muac_mm"</a:t>
            </a:r>
            <a:r>
              <a:rPr>
                <a:latin typeface="Courier"/>
              </a:rPr>
              <a:t>] </a:t>
            </a:r>
            <a:r>
              <a:rPr>
                <a:solidFill>
                  <a:srgbClr val="666666"/>
                </a:solidFill>
                <a:latin typeface="Courier"/>
              </a:rPr>
              <a:t>&gt;</a:t>
            </a:r>
            <a:r>
              <a:rPr>
                <a:latin typeface="Courier"/>
              </a:rPr>
              <a:t> </a:t>
            </a:r>
            <a:r>
              <a:rPr>
                <a:solidFill>
                  <a:srgbClr val="40A070"/>
                </a:solidFill>
                <a:latin typeface="Courier"/>
              </a:rPr>
              <a:t>220</a:t>
            </a:r>
            <a:r>
              <a:rPr>
                <a:latin typeface="Courier"/>
              </a:rPr>
              <a:t>)</a:t>
            </a:r>
            <a:br/>
            <a:r>
              <a:rPr>
                <a:latin typeface="Courier"/>
              </a:rPr>
              <a:t>)</a:t>
            </a:r>
            <a:br/>
            <a:r>
              <a:rPr>
                <a:latin typeface="Courier"/>
              </a:rPr>
              <a:t>n_implausible </a:t>
            </a:r>
            <a:r>
              <a:rPr>
                <a:solidFill>
                  <a:srgbClr val="666666"/>
                </a:solidFill>
                <a:latin typeface="Courier"/>
              </a:rPr>
              <a:t>=</a:t>
            </a:r>
            <a:r>
              <a:rPr>
                <a:latin typeface="Courier"/>
              </a:rPr>
              <a:t> </a:t>
            </a:r>
            <a:r>
              <a:rPr>
                <a:solidFill>
                  <a:srgbClr val="008000"/>
                </a:solidFill>
                <a:latin typeface="Courier"/>
              </a:rPr>
              <a:t>int</a:t>
            </a:r>
            <a:r>
              <a:rPr>
                <a:latin typeface="Courier"/>
              </a:rPr>
              <a:t>(implausible.</a:t>
            </a:r>
            <a:r>
              <a:rPr>
                <a:solidFill>
                  <a:srgbClr val="008000"/>
                </a:solidFill>
                <a:latin typeface="Courier"/>
              </a:rPr>
              <a:t>sum</a:t>
            </a:r>
            <a:r>
              <a:rPr>
                <a:latin typeface="Courier"/>
              </a:rPr>
              <a:t>())</a:t>
            </a:r>
            <a:br/>
            <a:br/>
            <a:r>
              <a:rPr>
                <a:latin typeface="Courier"/>
              </a:rPr>
              <a:t>muac.loc[implausible, </a:t>
            </a:r>
            <a:r>
              <a:rPr>
                <a:solidFill>
                  <a:srgbClr val="4070A0"/>
                </a:solidFill>
                <a:latin typeface="Courier"/>
              </a:rPr>
              <a:t>"muac_mm"</a:t>
            </a:r>
            <a:r>
              <a:rPr>
                <a:latin typeface="Courier"/>
              </a:rPr>
              <a:t>] </a:t>
            </a:r>
            <a:r>
              <a:rPr>
                <a:solidFill>
                  <a:srgbClr val="666666"/>
                </a:solidFill>
                <a:latin typeface="Courier"/>
              </a:rPr>
              <a:t>=</a:t>
            </a:r>
            <a:r>
              <a:rPr>
                <a:latin typeface="Courier"/>
              </a:rPr>
              <a:t> np.nan</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Décisions de nettoyage et journal de nettoyage</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Leçon 6 sur 8</vt:lpwstr>
  </property>
  <property fmtid="{D5CDD505-2E9C-101B-9397-08002B2CF9AE}" pid="3" name="subtitle">
    <vt:lpwstr>Trancher le traitement de chaque défaut, chiffrer ce que la décision coûte au résultat final, et la consigner pour qu’un auditeur — ou vous-même dans six mois — puisse suivre le raisonnement.</vt:lpwstr>
  </property>
</Properties>
</file>