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notesMaster" Target="notesMasters/notesMaster1.xml" /><Relationship Id="rId26" Type="http://schemas.openxmlformats.org/officeDocument/2006/relationships/viewProps" Target="viewProps.xml" /><Relationship Id="rId25" Type="http://schemas.openxmlformats.org/officeDocument/2006/relationships/presProps" Target="presProps.xml" /><Relationship Id="rId1" Type="http://schemas.openxmlformats.org/officeDocument/2006/relationships/slideMaster" Target="slideMasters/slideMaster1.xml" /><Relationship Id="rId28" Type="http://schemas.openxmlformats.org/officeDocument/2006/relationships/tableStyles" Target="tableStyles.xml" /><Relationship Id="rId27"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Turn a clean dataset into the disaggregated indicator table a logframe asks for, with numerator, denominator and confidence interval stated explicitly.</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A rate from 340 children is not the same claim as a rate from 12. Attach an interval.</a:t>
            </a:r>
          </a:p>
        </p:txBody>
      </p:sp>
      <p:sp>
        <p:nvSpPr>
          <p:cNvPr id="4" name="Slide Number Placeholder 3"/>
          <p:cNvSpPr>
            <a:spLocks noGrp="1"/>
          </p:cNvSpPr>
          <p:nvPr>
            <p:ph type="sldNum" sz="quarter" idx="10"/>
          </p:nvPr>
        </p:nvSpPr>
        <p:spPr/>
        <p:txBody>
          <a:bodyPr/>
          <a:lstStyle/>
          <a:p>
            <a:fld id="{18BDFEC3-8487-43E8-A154-7C12CBC1FFF2}" type="slidenum">
              <a:rPr lang="en-US"/>
              <a:t>16</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Now look at the ranking again. Several communes have overlapping intervals, which means the ordering between them is not supported by the data. If the decision this table informs is “which commune gets the additional CMAM site”, that matters enormously — and a table without intervals would have let you rank them with false confidence. This is also a census of those screened rather than a probability sample, so the interval describes sampling variation only. It says nothing about whether the children who came to be screened resemble the children who did not, which is usually the larger source of error and belongs in the limitations section.</a:t>
            </a:r>
          </a:p>
        </p:txBody>
      </p:sp>
      <p:sp>
        <p:nvSpPr>
          <p:cNvPr id="4" name="Slide Number Placeholder 3"/>
          <p:cNvSpPr>
            <a:spLocks noGrp="1"/>
          </p:cNvSpPr>
          <p:nvPr>
            <p:ph type="sldNum" sz="quarter" idx="10"/>
          </p:nvPr>
        </p:nvSpPr>
        <p:spPr/>
        <p:txBody>
          <a:bodyPr/>
          <a:lstStyle/>
          <a:p>
            <a:fld id="{18BDFEC3-8487-43E8-A154-7C12CBC1FFF2}" type="slidenum">
              <a:rPr lang="en-US"/>
              <a:t>18</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Every column in that table is defensible: you can say where each number came from, what it counted, what it did not, and how uncertain it is.</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last lesson makes this run again — on next quarter’s export, on someone else’s laptop, without editing anything.</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That sentence is the whole lesson. Most reporting disputes are really disagreements about the denominator, and most of the rest are disagreements about which rows belong in the numerator. So before any code: write the definition down.</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For every indicator you report, fill this in. It takes five minutes and it ends the argument before it starts.</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Note what the denominator is </a:t>
            </a:r>
            <a:r>
              <a:rPr i="1"/>
              <a:t>not</a:t>
            </a:r>
            <a:r>
              <a:rPr/>
              <a:t>. It is not all children in the commune — that would be coverage-adjusted prevalence and requires a population figure this register does not have. It is not all rows in the file — that would include rows with no measurement at all. Being explicit about this is what stops the number being quietly redefined between one report and the next.</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Do not filter. Create a flag, keep every row, and let the aggregation do the work — that way the denominator is visible in the same table as the numerator.</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Two details that are easy to get wrong and expensive to miss:</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table carries </a:t>
            </a:r>
            <a:r>
              <a:rPr>
                <a:latin typeface="Courier"/>
              </a:rPr>
              <a:t>screened</a:t>
            </a:r>
            <a:r>
              <a:rPr/>
              <a:t> and </a:t>
            </a:r>
            <a:r>
              <a:rPr>
                <a:latin typeface="Courier"/>
              </a:rPr>
              <a:t>denominator</a:t>
            </a:r>
            <a:r>
              <a:rPr/>
              <a:t> as separate columns on purpose. They differ by the rows with no assessment at all, and a reader who can see both can tell how much of the register the rate is based on. A table that reports only the rate hides that entirely. Run it and the overall GAM rate lands near 8.6% with SAM near 2.2%, ranging from roughly 5% to 15% across communes. One commune crosses the 15% emergency threshold; the best does not come close. Those figures are stated in the dataset’s quality notes precisely so you can check your working against them — if your GAM comes out at 30%, you have a bug, not a famine.</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logframe asked for commune, sex and age band. Age band needs constructing, and the boundaries are a choice you should state.</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right = FALSE</a:t>
            </a:r>
            <a:r>
              <a:rPr/>
              <a:t> makes the bands left-closed: 6 to 23 completed months, then 24 to 59. Getting this backwards puts 24-month-olds in the younger band, which shifts every rate slightly and is invisible in the output. State the convention in the reference sheet. Remember the missing-age problem from lesson 5. The age disaggregation necessarily excludes rows with no age, and Gros-Morne is over-represented among those. Report the age table with that caveat attached, or report it excluding Gros-Morne and say so.</a:t>
            </a:r>
          </a:p>
        </p:txBody>
      </p:sp>
      <p:sp>
        <p:nvSpPr>
          <p:cNvPr id="4" name="Slide Number Placeholder 3"/>
          <p:cNvSpPr>
            <a:spLocks noGrp="1"/>
          </p:cNvSpPr>
          <p:nvPr>
            <p:ph type="sldNum" sz="quarter" idx="10"/>
          </p:nvPr>
        </p:nvSpPr>
        <p:spPr/>
        <p:txBody>
          <a:bodyPr/>
          <a:lstStyle/>
          <a:p>
            <a:fld id="{18BDFEC3-8487-43E8-A154-7C12CBC1FFF2}" type="slidenum">
              <a:rPr lang="en-US"/>
              <a:t>15</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courses/data-analysis-foundations/foundations-07-indicator-tables"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From tidy data to an indicator table</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Turn a clean dataset into the disaggregated indicator table a logframe asks for, with numerator, denominator and confidence interval stated explicitly.</a:t>
            </a:r>
            <a:br/>
            <a:br/>
            <a:r>
              <a:rPr/>
              <a:t>Pierre Robentz Cassion</a:t>
            </a:r>
          </a:p>
        </p:txBody>
      </p:sp>
      <p:sp>
        <p:nvSpPr>
          <p:cNvPr id="4" name="Date Placeholder 3"/>
          <p:cNvSpPr>
            <a:spLocks noGrp="1"/>
          </p:cNvSpPr>
          <p:nvPr>
            <p:ph idx="10" sz="half" type="dt"/>
          </p:nvPr>
        </p:nvSpPr>
        <p:spPr/>
        <p:txBody>
          <a:bodyPr/>
          <a:lstStyle/>
          <a:p>
            <a:pPr lvl="0" indent="0" marL="0">
              <a:buNone/>
            </a:pPr>
            <a:r>
              <a:rPr/>
              <a:t>Lesson 7 of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indicator table — In Python (cont.)</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def</a:t>
            </a:r>
            <a:r>
              <a:rPr>
                <a:latin typeface="Courier"/>
              </a:rPr>
              <a:t> indicator_table(df, by):</a:t>
            </a:r>
            <a:br/>
            <a:r>
              <a:rPr>
                <a:latin typeface="Courier"/>
              </a:rPr>
              <a:t>    grouped </a:t>
            </a:r>
            <a:r>
              <a:rPr>
                <a:solidFill>
                  <a:srgbClr val="666666"/>
                </a:solidFill>
                <a:latin typeface="Courier"/>
              </a:rPr>
              <a:t>=</a:t>
            </a:r>
            <a:r>
              <a:rPr>
                <a:latin typeface="Courier"/>
              </a:rPr>
              <a:t> df.groupby(by, dropna</a:t>
            </a:r>
            <a:r>
              <a:rPr>
                <a:solidFill>
                  <a:srgbClr val="666666"/>
                </a:solidFill>
                <a:latin typeface="Courier"/>
              </a:rPr>
              <a:t>=</a:t>
            </a:r>
            <a:r>
              <a:rPr>
                <a:solidFill>
                  <a:srgbClr val="19177C"/>
                </a:solidFill>
                <a:latin typeface="Courier"/>
              </a:rPr>
              <a:t>False</a:t>
            </a:r>
            <a:r>
              <a:rPr>
                <a:latin typeface="Courier"/>
              </a:rPr>
              <a:t>)</a:t>
            </a:r>
            <a:br/>
            <a:r>
              <a:rPr>
                <a:latin typeface="Courier"/>
              </a:rPr>
              <a:t>    table </a:t>
            </a:r>
            <a:r>
              <a:rPr>
                <a:solidFill>
                  <a:srgbClr val="666666"/>
                </a:solidFill>
                <a:latin typeface="Courier"/>
              </a:rPr>
              <a:t>=</a:t>
            </a:r>
            <a:r>
              <a:rPr>
                <a:latin typeface="Courier"/>
              </a:rPr>
              <a:t> grouped.agg(</a:t>
            </a:r>
            <a:br/>
            <a:r>
              <a:rPr>
                <a:latin typeface="Courier"/>
              </a:rPr>
              <a:t>        screened</a:t>
            </a:r>
            <a:r>
              <a:rPr>
                <a:solidFill>
                  <a:srgbClr val="666666"/>
                </a:solidFill>
                <a:latin typeface="Courier"/>
              </a:rPr>
              <a:t>=</a:t>
            </a:r>
            <a:r>
              <a:rPr>
                <a:latin typeface="Courier"/>
              </a:rPr>
              <a:t>(</a:t>
            </a:r>
            <a:r>
              <a:rPr>
                <a:solidFill>
                  <a:srgbClr val="4070A0"/>
                </a:solidFill>
                <a:latin typeface="Courier"/>
              </a:rPr>
              <a:t>"child_id"</a:t>
            </a:r>
            <a:r>
              <a:rPr>
                <a:latin typeface="Courier"/>
              </a:rPr>
              <a:t>, </a:t>
            </a:r>
            <a:r>
              <a:rPr>
                <a:solidFill>
                  <a:srgbClr val="4070A0"/>
                </a:solidFill>
                <a:latin typeface="Courier"/>
              </a:rPr>
              <a:t>"size"</a:t>
            </a:r>
            <a:r>
              <a:rPr>
                <a:latin typeface="Courier"/>
              </a:rPr>
              <a:t>),</a:t>
            </a:r>
            <a:br/>
            <a:r>
              <a:rPr>
                <a:latin typeface="Courier"/>
              </a:rPr>
              <a:t>        denominator</a:t>
            </a:r>
            <a:r>
              <a:rPr>
                <a:solidFill>
                  <a:srgbClr val="666666"/>
                </a:solidFill>
                <a:latin typeface="Courier"/>
              </a:rPr>
              <a:t>=</a:t>
            </a:r>
            <a:r>
              <a:rPr>
                <a:latin typeface="Courier"/>
              </a:rPr>
              <a:t>(</a:t>
            </a:r>
            <a:r>
              <a:rPr>
                <a:solidFill>
                  <a:srgbClr val="4070A0"/>
                </a:solidFill>
                <a:latin typeface="Courier"/>
              </a:rPr>
              <a:t>"has_assessment"</a:t>
            </a:r>
            <a:r>
              <a:rPr>
                <a:latin typeface="Courier"/>
              </a:rPr>
              <a:t>, </a:t>
            </a:r>
            <a:r>
              <a:rPr>
                <a:solidFill>
                  <a:srgbClr val="4070A0"/>
                </a:solidFill>
                <a:latin typeface="Courier"/>
              </a:rPr>
              <a:t>"sum"</a:t>
            </a:r>
            <a:r>
              <a:rPr>
                <a:latin typeface="Courier"/>
              </a:rPr>
              <a:t>),</a:t>
            </a:r>
            <a:br/>
            <a:r>
              <a:rPr>
                <a:latin typeface="Courier"/>
              </a:rPr>
              <a:t>        sam_cases</a:t>
            </a:r>
            <a:r>
              <a:rPr>
                <a:solidFill>
                  <a:srgbClr val="666666"/>
                </a:solidFill>
                <a:latin typeface="Courier"/>
              </a:rPr>
              <a:t>=</a:t>
            </a:r>
            <a:r>
              <a:rPr>
                <a:latin typeface="Courier"/>
              </a:rPr>
              <a:t>(</a:t>
            </a:r>
            <a:r>
              <a:rPr>
                <a:solidFill>
                  <a:srgbClr val="4070A0"/>
                </a:solidFill>
                <a:latin typeface="Courier"/>
              </a:rPr>
              <a:t>"sam"</a:t>
            </a:r>
            <a:r>
              <a:rPr>
                <a:latin typeface="Courier"/>
              </a:rPr>
              <a:t>, </a:t>
            </a:r>
            <a:r>
              <a:rPr>
                <a:solidFill>
                  <a:srgbClr val="4070A0"/>
                </a:solidFill>
                <a:latin typeface="Courier"/>
              </a:rPr>
              <a:t>"sum"</a:t>
            </a:r>
            <a:r>
              <a:rPr>
                <a:latin typeface="Courier"/>
              </a:rPr>
              <a:t>),</a:t>
            </a:r>
            <a:br/>
            <a:r>
              <a:rPr>
                <a:latin typeface="Courier"/>
              </a:rPr>
              <a:t>        gam_cases</a:t>
            </a:r>
            <a:r>
              <a:rPr>
                <a:solidFill>
                  <a:srgbClr val="666666"/>
                </a:solidFill>
                <a:latin typeface="Courier"/>
              </a:rPr>
              <a:t>=</a:t>
            </a:r>
            <a:r>
              <a:rPr>
                <a:latin typeface="Courier"/>
              </a:rPr>
              <a:t>(</a:t>
            </a:r>
            <a:r>
              <a:rPr>
                <a:solidFill>
                  <a:srgbClr val="4070A0"/>
                </a:solidFill>
                <a:latin typeface="Courier"/>
              </a:rPr>
              <a:t>"gam"</a:t>
            </a:r>
            <a:r>
              <a:rPr>
                <a:latin typeface="Courier"/>
              </a:rPr>
              <a:t>, </a:t>
            </a:r>
            <a:r>
              <a:rPr>
                <a:solidFill>
                  <a:srgbClr val="4070A0"/>
                </a:solidFill>
                <a:latin typeface="Courier"/>
              </a:rPr>
              <a:t>"sum"</a:t>
            </a:r>
            <a:r>
              <a:rPr>
                <a:latin typeface="Courier"/>
              </a:rPr>
              <a:t>),</a:t>
            </a:r>
            <a:br/>
            <a:r>
              <a:rPr>
                <a:latin typeface="Courier"/>
              </a:rPr>
              <a:t>    )</a:t>
            </a:r>
            <a:br/>
            <a:r>
              <a:rPr>
                <a:latin typeface="Courier"/>
              </a:rPr>
              <a:t>    table[</a:t>
            </a:r>
            <a:r>
              <a:rPr>
                <a:solidFill>
                  <a:srgbClr val="4070A0"/>
                </a:solidFill>
                <a:latin typeface="Courier"/>
              </a:rPr>
              <a:t>"gam_rate"</a:t>
            </a:r>
            <a:r>
              <a:rPr>
                <a:latin typeface="Courier"/>
              </a:rPr>
              <a:t>] </a:t>
            </a:r>
            <a:r>
              <a:rPr>
                <a:solidFill>
                  <a:srgbClr val="666666"/>
                </a:solidFill>
                <a:latin typeface="Courier"/>
              </a:rPr>
              <a:t>=</a:t>
            </a:r>
            <a:r>
              <a:rPr>
                <a:latin typeface="Courier"/>
              </a:rPr>
              <a:t> table[</a:t>
            </a:r>
            <a:r>
              <a:rPr>
                <a:solidFill>
                  <a:srgbClr val="4070A0"/>
                </a:solidFill>
                <a:latin typeface="Courier"/>
              </a:rPr>
              <a:t>"gam_cases"</a:t>
            </a:r>
            <a:r>
              <a:rPr>
                <a:latin typeface="Courier"/>
              </a:rPr>
              <a:t>] </a:t>
            </a:r>
            <a:r>
              <a:rPr>
                <a:solidFill>
                  <a:srgbClr val="666666"/>
                </a:solidFill>
                <a:latin typeface="Courier"/>
              </a:rPr>
              <a:t>/</a:t>
            </a:r>
            <a:r>
              <a:rPr>
                <a:latin typeface="Courier"/>
              </a:rPr>
              <a:t> table[</a:t>
            </a:r>
            <a:r>
              <a:rPr>
                <a:solidFill>
                  <a:srgbClr val="4070A0"/>
                </a:solidFill>
                <a:latin typeface="Courier"/>
              </a:rPr>
              <a:t>"denominator"</a:t>
            </a:r>
            <a:r>
              <a:rPr>
                <a:latin typeface="Courier"/>
              </a:rPr>
              <a:t>]</a:t>
            </a:r>
            <a:br/>
            <a:r>
              <a:rPr>
                <a:latin typeface="Courier"/>
              </a:rPr>
              <a:t>    table[</a:t>
            </a:r>
            <a:r>
              <a:rPr>
                <a:solidFill>
                  <a:srgbClr val="4070A0"/>
                </a:solidFill>
                <a:latin typeface="Courier"/>
              </a:rPr>
              <a:t>"sam_rate"</a:t>
            </a:r>
            <a:r>
              <a:rPr>
                <a:latin typeface="Courier"/>
              </a:rPr>
              <a:t>] </a:t>
            </a:r>
            <a:r>
              <a:rPr>
                <a:solidFill>
                  <a:srgbClr val="666666"/>
                </a:solidFill>
                <a:latin typeface="Courier"/>
              </a:rPr>
              <a:t>=</a:t>
            </a:r>
            <a:r>
              <a:rPr>
                <a:latin typeface="Courier"/>
              </a:rPr>
              <a:t> table[</a:t>
            </a:r>
            <a:r>
              <a:rPr>
                <a:solidFill>
                  <a:srgbClr val="4070A0"/>
                </a:solidFill>
                <a:latin typeface="Courier"/>
              </a:rPr>
              <a:t>"sam_cases"</a:t>
            </a:r>
            <a:r>
              <a:rPr>
                <a:latin typeface="Courier"/>
              </a:rPr>
              <a:t>] </a:t>
            </a:r>
            <a:r>
              <a:rPr>
                <a:solidFill>
                  <a:srgbClr val="666666"/>
                </a:solidFill>
                <a:latin typeface="Courier"/>
              </a:rPr>
              <a:t>/</a:t>
            </a:r>
            <a:r>
              <a:rPr>
                <a:latin typeface="Courier"/>
              </a:rPr>
              <a:t> table[</a:t>
            </a:r>
            <a:r>
              <a:rPr>
                <a:solidFill>
                  <a:srgbClr val="4070A0"/>
                </a:solidFill>
                <a:latin typeface="Courier"/>
              </a:rPr>
              <a:t>"denominator"</a:t>
            </a:r>
            <a:r>
              <a:rPr>
                <a:latin typeface="Courier"/>
              </a:rPr>
              <a:t>]</a:t>
            </a:r>
            <a:br/>
            <a:r>
              <a:rPr>
                <a:latin typeface="Courier"/>
              </a:rPr>
              <a:t>    </a:t>
            </a:r>
            <a:r>
              <a:rPr b="1">
                <a:solidFill>
                  <a:srgbClr val="007020"/>
                </a:solidFill>
                <a:latin typeface="Courier"/>
              </a:rPr>
              <a:t>return</a:t>
            </a:r>
            <a:r>
              <a:rPr>
                <a:latin typeface="Courier"/>
              </a:rPr>
              <a:t> table.reset_index()</a:t>
            </a:r>
            <a:br/>
            <a:br/>
            <a:br/>
            <a:r>
              <a:rPr>
                <a:latin typeface="Courier"/>
              </a:rPr>
              <a:t>by_commune </a:t>
            </a:r>
            <a:r>
              <a:rPr>
                <a:solidFill>
                  <a:srgbClr val="666666"/>
                </a:solidFill>
                <a:latin typeface="Courier"/>
              </a:rPr>
              <a:t>=</a:t>
            </a:r>
            <a:r>
              <a:rPr>
                <a:latin typeface="Courier"/>
              </a:rPr>
              <a:t> indicator_table(muac, </a:t>
            </a:r>
            <a:r>
              <a:rPr>
                <a:solidFill>
                  <a:srgbClr val="4070A0"/>
                </a:solidFill>
                <a:latin typeface="Courier"/>
              </a:rPr>
              <a:t>"commune"</a:t>
            </a:r>
            <a:r>
              <a:rPr>
                <a:latin typeface="Courier"/>
              </a:rPr>
              <a:t>).sort_values(</a:t>
            </a:r>
            <a:br/>
            <a:r>
              <a:rPr>
                <a:latin typeface="Courier"/>
              </a:rPr>
              <a:t>    </a:t>
            </a:r>
            <a:r>
              <a:rPr>
                <a:solidFill>
                  <a:srgbClr val="4070A0"/>
                </a:solidFill>
                <a:latin typeface="Courier"/>
              </a:rPr>
              <a:t>"gam_rate"</a:t>
            </a:r>
            <a:r>
              <a:rPr>
                <a:latin typeface="Courier"/>
              </a:rPr>
              <a:t>, ascending</a:t>
            </a:r>
            <a:r>
              <a:rPr>
                <a:solidFill>
                  <a:srgbClr val="666666"/>
                </a:solidFill>
                <a:latin typeface="Courier"/>
              </a:rPr>
              <a:t>=</a:t>
            </a:r>
            <a:r>
              <a:rPr>
                <a:solidFill>
                  <a:srgbClr val="19177C"/>
                </a:solidFill>
                <a:latin typeface="Courier"/>
              </a:rPr>
              <a:t>False</a:t>
            </a:r>
            <a:br/>
            <a:r>
              <a:rPr>
                <a:latin typeface="Courier"/>
              </a:rPr>
              <a:t>)</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indicator table — In Python (cont.)</a:t>
            </a:r>
          </a:p>
        </p:txBody>
      </p:sp>
      <p:sp>
        <p:nvSpPr>
          <p:cNvPr id="3" name="Content Placeholder 2"/>
          <p:cNvSpPr>
            <a:spLocks noGrp="1"/>
          </p:cNvSpPr>
          <p:nvPr>
            <p:ph idx="1"/>
          </p:nvPr>
        </p:nvSpPr>
        <p:spPr/>
        <p:txBody>
          <a:bodyPr/>
          <a:lstStyle/>
          <a:p>
            <a:pPr lvl="0" indent="0">
              <a:buNone/>
            </a:pPr>
            <a:r>
              <a:rPr>
                <a:solidFill>
                  <a:srgbClr val="008000"/>
                </a:solidFill>
                <a:latin typeface="Courier"/>
              </a:rPr>
              <a:t>print</a:t>
            </a:r>
            <a:r>
              <a:rPr>
                <a:latin typeface="Courier"/>
              </a:rPr>
              <a:t>(by_commune.</a:t>
            </a:r>
            <a:r>
              <a:rPr>
                <a:solidFill>
                  <a:srgbClr val="008000"/>
                </a:solidFill>
                <a:latin typeface="Courier"/>
              </a:rPr>
              <a:t>round</a:t>
            </a:r>
            <a:r>
              <a:rPr>
                <a:latin typeface="Courier"/>
              </a:rPr>
              <a:t>(</a:t>
            </a:r>
            <a:r>
              <a:rPr>
                <a:solidFill>
                  <a:srgbClr val="40A070"/>
                </a:solidFill>
                <a:latin typeface="Courier"/>
              </a:rPr>
              <a:t>4</a:t>
            </a:r>
            <a:r>
              <a:rPr>
                <a:latin typeface="Courier"/>
              </a:rPr>
              <a:t>))</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indicator table — In R (cont.)</a:t>
            </a:r>
          </a:p>
        </p:txBody>
      </p:sp>
      <p:sp>
        <p:nvSpPr>
          <p:cNvPr id="3" name="Content Placeholder 2"/>
          <p:cNvSpPr>
            <a:spLocks noGrp="1"/>
          </p:cNvSpPr>
          <p:nvPr>
            <p:ph idx="1"/>
          </p:nvPr>
        </p:nvSpPr>
        <p:spPr/>
        <p:txBody>
          <a:bodyPr/>
          <a:lstStyle/>
          <a:p>
            <a:pPr lvl="0" indent="0">
              <a:buNone/>
            </a:pPr>
            <a:r>
              <a:rPr>
                <a:latin typeface="Courier"/>
              </a:rPr>
              <a:t>indicator_table </a:t>
            </a:r>
            <a:r>
              <a:rPr>
                <a:solidFill>
                  <a:srgbClr val="007020"/>
                </a:solidFill>
                <a:latin typeface="Courier"/>
              </a:rPr>
              <a:t>&lt;-</a:t>
            </a:r>
            <a:r>
              <a:rPr>
                <a:latin typeface="Courier"/>
              </a:rPr>
              <a:t> </a:t>
            </a:r>
            <a:r>
              <a:rPr b="1">
                <a:solidFill>
                  <a:srgbClr val="007020"/>
                </a:solidFill>
                <a:latin typeface="Courier"/>
              </a:rPr>
              <a:t>function</a:t>
            </a:r>
            <a:r>
              <a:rPr>
                <a:latin typeface="Courier"/>
              </a:rPr>
              <a:t>(df, by) {</a:t>
            </a:r>
            <a:br/>
            <a:r>
              <a:rPr>
                <a:latin typeface="Courier"/>
              </a:rPr>
              <a:t>  df </a:t>
            </a:r>
            <a:r>
              <a:rPr>
                <a:solidFill>
                  <a:srgbClr val="4070A0"/>
                </a:solidFill>
                <a:latin typeface="Courier"/>
              </a:rPr>
              <a:t>|&gt;</a:t>
            </a:r>
            <a:br/>
            <a:r>
              <a:rPr>
                <a:latin typeface="Courier"/>
              </a:rPr>
              <a:t>    </a:t>
            </a:r>
            <a:r>
              <a:rPr>
                <a:solidFill>
                  <a:srgbClr val="06287E"/>
                </a:solidFill>
                <a:latin typeface="Courier"/>
              </a:rPr>
              <a:t>group_by</a:t>
            </a:r>
            <a:r>
              <a:rPr>
                <a:latin typeface="Courier"/>
              </a:rPr>
              <a:t>(</a:t>
            </a:r>
            <a:r>
              <a:rPr>
                <a:solidFill>
                  <a:srgbClr val="06287E"/>
                </a:solidFill>
                <a:latin typeface="Courier"/>
              </a:rPr>
              <a:t>across</a:t>
            </a:r>
            <a:r>
              <a:rPr>
                <a:latin typeface="Courier"/>
              </a:rPr>
              <a:t>(</a:t>
            </a:r>
            <a:r>
              <a:rPr>
                <a:solidFill>
                  <a:srgbClr val="06287E"/>
                </a:solidFill>
                <a:latin typeface="Courier"/>
              </a:rPr>
              <a:t>all_of</a:t>
            </a:r>
            <a:r>
              <a:rPr>
                <a:latin typeface="Courier"/>
              </a:rPr>
              <a:t>(by)))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br/>
            <a:r>
              <a:rPr>
                <a:latin typeface="Courier"/>
              </a:rPr>
              <a:t>      </a:t>
            </a:r>
            <a:r>
              <a:rPr>
                <a:solidFill>
                  <a:srgbClr val="7D9029"/>
                </a:solidFill>
                <a:latin typeface="Courier"/>
              </a:rPr>
              <a:t>screened    =</a:t>
            </a:r>
            <a:r>
              <a:rPr>
                <a:latin typeface="Courier"/>
              </a:rPr>
              <a:t> </a:t>
            </a:r>
            <a:r>
              <a:rPr>
                <a:solidFill>
                  <a:srgbClr val="06287E"/>
                </a:solidFill>
                <a:latin typeface="Courier"/>
              </a:rPr>
              <a:t>n</a:t>
            </a:r>
            <a:r>
              <a:rPr>
                <a:latin typeface="Courier"/>
              </a:rPr>
              <a:t>(),</a:t>
            </a:r>
            <a:br/>
            <a:r>
              <a:rPr>
                <a:latin typeface="Courier"/>
              </a:rPr>
              <a:t>      </a:t>
            </a:r>
            <a:r>
              <a:rPr>
                <a:solidFill>
                  <a:srgbClr val="7D9029"/>
                </a:solidFill>
                <a:latin typeface="Courier"/>
              </a:rPr>
              <a:t>denominator =</a:t>
            </a:r>
            <a:r>
              <a:rPr>
                <a:latin typeface="Courier"/>
              </a:rPr>
              <a:t> </a:t>
            </a:r>
            <a:r>
              <a:rPr>
                <a:solidFill>
                  <a:srgbClr val="06287E"/>
                </a:solidFill>
                <a:latin typeface="Courier"/>
              </a:rPr>
              <a:t>sum</a:t>
            </a:r>
            <a:r>
              <a:rPr>
                <a:latin typeface="Courier"/>
              </a:rPr>
              <a:t>(has_assessment),</a:t>
            </a:r>
            <a:br/>
            <a:r>
              <a:rPr>
                <a:latin typeface="Courier"/>
              </a:rPr>
              <a:t>      </a:t>
            </a:r>
            <a:r>
              <a:rPr>
                <a:solidFill>
                  <a:srgbClr val="7D9029"/>
                </a:solidFill>
                <a:latin typeface="Courier"/>
              </a:rPr>
              <a:t>sam_cases   =</a:t>
            </a:r>
            <a:r>
              <a:rPr>
                <a:latin typeface="Courier"/>
              </a:rPr>
              <a:t> </a:t>
            </a:r>
            <a:r>
              <a:rPr>
                <a:solidFill>
                  <a:srgbClr val="06287E"/>
                </a:solidFill>
                <a:latin typeface="Courier"/>
              </a:rPr>
              <a:t>sum</a:t>
            </a:r>
            <a:r>
              <a:rPr>
                <a:latin typeface="Courier"/>
              </a:rPr>
              <a:t>(sam, </a:t>
            </a:r>
            <a:r>
              <a:rPr>
                <a:solidFill>
                  <a:srgbClr val="7D9029"/>
                </a:solidFill>
                <a:latin typeface="Courier"/>
              </a:rPr>
              <a:t>na.rm =</a:t>
            </a:r>
            <a:r>
              <a:rPr>
                <a:latin typeface="Courier"/>
              </a:rPr>
              <a:t> </a:t>
            </a:r>
            <a:r>
              <a:rPr>
                <a:solidFill>
                  <a:srgbClr val="880000"/>
                </a:solidFill>
                <a:latin typeface="Courier"/>
              </a:rPr>
              <a:t>TRUE</a:t>
            </a:r>
            <a:r>
              <a:rPr>
                <a:latin typeface="Courier"/>
              </a:rPr>
              <a:t>),</a:t>
            </a:r>
            <a:br/>
            <a:r>
              <a:rPr>
                <a:latin typeface="Courier"/>
              </a:rPr>
              <a:t>      </a:t>
            </a:r>
            <a:r>
              <a:rPr>
                <a:solidFill>
                  <a:srgbClr val="7D9029"/>
                </a:solidFill>
                <a:latin typeface="Courier"/>
              </a:rPr>
              <a:t>gam_cases   =</a:t>
            </a:r>
            <a:r>
              <a:rPr>
                <a:latin typeface="Courier"/>
              </a:rPr>
              <a:t> </a:t>
            </a:r>
            <a:r>
              <a:rPr>
                <a:solidFill>
                  <a:srgbClr val="06287E"/>
                </a:solidFill>
                <a:latin typeface="Courier"/>
              </a:rPr>
              <a:t>sum</a:t>
            </a:r>
            <a:r>
              <a:rPr>
                <a:latin typeface="Courier"/>
              </a:rPr>
              <a:t>(gam, </a:t>
            </a:r>
            <a:r>
              <a:rPr>
                <a:solidFill>
                  <a:srgbClr val="7D9029"/>
                </a:solidFill>
                <a:latin typeface="Courier"/>
              </a:rPr>
              <a:t>na.rm =</a:t>
            </a:r>
            <a:r>
              <a:rPr>
                <a:latin typeface="Courier"/>
              </a:rPr>
              <a:t> </a:t>
            </a:r>
            <a:r>
              <a:rPr>
                <a:solidFill>
                  <a:srgbClr val="880000"/>
                </a:solidFill>
                <a:latin typeface="Courier"/>
              </a:rPr>
              <a:t>TRUE</a:t>
            </a:r>
            <a:r>
              <a:rPr>
                <a:latin typeface="Courier"/>
              </a:rPr>
              <a:t>),</a:t>
            </a:r>
            <a:br/>
            <a:r>
              <a:rPr>
                <a:latin typeface="Courier"/>
              </a:rPr>
              <a:t>      </a:t>
            </a:r>
            <a:r>
              <a:rPr>
                <a:solidFill>
                  <a:srgbClr val="7D9029"/>
                </a:solidFill>
                <a:latin typeface="Courier"/>
              </a:rPr>
              <a:t>.groups =</a:t>
            </a:r>
            <a:r>
              <a:rPr>
                <a:latin typeface="Courier"/>
              </a:rPr>
              <a:t> </a:t>
            </a:r>
            <a:r>
              <a:rPr>
                <a:solidFill>
                  <a:srgbClr val="4070A0"/>
                </a:solidFill>
                <a:latin typeface="Courier"/>
              </a:rPr>
              <a:t>"drop"</a:t>
            </a:r>
            <a:br/>
            <a:r>
              <a:rPr>
                <a:latin typeface="Courier"/>
              </a:rPr>
              <a:t>    )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gam_rate =</a:t>
            </a:r>
            <a:r>
              <a:rPr>
                <a:latin typeface="Courier"/>
              </a:rPr>
              <a:t> gam_cases </a:t>
            </a:r>
            <a:r>
              <a:rPr>
                <a:solidFill>
                  <a:srgbClr val="4070A0"/>
                </a:solidFill>
                <a:latin typeface="Courier"/>
              </a:rPr>
              <a:t>/</a:t>
            </a:r>
            <a:r>
              <a:rPr>
                <a:latin typeface="Courier"/>
              </a:rPr>
              <a:t> denominator,</a:t>
            </a:r>
            <a:br/>
            <a:r>
              <a:rPr>
                <a:latin typeface="Courier"/>
              </a:rPr>
              <a:t>      </a:t>
            </a:r>
            <a:r>
              <a:rPr>
                <a:solidFill>
                  <a:srgbClr val="7D9029"/>
                </a:solidFill>
                <a:latin typeface="Courier"/>
              </a:rPr>
              <a:t>sam_rate =</a:t>
            </a:r>
            <a:r>
              <a:rPr>
                <a:latin typeface="Courier"/>
              </a:rPr>
              <a:t> sam_cases </a:t>
            </a:r>
            <a:r>
              <a:rPr>
                <a:solidFill>
                  <a:srgbClr val="4070A0"/>
                </a:solidFill>
                <a:latin typeface="Courier"/>
              </a:rPr>
              <a:t>/</a:t>
            </a:r>
            <a:r>
              <a:rPr>
                <a:latin typeface="Courier"/>
              </a:rPr>
              <a:t> denominator</a:t>
            </a:r>
            <a:br/>
            <a:r>
              <a:rPr>
                <a:latin typeface="Courier"/>
              </a:rPr>
              <a:t>    )</a:t>
            </a:r>
            <a:br/>
            <a:r>
              <a:rPr>
                <a:latin typeface="Courier"/>
              </a:rPr>
              <a:t>}</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indicator table — In R (cont.)</a:t>
            </a:r>
          </a:p>
        </p:txBody>
      </p:sp>
      <p:sp>
        <p:nvSpPr>
          <p:cNvPr id="3" name="Content Placeholder 2"/>
          <p:cNvSpPr>
            <a:spLocks noGrp="1"/>
          </p:cNvSpPr>
          <p:nvPr>
            <p:ph idx="1"/>
          </p:nvPr>
        </p:nvSpPr>
        <p:spPr/>
        <p:txBody>
          <a:bodyPr/>
          <a:lstStyle/>
          <a:p>
            <a:pPr lvl="0" indent="0">
              <a:buNone/>
            </a:pPr>
            <a:r>
              <a:rPr>
                <a:latin typeface="Courier"/>
              </a:rPr>
              <a:t>by_commune </a:t>
            </a:r>
            <a:r>
              <a:rPr>
                <a:solidFill>
                  <a:srgbClr val="007020"/>
                </a:solidFill>
                <a:latin typeface="Courier"/>
              </a:rPr>
              <a:t>&lt;-</a:t>
            </a:r>
            <a:r>
              <a:rPr>
                <a:latin typeface="Courier"/>
              </a:rPr>
              <a:t> </a:t>
            </a:r>
            <a:r>
              <a:rPr>
                <a:solidFill>
                  <a:srgbClr val="06287E"/>
                </a:solidFill>
                <a:latin typeface="Courier"/>
              </a:rPr>
              <a:t>indicator_table</a:t>
            </a:r>
            <a:r>
              <a:rPr>
                <a:latin typeface="Courier"/>
              </a:rPr>
              <a:t>(muac, </a:t>
            </a:r>
            <a:r>
              <a:rPr>
                <a:solidFill>
                  <a:srgbClr val="4070A0"/>
                </a:solidFill>
                <a:latin typeface="Courier"/>
              </a:rPr>
              <a:t>"commune"</a:t>
            </a:r>
            <a:r>
              <a:rPr>
                <a:latin typeface="Courier"/>
              </a:rPr>
              <a:t>) </a:t>
            </a:r>
            <a:r>
              <a:rPr>
                <a:solidFill>
                  <a:srgbClr val="4070A0"/>
                </a:solidFill>
                <a:latin typeface="Courier"/>
              </a:rPr>
              <a:t>|&gt;</a:t>
            </a: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(gam_rate))</a:t>
            </a:r>
            <a:br/>
            <a:r>
              <a:rPr>
                <a:latin typeface="Courier"/>
              </a:rPr>
              <a:t>by_commune</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Disaggregation — In Python</a:t>
            </a:r>
          </a:p>
        </p:txBody>
      </p:sp>
      <p:sp>
        <p:nvSpPr>
          <p:cNvPr id="3" name="Content Placeholder 2"/>
          <p:cNvSpPr>
            <a:spLocks noGrp="1"/>
          </p:cNvSpPr>
          <p:nvPr>
            <p:ph idx="1"/>
          </p:nvPr>
        </p:nvSpPr>
        <p:spPr/>
        <p:txBody>
          <a:bodyPr/>
          <a:lstStyle/>
          <a:p>
            <a:pPr lvl="0" indent="0">
              <a:buNone/>
            </a:pPr>
            <a:r>
              <a:rPr>
                <a:latin typeface="Courier"/>
              </a:rPr>
              <a:t>muac[</a:t>
            </a:r>
            <a:r>
              <a:rPr>
                <a:solidFill>
                  <a:srgbClr val="4070A0"/>
                </a:solidFill>
                <a:latin typeface="Courier"/>
              </a:rPr>
              <a:t>"age_band"</a:t>
            </a:r>
            <a:r>
              <a:rPr>
                <a:latin typeface="Courier"/>
              </a:rPr>
              <a:t>] </a:t>
            </a:r>
            <a:r>
              <a:rPr>
                <a:solidFill>
                  <a:srgbClr val="666666"/>
                </a:solidFill>
                <a:latin typeface="Courier"/>
              </a:rPr>
              <a:t>=</a:t>
            </a:r>
            <a:r>
              <a:rPr>
                <a:latin typeface="Courier"/>
              </a:rPr>
              <a:t> pd.cut(</a:t>
            </a:r>
            <a:br/>
            <a:r>
              <a:rPr>
                <a:latin typeface="Courier"/>
              </a:rPr>
              <a:t>    muac[</a:t>
            </a:r>
            <a:r>
              <a:rPr>
                <a:solidFill>
                  <a:srgbClr val="4070A0"/>
                </a:solidFill>
                <a:latin typeface="Courier"/>
              </a:rPr>
              <a:t>"age_months"</a:t>
            </a:r>
            <a:r>
              <a:rPr>
                <a:latin typeface="Courier"/>
              </a:rPr>
              <a:t>],</a:t>
            </a:r>
            <a:br/>
            <a:r>
              <a:rPr>
                <a:latin typeface="Courier"/>
              </a:rPr>
              <a:t>    bins</a:t>
            </a:r>
            <a:r>
              <a:rPr>
                <a:solidFill>
                  <a:srgbClr val="666666"/>
                </a:solidFill>
                <a:latin typeface="Courier"/>
              </a:rPr>
              <a:t>=</a:t>
            </a:r>
            <a:r>
              <a:rPr>
                <a:latin typeface="Courier"/>
              </a:rPr>
              <a:t>[</a:t>
            </a:r>
            <a:r>
              <a:rPr>
                <a:solidFill>
                  <a:srgbClr val="40A070"/>
                </a:solidFill>
                <a:latin typeface="Courier"/>
              </a:rPr>
              <a:t>6</a:t>
            </a:r>
            <a:r>
              <a:rPr>
                <a:latin typeface="Courier"/>
              </a:rPr>
              <a:t>, </a:t>
            </a:r>
            <a:r>
              <a:rPr>
                <a:solidFill>
                  <a:srgbClr val="40A070"/>
                </a:solidFill>
                <a:latin typeface="Courier"/>
              </a:rPr>
              <a:t>24</a:t>
            </a:r>
            <a:r>
              <a:rPr>
                <a:latin typeface="Courier"/>
              </a:rPr>
              <a:t>, </a:t>
            </a:r>
            <a:r>
              <a:rPr>
                <a:solidFill>
                  <a:srgbClr val="40A070"/>
                </a:solidFill>
                <a:latin typeface="Courier"/>
              </a:rPr>
              <a:t>60</a:t>
            </a:r>
            <a:r>
              <a:rPr>
                <a:latin typeface="Courier"/>
              </a:rPr>
              <a:t>],</a:t>
            </a:r>
            <a:br/>
            <a:r>
              <a:rPr>
                <a:latin typeface="Courier"/>
              </a:rPr>
              <a:t>    labels</a:t>
            </a:r>
            <a:r>
              <a:rPr>
                <a:solidFill>
                  <a:srgbClr val="666666"/>
                </a:solidFill>
                <a:latin typeface="Courier"/>
              </a:rPr>
              <a:t>=</a:t>
            </a:r>
            <a:r>
              <a:rPr>
                <a:latin typeface="Courier"/>
              </a:rPr>
              <a:t>[</a:t>
            </a:r>
            <a:r>
              <a:rPr>
                <a:solidFill>
                  <a:srgbClr val="4070A0"/>
                </a:solidFill>
                <a:latin typeface="Courier"/>
              </a:rPr>
              <a:t>"6-23 months"</a:t>
            </a:r>
            <a:r>
              <a:rPr>
                <a:latin typeface="Courier"/>
              </a:rPr>
              <a:t>, </a:t>
            </a:r>
            <a:r>
              <a:rPr>
                <a:solidFill>
                  <a:srgbClr val="4070A0"/>
                </a:solidFill>
                <a:latin typeface="Courier"/>
              </a:rPr>
              <a:t>"24-59 months"</a:t>
            </a:r>
            <a:r>
              <a:rPr>
                <a:latin typeface="Courier"/>
              </a:rPr>
              <a:t>],</a:t>
            </a:r>
            <a:br/>
            <a:r>
              <a:rPr>
                <a:latin typeface="Courier"/>
              </a:rPr>
              <a:t>    right</a:t>
            </a:r>
            <a:r>
              <a:rPr>
                <a:solidFill>
                  <a:srgbClr val="666666"/>
                </a:solidFill>
                <a:latin typeface="Courier"/>
              </a:rPr>
              <a:t>=</a:t>
            </a:r>
            <a:r>
              <a:rPr>
                <a:solidFill>
                  <a:srgbClr val="19177C"/>
                </a:solidFill>
                <a:latin typeface="Courier"/>
              </a:rPr>
              <a:t>False</a:t>
            </a:r>
            <a:r>
              <a:rPr>
                <a:latin typeface="Courier"/>
              </a:rPr>
              <a:t>,</a:t>
            </a:r>
            <a:br/>
            <a:r>
              <a:rPr>
                <a:latin typeface="Courier"/>
              </a:rPr>
              <a:t>)</a:t>
            </a:r>
            <a:br/>
            <a:br/>
            <a:r>
              <a:rPr>
                <a:latin typeface="Courier"/>
              </a:rPr>
              <a:t>by_sex </a:t>
            </a:r>
            <a:r>
              <a:rPr>
                <a:solidFill>
                  <a:srgbClr val="666666"/>
                </a:solidFill>
                <a:latin typeface="Courier"/>
              </a:rPr>
              <a:t>=</a:t>
            </a:r>
            <a:r>
              <a:rPr>
                <a:latin typeface="Courier"/>
              </a:rPr>
              <a:t> indicator_table(muac, [</a:t>
            </a:r>
            <a:r>
              <a:rPr>
                <a:solidFill>
                  <a:srgbClr val="4070A0"/>
                </a:solidFill>
                <a:latin typeface="Courier"/>
              </a:rPr>
              <a:t>"commune"</a:t>
            </a:r>
            <a:r>
              <a:rPr>
                <a:latin typeface="Courier"/>
              </a:rPr>
              <a:t>, </a:t>
            </a:r>
            <a:r>
              <a:rPr>
                <a:solidFill>
                  <a:srgbClr val="4070A0"/>
                </a:solidFill>
                <a:latin typeface="Courier"/>
              </a:rPr>
              <a:t>"sex"</a:t>
            </a:r>
            <a:r>
              <a:rPr>
                <a:latin typeface="Courier"/>
              </a:rPr>
              <a:t>])</a:t>
            </a:r>
            <a:br/>
            <a:r>
              <a:rPr>
                <a:latin typeface="Courier"/>
              </a:rPr>
              <a:t>by_age </a:t>
            </a:r>
            <a:r>
              <a:rPr>
                <a:solidFill>
                  <a:srgbClr val="666666"/>
                </a:solidFill>
                <a:latin typeface="Courier"/>
              </a:rPr>
              <a:t>=</a:t>
            </a:r>
            <a:r>
              <a:rPr>
                <a:latin typeface="Courier"/>
              </a:rPr>
              <a:t> indicator_table(muac, </a:t>
            </a:r>
            <a:r>
              <a:rPr>
                <a:solidFill>
                  <a:srgbClr val="4070A0"/>
                </a:solidFill>
                <a:latin typeface="Courier"/>
              </a:rPr>
              <a:t>"age_band"</a:t>
            </a:r>
            <a:r>
              <a:rPr>
                <a:latin typeface="Courier"/>
              </a:rPr>
              <a:t>)</a:t>
            </a:r>
            <a:br/>
            <a:br/>
            <a:r>
              <a:rPr>
                <a:solidFill>
                  <a:srgbClr val="008000"/>
                </a:solidFill>
                <a:latin typeface="Courier"/>
              </a:rPr>
              <a:t>print</a:t>
            </a:r>
            <a:r>
              <a:rPr>
                <a:latin typeface="Courier"/>
              </a:rPr>
              <a:t>(by_age.</a:t>
            </a:r>
            <a:r>
              <a:rPr>
                <a:solidFill>
                  <a:srgbClr val="008000"/>
                </a:solidFill>
                <a:latin typeface="Courier"/>
              </a:rPr>
              <a:t>round</a:t>
            </a:r>
            <a:r>
              <a:rPr>
                <a:latin typeface="Courier"/>
              </a:rPr>
              <a:t>(</a:t>
            </a:r>
            <a:r>
              <a:rPr>
                <a:solidFill>
                  <a:srgbClr val="40A070"/>
                </a:solidFill>
                <a:latin typeface="Courier"/>
              </a:rPr>
              <a:t>4</a:t>
            </a:r>
            <a:r>
              <a:rPr>
                <a:latin typeface="Courier"/>
              </a:rPr>
              <a:t>))</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Disaggregation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age_band =</a:t>
            </a:r>
            <a:r>
              <a:rPr>
                <a:latin typeface="Courier"/>
              </a:rPr>
              <a:t> </a:t>
            </a:r>
            <a:r>
              <a:rPr>
                <a:solidFill>
                  <a:srgbClr val="06287E"/>
                </a:solidFill>
                <a:latin typeface="Courier"/>
              </a:rPr>
              <a:t>cut</a:t>
            </a:r>
            <a:r>
              <a:rPr>
                <a:latin typeface="Courier"/>
              </a:rPr>
              <a:t>(</a:t>
            </a:r>
            <a:br/>
            <a:r>
              <a:rPr>
                <a:latin typeface="Courier"/>
              </a:rPr>
              <a:t>      age_months,</a:t>
            </a:r>
            <a:br/>
            <a:r>
              <a:rPr>
                <a:latin typeface="Courier"/>
              </a:rPr>
              <a:t>      </a:t>
            </a:r>
            <a:r>
              <a:rPr>
                <a:solidFill>
                  <a:srgbClr val="7D9029"/>
                </a:solidFill>
                <a:latin typeface="Courier"/>
              </a:rPr>
              <a:t>breaks =</a:t>
            </a:r>
            <a:r>
              <a:rPr>
                <a:latin typeface="Courier"/>
              </a:rPr>
              <a:t> </a:t>
            </a:r>
            <a:r>
              <a:rPr>
                <a:solidFill>
                  <a:srgbClr val="06287E"/>
                </a:solidFill>
                <a:latin typeface="Courier"/>
              </a:rPr>
              <a:t>c</a:t>
            </a:r>
            <a:r>
              <a:rPr>
                <a:latin typeface="Courier"/>
              </a:rPr>
              <a:t>(</a:t>
            </a:r>
            <a:r>
              <a:rPr>
                <a:solidFill>
                  <a:srgbClr val="40A070"/>
                </a:solidFill>
                <a:latin typeface="Courier"/>
              </a:rPr>
              <a:t>6</a:t>
            </a:r>
            <a:r>
              <a:rPr>
                <a:latin typeface="Courier"/>
              </a:rPr>
              <a:t>, </a:t>
            </a:r>
            <a:r>
              <a:rPr>
                <a:solidFill>
                  <a:srgbClr val="40A070"/>
                </a:solidFill>
                <a:latin typeface="Courier"/>
              </a:rPr>
              <a:t>24</a:t>
            </a:r>
            <a:r>
              <a:rPr>
                <a:latin typeface="Courier"/>
              </a:rPr>
              <a:t>, </a:t>
            </a:r>
            <a:r>
              <a:rPr>
                <a:solidFill>
                  <a:srgbClr val="40A070"/>
                </a:solidFill>
                <a:latin typeface="Courier"/>
              </a:rPr>
              <a:t>60</a:t>
            </a:r>
            <a:r>
              <a:rPr>
                <a:latin typeface="Courier"/>
              </a:rPr>
              <a:t>),</a:t>
            </a:r>
            <a:br/>
            <a:r>
              <a:rPr>
                <a:latin typeface="Courier"/>
              </a:rPr>
              <a:t>      </a:t>
            </a:r>
            <a:r>
              <a:rPr>
                <a:solidFill>
                  <a:srgbClr val="7D9029"/>
                </a:solidFill>
                <a:latin typeface="Courier"/>
              </a:rPr>
              <a:t>labels =</a:t>
            </a:r>
            <a:r>
              <a:rPr>
                <a:latin typeface="Courier"/>
              </a:rPr>
              <a:t> </a:t>
            </a:r>
            <a:r>
              <a:rPr>
                <a:solidFill>
                  <a:srgbClr val="06287E"/>
                </a:solidFill>
                <a:latin typeface="Courier"/>
              </a:rPr>
              <a:t>c</a:t>
            </a:r>
            <a:r>
              <a:rPr>
                <a:latin typeface="Courier"/>
              </a:rPr>
              <a:t>(</a:t>
            </a:r>
            <a:r>
              <a:rPr>
                <a:solidFill>
                  <a:srgbClr val="4070A0"/>
                </a:solidFill>
                <a:latin typeface="Courier"/>
              </a:rPr>
              <a:t>"6-23 months"</a:t>
            </a:r>
            <a:r>
              <a:rPr>
                <a:latin typeface="Courier"/>
              </a:rPr>
              <a:t>, </a:t>
            </a:r>
            <a:r>
              <a:rPr>
                <a:solidFill>
                  <a:srgbClr val="4070A0"/>
                </a:solidFill>
                <a:latin typeface="Courier"/>
              </a:rPr>
              <a:t>"24-59 months"</a:t>
            </a:r>
            <a:r>
              <a:rPr>
                <a:latin typeface="Courier"/>
              </a:rPr>
              <a:t>),</a:t>
            </a:r>
            <a:br/>
            <a:r>
              <a:rPr>
                <a:latin typeface="Courier"/>
              </a:rPr>
              <a:t>      </a:t>
            </a:r>
            <a:r>
              <a:rPr>
                <a:solidFill>
                  <a:srgbClr val="7D9029"/>
                </a:solidFill>
                <a:latin typeface="Courier"/>
              </a:rPr>
              <a:t>right =</a:t>
            </a:r>
            <a:r>
              <a:rPr>
                <a:latin typeface="Courier"/>
              </a:rPr>
              <a:t> </a:t>
            </a:r>
            <a:r>
              <a:rPr>
                <a:solidFill>
                  <a:srgbClr val="880000"/>
                </a:solidFill>
                <a:latin typeface="Courier"/>
              </a:rPr>
              <a:t>FALSE</a:t>
            </a:r>
            <a:br/>
            <a:r>
              <a:rPr>
                <a:latin typeface="Courier"/>
              </a:rPr>
              <a:t>    )</a:t>
            </a:r>
            <a:br/>
            <a:r>
              <a:rPr>
                <a:latin typeface="Courier"/>
              </a:rPr>
              <a:t>  )</a:t>
            </a:r>
            <a:br/>
            <a:br/>
            <a:r>
              <a:rPr>
                <a:latin typeface="Courier"/>
              </a:rPr>
              <a:t>by_sex </a:t>
            </a:r>
            <a:r>
              <a:rPr>
                <a:solidFill>
                  <a:srgbClr val="007020"/>
                </a:solidFill>
                <a:latin typeface="Courier"/>
              </a:rPr>
              <a:t>&lt;-</a:t>
            </a:r>
            <a:r>
              <a:rPr>
                <a:latin typeface="Courier"/>
              </a:rPr>
              <a:t> </a:t>
            </a:r>
            <a:r>
              <a:rPr>
                <a:solidFill>
                  <a:srgbClr val="06287E"/>
                </a:solidFill>
                <a:latin typeface="Courier"/>
              </a:rPr>
              <a:t>indicator_table</a:t>
            </a:r>
            <a:r>
              <a:rPr>
                <a:latin typeface="Courier"/>
              </a:rPr>
              <a:t>(muac, </a:t>
            </a:r>
            <a:r>
              <a:rPr>
                <a:solidFill>
                  <a:srgbClr val="06287E"/>
                </a:solidFill>
                <a:latin typeface="Courier"/>
              </a:rPr>
              <a:t>c</a:t>
            </a:r>
            <a:r>
              <a:rPr>
                <a:latin typeface="Courier"/>
              </a:rPr>
              <a:t>(</a:t>
            </a:r>
            <a:r>
              <a:rPr>
                <a:solidFill>
                  <a:srgbClr val="4070A0"/>
                </a:solidFill>
                <a:latin typeface="Courier"/>
              </a:rPr>
              <a:t>"commune"</a:t>
            </a:r>
            <a:r>
              <a:rPr>
                <a:latin typeface="Courier"/>
              </a:rPr>
              <a:t>, </a:t>
            </a:r>
            <a:r>
              <a:rPr>
                <a:solidFill>
                  <a:srgbClr val="4070A0"/>
                </a:solidFill>
                <a:latin typeface="Courier"/>
              </a:rPr>
              <a:t>"sex"</a:t>
            </a:r>
            <a:r>
              <a:rPr>
                <a:latin typeface="Courier"/>
              </a:rPr>
              <a:t>))</a:t>
            </a:r>
            <a:br/>
            <a:r>
              <a:rPr>
                <a:latin typeface="Courier"/>
              </a:rPr>
              <a:t>by_age </a:t>
            </a:r>
            <a:r>
              <a:rPr>
                <a:solidFill>
                  <a:srgbClr val="007020"/>
                </a:solidFill>
                <a:latin typeface="Courier"/>
              </a:rPr>
              <a:t>&lt;-</a:t>
            </a:r>
            <a:r>
              <a:rPr>
                <a:latin typeface="Courier"/>
              </a:rPr>
              <a:t> </a:t>
            </a:r>
            <a:r>
              <a:rPr>
                <a:solidFill>
                  <a:srgbClr val="06287E"/>
                </a:solidFill>
                <a:latin typeface="Courier"/>
              </a:rPr>
              <a:t>indicator_table</a:t>
            </a:r>
            <a:r>
              <a:rPr>
                <a:latin typeface="Courier"/>
              </a:rPr>
              <a:t>(muac, </a:t>
            </a:r>
            <a:r>
              <a:rPr>
                <a:solidFill>
                  <a:srgbClr val="4070A0"/>
                </a:solidFill>
                <a:latin typeface="Courier"/>
              </a:rPr>
              <a:t>"age_band"</a:t>
            </a:r>
            <a:r>
              <a:rPr>
                <a:latin typeface="Courier"/>
              </a:rPr>
              <a:t>)</a:t>
            </a:r>
            <a:br/>
            <a:br/>
            <a:r>
              <a:rPr>
                <a:latin typeface="Courier"/>
              </a:rPr>
              <a:t>by_age</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Say how uncertain you are — In Python (cont.)</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from</a:t>
            </a:r>
            <a:r>
              <a:rPr>
                <a:latin typeface="Courier"/>
              </a:rPr>
              <a:t> scipy.stats </a:t>
            </a:r>
            <a:r>
              <a:rPr b="1">
                <a:solidFill>
                  <a:srgbClr val="008000"/>
                </a:solidFill>
                <a:latin typeface="Courier"/>
              </a:rPr>
              <a:t>import</a:t>
            </a:r>
            <a:r>
              <a:rPr>
                <a:latin typeface="Courier"/>
              </a:rPr>
              <a:t> beta</a:t>
            </a:r>
            <a:br/>
            <a:br/>
            <a:r>
              <a:rPr b="1">
                <a:solidFill>
                  <a:srgbClr val="007020"/>
                </a:solidFill>
                <a:latin typeface="Courier"/>
              </a:rPr>
              <a:t>def</a:t>
            </a:r>
            <a:r>
              <a:rPr>
                <a:latin typeface="Courier"/>
              </a:rPr>
              <a:t> wilson_interval(successes, n, confidence</a:t>
            </a:r>
            <a:r>
              <a:rPr>
                <a:solidFill>
                  <a:srgbClr val="666666"/>
                </a:solidFill>
                <a:latin typeface="Courier"/>
              </a:rPr>
              <a:t>=</a:t>
            </a:r>
            <a:r>
              <a:rPr>
                <a:solidFill>
                  <a:srgbClr val="40A070"/>
                </a:solidFill>
                <a:latin typeface="Courier"/>
              </a:rPr>
              <a:t>0.95</a:t>
            </a:r>
            <a:r>
              <a:rPr>
                <a:latin typeface="Courier"/>
              </a:rPr>
              <a:t>):</a:t>
            </a:r>
            <a:br/>
            <a:r>
              <a:rPr>
                <a:latin typeface="Courier"/>
              </a:rPr>
              <a:t>    </a:t>
            </a:r>
            <a:r>
              <a:rPr b="1">
                <a:solidFill>
                  <a:srgbClr val="007020"/>
                </a:solidFill>
                <a:latin typeface="Courier"/>
              </a:rPr>
              <a:t>if</a:t>
            </a:r>
            <a:r>
              <a:rPr>
                <a:latin typeface="Courier"/>
              </a:rPr>
              <a:t> n </a:t>
            </a:r>
            <a:r>
              <a:rPr>
                <a:solidFill>
                  <a:srgbClr val="666666"/>
                </a:solidFill>
                <a:latin typeface="Courier"/>
              </a:rPr>
              <a:t>==</a:t>
            </a:r>
            <a:r>
              <a:rPr>
                <a:latin typeface="Courier"/>
              </a:rPr>
              <a:t> </a:t>
            </a:r>
            <a:r>
              <a:rPr>
                <a:solidFill>
                  <a:srgbClr val="40A070"/>
                </a:solidFill>
                <a:latin typeface="Courier"/>
              </a:rPr>
              <a:t>0</a:t>
            </a:r>
            <a:r>
              <a:rPr>
                <a:latin typeface="Courier"/>
              </a:rPr>
              <a:t>:</a:t>
            </a:r>
            <a:br/>
            <a:r>
              <a:rPr>
                <a:latin typeface="Courier"/>
              </a:rPr>
              <a:t>        </a:t>
            </a:r>
            <a:r>
              <a:rPr b="1">
                <a:solidFill>
                  <a:srgbClr val="007020"/>
                </a:solidFill>
                <a:latin typeface="Courier"/>
              </a:rPr>
              <a:t>return</a:t>
            </a:r>
            <a:r>
              <a:rPr>
                <a:latin typeface="Courier"/>
              </a:rPr>
              <a:t> (np.nan, np.nan)</a:t>
            </a:r>
            <a:br/>
            <a:r>
              <a:rPr>
                <a:latin typeface="Courier"/>
              </a:rPr>
              <a:t>    lower </a:t>
            </a:r>
            <a:r>
              <a:rPr>
                <a:solidFill>
                  <a:srgbClr val="666666"/>
                </a:solidFill>
                <a:latin typeface="Courier"/>
              </a:rPr>
              <a:t>=</a:t>
            </a:r>
            <a:r>
              <a:rPr>
                <a:latin typeface="Courier"/>
              </a:rPr>
              <a:t> beta.ppf((</a:t>
            </a:r>
            <a:r>
              <a:rPr>
                <a:solidFill>
                  <a:srgbClr val="40A070"/>
                </a:solidFill>
                <a:latin typeface="Courier"/>
              </a:rPr>
              <a:t>1</a:t>
            </a:r>
            <a:r>
              <a:rPr>
                <a:latin typeface="Courier"/>
              </a:rPr>
              <a:t> </a:t>
            </a:r>
            <a:r>
              <a:rPr>
                <a:solidFill>
                  <a:srgbClr val="666666"/>
                </a:solidFill>
                <a:latin typeface="Courier"/>
              </a:rPr>
              <a:t>-</a:t>
            </a:r>
            <a:r>
              <a:rPr>
                <a:latin typeface="Courier"/>
              </a:rPr>
              <a:t> confidence) </a:t>
            </a:r>
            <a:r>
              <a:rPr>
                <a:solidFill>
                  <a:srgbClr val="666666"/>
                </a:solidFill>
                <a:latin typeface="Courier"/>
              </a:rPr>
              <a:t>/</a:t>
            </a:r>
            <a:r>
              <a:rPr>
                <a:latin typeface="Courier"/>
              </a:rPr>
              <a:t> </a:t>
            </a:r>
            <a:r>
              <a:rPr>
                <a:solidFill>
                  <a:srgbClr val="40A070"/>
                </a:solidFill>
                <a:latin typeface="Courier"/>
              </a:rPr>
              <a:t>2</a:t>
            </a:r>
            <a:r>
              <a:rPr>
                <a:latin typeface="Courier"/>
              </a:rPr>
              <a:t>, successes, n </a:t>
            </a:r>
            <a:r>
              <a:rPr>
                <a:solidFill>
                  <a:srgbClr val="666666"/>
                </a:solidFill>
                <a:latin typeface="Courier"/>
              </a:rPr>
              <a:t>-</a:t>
            </a:r>
            <a:r>
              <a:rPr>
                <a:latin typeface="Courier"/>
              </a:rPr>
              <a:t> successes </a:t>
            </a:r>
            <a:r>
              <a:rPr>
                <a:solidFill>
                  <a:srgbClr val="666666"/>
                </a:solidFill>
                <a:latin typeface="Courier"/>
              </a:rPr>
              <a:t>+</a:t>
            </a:r>
            <a:r>
              <a:rPr>
                <a:latin typeface="Courier"/>
              </a:rPr>
              <a:t> </a:t>
            </a:r>
            <a:r>
              <a:rPr>
                <a:solidFill>
                  <a:srgbClr val="40A070"/>
                </a:solidFill>
                <a:latin typeface="Courier"/>
              </a:rPr>
              <a:t>1</a:t>
            </a:r>
            <a:r>
              <a:rPr>
                <a:latin typeface="Courier"/>
              </a:rPr>
              <a:t>) </a:t>
            </a:r>
            <a:r>
              <a:rPr b="1">
                <a:solidFill>
                  <a:srgbClr val="007020"/>
                </a:solidFill>
                <a:latin typeface="Courier"/>
              </a:rPr>
              <a:t>if</a:t>
            </a:r>
            <a:r>
              <a:rPr>
                <a:latin typeface="Courier"/>
              </a:rPr>
              <a:t> successes </a:t>
            </a:r>
            <a:r>
              <a:rPr>
                <a:solidFill>
                  <a:srgbClr val="666666"/>
                </a:solidFill>
                <a:latin typeface="Courier"/>
              </a:rPr>
              <a:t>&gt;</a:t>
            </a:r>
            <a:r>
              <a:rPr>
                <a:latin typeface="Courier"/>
              </a:rPr>
              <a:t> </a:t>
            </a:r>
            <a:r>
              <a:rPr>
                <a:solidFill>
                  <a:srgbClr val="40A070"/>
                </a:solidFill>
                <a:latin typeface="Courier"/>
              </a:rPr>
              <a:t>0</a:t>
            </a:r>
            <a:r>
              <a:rPr>
                <a:latin typeface="Courier"/>
              </a:rPr>
              <a:t> </a:t>
            </a:r>
            <a:r>
              <a:rPr b="1">
                <a:solidFill>
                  <a:srgbClr val="007020"/>
                </a:solidFill>
                <a:latin typeface="Courier"/>
              </a:rPr>
              <a:t>else</a:t>
            </a:r>
            <a:r>
              <a:rPr>
                <a:latin typeface="Courier"/>
              </a:rPr>
              <a:t> </a:t>
            </a:r>
            <a:r>
              <a:rPr>
                <a:solidFill>
                  <a:srgbClr val="40A070"/>
                </a:solidFill>
                <a:latin typeface="Courier"/>
              </a:rPr>
              <a:t>0.0</a:t>
            </a:r>
            <a:br/>
            <a:r>
              <a:rPr>
                <a:latin typeface="Courier"/>
              </a:rPr>
              <a:t>    upper </a:t>
            </a:r>
            <a:r>
              <a:rPr>
                <a:solidFill>
                  <a:srgbClr val="666666"/>
                </a:solidFill>
                <a:latin typeface="Courier"/>
              </a:rPr>
              <a:t>=</a:t>
            </a:r>
            <a:r>
              <a:rPr>
                <a:latin typeface="Courier"/>
              </a:rPr>
              <a:t> beta.ppf(</a:t>
            </a:r>
            <a:r>
              <a:rPr>
                <a:solidFill>
                  <a:srgbClr val="40A070"/>
                </a:solidFill>
                <a:latin typeface="Courier"/>
              </a:rPr>
              <a:t>1</a:t>
            </a:r>
            <a:r>
              <a:rPr>
                <a:latin typeface="Courier"/>
              </a:rPr>
              <a:t> </a:t>
            </a:r>
            <a:r>
              <a:rPr>
                <a:solidFill>
                  <a:srgbClr val="666666"/>
                </a:solidFill>
                <a:latin typeface="Courier"/>
              </a:rPr>
              <a:t>-</a:t>
            </a:r>
            <a:r>
              <a:rPr>
                <a:latin typeface="Courier"/>
              </a:rPr>
              <a:t> (</a:t>
            </a:r>
            <a:r>
              <a:rPr>
                <a:solidFill>
                  <a:srgbClr val="40A070"/>
                </a:solidFill>
                <a:latin typeface="Courier"/>
              </a:rPr>
              <a:t>1</a:t>
            </a:r>
            <a:r>
              <a:rPr>
                <a:latin typeface="Courier"/>
              </a:rPr>
              <a:t> </a:t>
            </a:r>
            <a:r>
              <a:rPr>
                <a:solidFill>
                  <a:srgbClr val="666666"/>
                </a:solidFill>
                <a:latin typeface="Courier"/>
              </a:rPr>
              <a:t>-</a:t>
            </a:r>
            <a:r>
              <a:rPr>
                <a:latin typeface="Courier"/>
              </a:rPr>
              <a:t> confidence) </a:t>
            </a:r>
            <a:r>
              <a:rPr>
                <a:solidFill>
                  <a:srgbClr val="666666"/>
                </a:solidFill>
                <a:latin typeface="Courier"/>
              </a:rPr>
              <a:t>/</a:t>
            </a:r>
            <a:r>
              <a:rPr>
                <a:latin typeface="Courier"/>
              </a:rPr>
              <a:t> </a:t>
            </a:r>
            <a:r>
              <a:rPr>
                <a:solidFill>
                  <a:srgbClr val="40A070"/>
                </a:solidFill>
                <a:latin typeface="Courier"/>
              </a:rPr>
              <a:t>2</a:t>
            </a:r>
            <a:r>
              <a:rPr>
                <a:latin typeface="Courier"/>
              </a:rPr>
              <a:t>, successes </a:t>
            </a:r>
            <a:r>
              <a:rPr>
                <a:solidFill>
                  <a:srgbClr val="666666"/>
                </a:solidFill>
                <a:latin typeface="Courier"/>
              </a:rPr>
              <a:t>+</a:t>
            </a:r>
            <a:r>
              <a:rPr>
                <a:latin typeface="Courier"/>
              </a:rPr>
              <a:t> </a:t>
            </a:r>
            <a:r>
              <a:rPr>
                <a:solidFill>
                  <a:srgbClr val="40A070"/>
                </a:solidFill>
                <a:latin typeface="Courier"/>
              </a:rPr>
              <a:t>1</a:t>
            </a:r>
            <a:r>
              <a:rPr>
                <a:latin typeface="Courier"/>
              </a:rPr>
              <a:t>, n </a:t>
            </a:r>
            <a:r>
              <a:rPr>
                <a:solidFill>
                  <a:srgbClr val="666666"/>
                </a:solidFill>
                <a:latin typeface="Courier"/>
              </a:rPr>
              <a:t>-</a:t>
            </a:r>
            <a:r>
              <a:rPr>
                <a:latin typeface="Courier"/>
              </a:rPr>
              <a:t> successes) </a:t>
            </a:r>
            <a:r>
              <a:rPr b="1">
                <a:solidFill>
                  <a:srgbClr val="007020"/>
                </a:solidFill>
                <a:latin typeface="Courier"/>
              </a:rPr>
              <a:t>if</a:t>
            </a:r>
            <a:r>
              <a:rPr>
                <a:latin typeface="Courier"/>
              </a:rPr>
              <a:t> successes </a:t>
            </a:r>
            <a:r>
              <a:rPr>
                <a:solidFill>
                  <a:srgbClr val="666666"/>
                </a:solidFill>
                <a:latin typeface="Courier"/>
              </a:rPr>
              <a:t>&lt;</a:t>
            </a:r>
            <a:r>
              <a:rPr>
                <a:latin typeface="Courier"/>
              </a:rPr>
              <a:t> n </a:t>
            </a:r>
            <a:r>
              <a:rPr b="1">
                <a:solidFill>
                  <a:srgbClr val="007020"/>
                </a:solidFill>
                <a:latin typeface="Courier"/>
              </a:rPr>
              <a:t>else</a:t>
            </a:r>
            <a:r>
              <a:rPr>
                <a:latin typeface="Courier"/>
              </a:rPr>
              <a:t> </a:t>
            </a:r>
            <a:r>
              <a:rPr>
                <a:solidFill>
                  <a:srgbClr val="40A070"/>
                </a:solidFill>
                <a:latin typeface="Courier"/>
              </a:rPr>
              <a:t>1.0</a:t>
            </a:r>
            <a:br/>
            <a:r>
              <a:rPr>
                <a:latin typeface="Courier"/>
              </a:rPr>
              <a:t>    </a:t>
            </a:r>
            <a:r>
              <a:rPr b="1">
                <a:solidFill>
                  <a:srgbClr val="007020"/>
                </a:solidFill>
                <a:latin typeface="Courier"/>
              </a:rPr>
              <a:t>return</a:t>
            </a:r>
            <a:r>
              <a:rPr>
                <a:latin typeface="Courier"/>
              </a:rPr>
              <a:t> (lower, upper)</a:t>
            </a:r>
            <a:br/>
            <a:br/>
            <a:br/>
            <a:r>
              <a:rPr>
                <a:latin typeface="Courier"/>
              </a:rPr>
              <a:t>bounds </a:t>
            </a:r>
            <a:r>
              <a:rPr>
                <a:solidFill>
                  <a:srgbClr val="666666"/>
                </a:solidFill>
                <a:latin typeface="Courier"/>
              </a:rPr>
              <a:t>=</a:t>
            </a:r>
            <a:r>
              <a:rPr>
                <a:latin typeface="Courier"/>
              </a:rPr>
              <a:t> by_commune.</a:t>
            </a:r>
            <a:r>
              <a:rPr>
                <a:solidFill>
                  <a:srgbClr val="008000"/>
                </a:solidFill>
                <a:latin typeface="Courier"/>
              </a:rPr>
              <a:t>apply</a:t>
            </a:r>
            <a:r>
              <a:rPr>
                <a:latin typeface="Courier"/>
              </a:rPr>
              <a:t>(</a:t>
            </a:r>
            <a:br/>
            <a:r>
              <a:rPr>
                <a:latin typeface="Courier"/>
              </a:rPr>
              <a:t>    </a:t>
            </a:r>
            <a:r>
              <a:rPr b="1">
                <a:solidFill>
                  <a:srgbClr val="007020"/>
                </a:solidFill>
                <a:latin typeface="Courier"/>
              </a:rPr>
              <a:t>lambda</a:t>
            </a:r>
            <a:r>
              <a:rPr>
                <a:latin typeface="Courier"/>
              </a:rPr>
              <a:t> r: wilson_interval(r[</a:t>
            </a:r>
            <a:r>
              <a:rPr>
                <a:solidFill>
                  <a:srgbClr val="4070A0"/>
                </a:solidFill>
                <a:latin typeface="Courier"/>
              </a:rPr>
              <a:t>"gam_cases"</a:t>
            </a:r>
            <a:r>
              <a:rPr>
                <a:latin typeface="Courier"/>
              </a:rPr>
              <a:t>], r[</a:t>
            </a:r>
            <a:r>
              <a:rPr>
                <a:solidFill>
                  <a:srgbClr val="4070A0"/>
                </a:solidFill>
                <a:latin typeface="Courier"/>
              </a:rPr>
              <a:t>"denominator"</a:t>
            </a:r>
            <a:r>
              <a:rPr>
                <a:latin typeface="Courier"/>
              </a:rPr>
              <a:t>]), axis</a:t>
            </a:r>
            <a:r>
              <a:rPr>
                <a:solidFill>
                  <a:srgbClr val="666666"/>
                </a:solidFill>
                <a:latin typeface="Courier"/>
              </a:rPr>
              <a:t>=</a:t>
            </a:r>
            <a:r>
              <a:rPr>
                <a:solidFill>
                  <a:srgbClr val="40A070"/>
                </a:solidFill>
                <a:latin typeface="Courier"/>
              </a:rPr>
              <a:t>1</a:t>
            </a:r>
            <a:br/>
            <a:r>
              <a:rPr>
                <a:latin typeface="Courier"/>
              </a:rPr>
              <a:t>)</a:t>
            </a:r>
            <a:br/>
            <a:r>
              <a:rPr>
                <a:latin typeface="Courier"/>
              </a:rPr>
              <a:t>by_commune[</a:t>
            </a:r>
            <a:r>
              <a:rPr>
                <a:solidFill>
                  <a:srgbClr val="4070A0"/>
                </a:solidFill>
                <a:latin typeface="Courier"/>
              </a:rPr>
              <a:t>"gam_low"</a:t>
            </a:r>
            <a:r>
              <a:rPr>
                <a:latin typeface="Courier"/>
              </a:rPr>
              <a:t>] </a:t>
            </a:r>
            <a:r>
              <a:rPr>
                <a:solidFill>
                  <a:srgbClr val="666666"/>
                </a:solidFill>
                <a:latin typeface="Courier"/>
              </a:rPr>
              <a:t>=</a:t>
            </a:r>
            <a:r>
              <a:rPr>
                <a:latin typeface="Courier"/>
              </a:rPr>
              <a:t> [b[</a:t>
            </a:r>
            <a:r>
              <a:rPr>
                <a:solidFill>
                  <a:srgbClr val="40A070"/>
                </a:solidFill>
                <a:latin typeface="Courier"/>
              </a:rPr>
              <a:t>0</a:t>
            </a:r>
            <a:r>
              <a:rPr>
                <a:latin typeface="Courier"/>
              </a:rPr>
              <a:t>] </a:t>
            </a:r>
            <a:r>
              <a:rPr b="1">
                <a:solidFill>
                  <a:srgbClr val="007020"/>
                </a:solidFill>
                <a:latin typeface="Courier"/>
              </a:rPr>
              <a:t>for</a:t>
            </a:r>
            <a:r>
              <a:rPr>
                <a:latin typeface="Courier"/>
              </a:rPr>
              <a:t> b </a:t>
            </a:r>
            <a:r>
              <a:rPr b="1">
                <a:solidFill>
                  <a:srgbClr val="007020"/>
                </a:solidFill>
                <a:latin typeface="Courier"/>
              </a:rPr>
              <a:t>in</a:t>
            </a:r>
            <a:r>
              <a:rPr>
                <a:latin typeface="Courier"/>
              </a:rPr>
              <a:t> bounds]</a:t>
            </a:r>
            <a:br/>
            <a:r>
              <a:rPr>
                <a:latin typeface="Courier"/>
              </a:rPr>
              <a:t>by_commune[</a:t>
            </a:r>
            <a:r>
              <a:rPr>
                <a:solidFill>
                  <a:srgbClr val="4070A0"/>
                </a:solidFill>
                <a:latin typeface="Courier"/>
              </a:rPr>
              <a:t>"gam_high"</a:t>
            </a:r>
            <a:r>
              <a:rPr>
                <a:latin typeface="Courier"/>
              </a:rPr>
              <a:t>] </a:t>
            </a:r>
            <a:r>
              <a:rPr>
                <a:solidFill>
                  <a:srgbClr val="666666"/>
                </a:solidFill>
                <a:latin typeface="Courier"/>
              </a:rPr>
              <a:t>=</a:t>
            </a:r>
            <a:r>
              <a:rPr>
                <a:latin typeface="Courier"/>
              </a:rPr>
              <a:t> [b[</a:t>
            </a:r>
            <a:r>
              <a:rPr>
                <a:solidFill>
                  <a:srgbClr val="40A070"/>
                </a:solidFill>
                <a:latin typeface="Courier"/>
              </a:rPr>
              <a:t>1</a:t>
            </a:r>
            <a:r>
              <a:rPr>
                <a:latin typeface="Courier"/>
              </a:rPr>
              <a:t>] </a:t>
            </a:r>
            <a:r>
              <a:rPr b="1">
                <a:solidFill>
                  <a:srgbClr val="007020"/>
                </a:solidFill>
                <a:latin typeface="Courier"/>
              </a:rPr>
              <a:t>for</a:t>
            </a:r>
            <a:r>
              <a:rPr>
                <a:latin typeface="Courier"/>
              </a:rPr>
              <a:t> b </a:t>
            </a:r>
            <a:r>
              <a:rPr b="1">
                <a:solidFill>
                  <a:srgbClr val="007020"/>
                </a:solidFill>
                <a:latin typeface="Courier"/>
              </a:rPr>
              <a:t>in</a:t>
            </a:r>
            <a:r>
              <a:rPr>
                <a:latin typeface="Courier"/>
              </a:rPr>
              <a:t> bounds]</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Say how uncertain you are — In Python (cont.)</a:t>
            </a:r>
          </a:p>
        </p:txBody>
      </p:sp>
      <p:sp>
        <p:nvSpPr>
          <p:cNvPr id="3" name="Content Placeholder 2"/>
          <p:cNvSpPr>
            <a:spLocks noGrp="1"/>
          </p:cNvSpPr>
          <p:nvPr>
            <p:ph idx="1"/>
          </p:nvPr>
        </p:nvSpPr>
        <p:spPr/>
        <p:txBody>
          <a:bodyPr/>
          <a:lstStyle/>
          <a:p>
            <a:pPr lvl="0" indent="0">
              <a:buNone/>
            </a:pPr>
            <a:r>
              <a:rPr>
                <a:solidFill>
                  <a:srgbClr val="008000"/>
                </a:solidFill>
                <a:latin typeface="Courier"/>
              </a:rPr>
              <a:t>print</a:t>
            </a:r>
            <a:r>
              <a:rPr>
                <a:latin typeface="Courier"/>
              </a:rPr>
              <a:t>(by_commune[[</a:t>
            </a:r>
            <a:r>
              <a:rPr>
                <a:solidFill>
                  <a:srgbClr val="4070A0"/>
                </a:solidFill>
                <a:latin typeface="Courier"/>
              </a:rPr>
              <a:t>"commune"</a:t>
            </a:r>
            <a:r>
              <a:rPr>
                <a:latin typeface="Courier"/>
              </a:rPr>
              <a:t>, </a:t>
            </a:r>
            <a:r>
              <a:rPr>
                <a:solidFill>
                  <a:srgbClr val="4070A0"/>
                </a:solidFill>
                <a:latin typeface="Courier"/>
              </a:rPr>
              <a:t>"denominator"</a:t>
            </a:r>
            <a:r>
              <a:rPr>
                <a:latin typeface="Courier"/>
              </a:rPr>
              <a:t>, </a:t>
            </a:r>
            <a:r>
              <a:rPr>
                <a:solidFill>
                  <a:srgbClr val="4070A0"/>
                </a:solidFill>
                <a:latin typeface="Courier"/>
              </a:rPr>
              <a:t>"gam_rate"</a:t>
            </a:r>
            <a:r>
              <a:rPr>
                <a:latin typeface="Courier"/>
              </a:rPr>
              <a:t>, </a:t>
            </a:r>
            <a:r>
              <a:rPr>
                <a:solidFill>
                  <a:srgbClr val="4070A0"/>
                </a:solidFill>
                <a:latin typeface="Courier"/>
              </a:rPr>
              <a:t>"gam_low"</a:t>
            </a:r>
            <a:r>
              <a:rPr>
                <a:latin typeface="Courier"/>
              </a:rPr>
              <a:t>, </a:t>
            </a:r>
            <a:r>
              <a:rPr>
                <a:solidFill>
                  <a:srgbClr val="4070A0"/>
                </a:solidFill>
                <a:latin typeface="Courier"/>
              </a:rPr>
              <a:t>"gam_high"</a:t>
            </a:r>
            <a:r>
              <a:rPr>
                <a:latin typeface="Courier"/>
              </a:rPr>
              <a:t>]].</a:t>
            </a:r>
            <a:r>
              <a:rPr>
                <a:solidFill>
                  <a:srgbClr val="008000"/>
                </a:solidFill>
                <a:latin typeface="Courier"/>
              </a:rPr>
              <a:t>round</a:t>
            </a:r>
            <a:r>
              <a:rPr>
                <a:latin typeface="Courier"/>
              </a:rPr>
              <a:t>(</a:t>
            </a:r>
            <a:r>
              <a:rPr>
                <a:solidFill>
                  <a:srgbClr val="40A070"/>
                </a:solidFill>
                <a:latin typeface="Courier"/>
              </a:rPr>
              <a:t>4</a:t>
            </a:r>
            <a:r>
              <a:rPr>
                <a:latin typeface="Courier"/>
              </a:rPr>
              <a:t>))</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Say how uncertain you are — In R</a:t>
            </a:r>
          </a:p>
        </p:txBody>
      </p:sp>
      <p:sp>
        <p:nvSpPr>
          <p:cNvPr id="3" name="Content Placeholder 2"/>
          <p:cNvSpPr>
            <a:spLocks noGrp="1"/>
          </p:cNvSpPr>
          <p:nvPr>
            <p:ph idx="1"/>
          </p:nvPr>
        </p:nvSpPr>
        <p:spPr/>
        <p:txBody>
          <a:bodyPr/>
          <a:lstStyle/>
          <a:p>
            <a:pPr lvl="0" indent="0">
              <a:buNone/>
            </a:pPr>
            <a:r>
              <a:rPr>
                <a:latin typeface="Courier"/>
              </a:rPr>
              <a:t>ci </a:t>
            </a:r>
            <a:r>
              <a:rPr>
                <a:solidFill>
                  <a:srgbClr val="007020"/>
                </a:solidFill>
                <a:latin typeface="Courier"/>
              </a:rPr>
              <a:t>&lt;-</a:t>
            </a:r>
            <a:r>
              <a:rPr>
                <a:latin typeface="Courier"/>
              </a:rPr>
              <a:t> </a:t>
            </a:r>
            <a:r>
              <a:rPr b="1">
                <a:solidFill>
                  <a:srgbClr val="007020"/>
                </a:solidFill>
                <a:latin typeface="Courier"/>
              </a:rPr>
              <a:t>function</a:t>
            </a:r>
            <a:r>
              <a:rPr>
                <a:latin typeface="Courier"/>
              </a:rPr>
              <a:t>(cases, n) {</a:t>
            </a:r>
            <a:br/>
            <a:r>
              <a:rPr>
                <a:latin typeface="Courier"/>
              </a:rPr>
              <a:t>  </a:t>
            </a:r>
            <a:r>
              <a:rPr b="1">
                <a:solidFill>
                  <a:srgbClr val="007020"/>
                </a:solidFill>
                <a:latin typeface="Courier"/>
              </a:rPr>
              <a:t>if</a:t>
            </a:r>
            <a:r>
              <a:rPr>
                <a:latin typeface="Courier"/>
              </a:rPr>
              <a:t> (n </a:t>
            </a:r>
            <a:r>
              <a:rPr>
                <a:solidFill>
                  <a:srgbClr val="4070A0"/>
                </a:solidFill>
                <a:latin typeface="Courier"/>
              </a:rPr>
              <a:t>==</a:t>
            </a:r>
            <a:r>
              <a:rPr>
                <a:latin typeface="Courier"/>
              </a:rPr>
              <a:t> </a:t>
            </a:r>
            <a:r>
              <a:rPr>
                <a:solidFill>
                  <a:srgbClr val="40A070"/>
                </a:solidFill>
                <a:latin typeface="Courier"/>
              </a:rPr>
              <a:t>0</a:t>
            </a:r>
            <a:r>
              <a:rPr>
                <a:latin typeface="Courier"/>
              </a:rPr>
              <a:t>) </a:t>
            </a:r>
            <a:r>
              <a:rPr>
                <a:solidFill>
                  <a:srgbClr val="06287E"/>
                </a:solidFill>
                <a:latin typeface="Courier"/>
              </a:rPr>
              <a:t>return</a:t>
            </a:r>
            <a:r>
              <a:rPr>
                <a:latin typeface="Courier"/>
              </a:rPr>
              <a:t>(</a:t>
            </a:r>
            <a:r>
              <a:rPr>
                <a:solidFill>
                  <a:srgbClr val="06287E"/>
                </a:solidFill>
                <a:latin typeface="Courier"/>
              </a:rPr>
              <a:t>c</a:t>
            </a:r>
            <a:r>
              <a:rPr>
                <a:latin typeface="Courier"/>
              </a:rPr>
              <a:t>(</a:t>
            </a:r>
            <a:r>
              <a:rPr>
                <a:solidFill>
                  <a:srgbClr val="880000"/>
                </a:solidFill>
                <a:latin typeface="Courier"/>
              </a:rPr>
              <a:t>NA_real_</a:t>
            </a:r>
            <a:r>
              <a:rPr>
                <a:latin typeface="Courier"/>
              </a:rPr>
              <a:t>, </a:t>
            </a:r>
            <a:r>
              <a:rPr>
                <a:solidFill>
                  <a:srgbClr val="880000"/>
                </a:solidFill>
                <a:latin typeface="Courier"/>
              </a:rPr>
              <a:t>NA_real_</a:t>
            </a:r>
            <a:r>
              <a:rPr>
                <a:latin typeface="Courier"/>
              </a:rPr>
              <a:t>))</a:t>
            </a:r>
            <a:br/>
            <a:r>
              <a:rPr>
                <a:latin typeface="Courier"/>
              </a:rPr>
              <a:t>  test </a:t>
            </a:r>
            <a:r>
              <a:rPr>
                <a:solidFill>
                  <a:srgbClr val="007020"/>
                </a:solidFill>
                <a:latin typeface="Courier"/>
              </a:rPr>
              <a:t>&lt;-</a:t>
            </a:r>
            <a:r>
              <a:rPr>
                <a:latin typeface="Courier"/>
              </a:rPr>
              <a:t> </a:t>
            </a:r>
            <a:r>
              <a:rPr>
                <a:solidFill>
                  <a:srgbClr val="06287E"/>
                </a:solidFill>
                <a:latin typeface="Courier"/>
              </a:rPr>
              <a:t>binom.test</a:t>
            </a:r>
            <a:r>
              <a:rPr>
                <a:latin typeface="Courier"/>
              </a:rPr>
              <a:t>(cases, n)</a:t>
            </a:r>
            <a:br/>
            <a:r>
              <a:rPr>
                <a:latin typeface="Courier"/>
              </a:rPr>
              <a:t>  test</a:t>
            </a:r>
            <a:r>
              <a:rPr>
                <a:solidFill>
                  <a:srgbClr val="4070A0"/>
                </a:solidFill>
                <a:latin typeface="Courier"/>
              </a:rPr>
              <a:t>$</a:t>
            </a:r>
            <a:r>
              <a:rPr>
                <a:latin typeface="Courier"/>
              </a:rPr>
              <a:t>conf.int</a:t>
            </a:r>
            <a:br/>
            <a:r>
              <a:rPr>
                <a:latin typeface="Courier"/>
              </a:rPr>
              <a:t>}</a:t>
            </a:r>
            <a:br/>
            <a:br/>
            <a:r>
              <a:rPr>
                <a:latin typeface="Courier"/>
              </a:rPr>
              <a:t>by_commune </a:t>
            </a:r>
            <a:r>
              <a:rPr>
                <a:solidFill>
                  <a:srgbClr val="007020"/>
                </a:solidFill>
                <a:latin typeface="Courier"/>
              </a:rPr>
              <a:t>&lt;-</a:t>
            </a:r>
            <a:r>
              <a:rPr>
                <a:latin typeface="Courier"/>
              </a:rPr>
              <a:t> by_commune </a:t>
            </a:r>
            <a:r>
              <a:rPr>
                <a:solidFill>
                  <a:srgbClr val="4070A0"/>
                </a:solidFill>
                <a:latin typeface="Courier"/>
              </a:rPr>
              <a:t>|&gt;</a:t>
            </a:r>
            <a:br/>
            <a:r>
              <a:rPr>
                <a:latin typeface="Courier"/>
              </a:rPr>
              <a:t>  </a:t>
            </a:r>
            <a:r>
              <a:rPr>
                <a:solidFill>
                  <a:srgbClr val="06287E"/>
                </a:solidFill>
                <a:latin typeface="Courier"/>
              </a:rPr>
              <a:t>rowwise</a:t>
            </a:r>
            <a:r>
              <a:rPr>
                <a:latin typeface="Courier"/>
              </a:rPr>
              <a:t>()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gam_low  =</a:t>
            </a:r>
            <a:r>
              <a:rPr>
                <a:latin typeface="Courier"/>
              </a:rPr>
              <a:t> </a:t>
            </a:r>
            <a:r>
              <a:rPr>
                <a:solidFill>
                  <a:srgbClr val="06287E"/>
                </a:solidFill>
                <a:latin typeface="Courier"/>
              </a:rPr>
              <a:t>ci</a:t>
            </a:r>
            <a:r>
              <a:rPr>
                <a:latin typeface="Courier"/>
              </a:rPr>
              <a:t>(gam_cases, denominator)[</a:t>
            </a:r>
            <a:r>
              <a:rPr>
                <a:solidFill>
                  <a:srgbClr val="40A070"/>
                </a:solidFill>
                <a:latin typeface="Courier"/>
              </a:rPr>
              <a:t>1</a:t>
            </a:r>
            <a:r>
              <a:rPr>
                <a:latin typeface="Courier"/>
              </a:rPr>
              <a:t>],</a:t>
            </a:r>
            <a:br/>
            <a:r>
              <a:rPr>
                <a:latin typeface="Courier"/>
              </a:rPr>
              <a:t>    </a:t>
            </a:r>
            <a:r>
              <a:rPr>
                <a:solidFill>
                  <a:srgbClr val="7D9029"/>
                </a:solidFill>
                <a:latin typeface="Courier"/>
              </a:rPr>
              <a:t>gam_high =</a:t>
            </a:r>
            <a:r>
              <a:rPr>
                <a:latin typeface="Courier"/>
              </a:rPr>
              <a:t> </a:t>
            </a:r>
            <a:r>
              <a:rPr>
                <a:solidFill>
                  <a:srgbClr val="06287E"/>
                </a:solidFill>
                <a:latin typeface="Courier"/>
              </a:rPr>
              <a:t>ci</a:t>
            </a:r>
            <a:r>
              <a:rPr>
                <a:latin typeface="Courier"/>
              </a:rPr>
              <a:t>(gam_cases, denominator)[</a:t>
            </a:r>
            <a:r>
              <a:rPr>
                <a:solidFill>
                  <a:srgbClr val="40A070"/>
                </a:solidFill>
                <a:latin typeface="Courier"/>
              </a:rPr>
              <a:t>2</a:t>
            </a:r>
            <a:r>
              <a:rPr>
                <a:latin typeface="Courier"/>
              </a:rPr>
              <a:t>]</a:t>
            </a:r>
            <a:br/>
            <a:r>
              <a:rPr>
                <a:latin typeface="Courier"/>
              </a:rPr>
              <a:t>  ) </a:t>
            </a:r>
            <a:r>
              <a:rPr>
                <a:solidFill>
                  <a:srgbClr val="4070A0"/>
                </a:solidFill>
                <a:latin typeface="Courier"/>
              </a:rPr>
              <a:t>|&gt;</a:t>
            </a:r>
            <a:br/>
            <a:r>
              <a:rPr>
                <a:latin typeface="Courier"/>
              </a:rPr>
              <a:t>  </a:t>
            </a:r>
            <a:r>
              <a:rPr>
                <a:solidFill>
                  <a:srgbClr val="06287E"/>
                </a:solidFill>
                <a:latin typeface="Courier"/>
              </a:rPr>
              <a:t>ungroup</a:t>
            </a:r>
            <a:r>
              <a:rPr>
                <a:latin typeface="Courier"/>
              </a:rPr>
              <a:t>()</a:t>
            </a:r>
            <a:br/>
            <a:br/>
            <a:r>
              <a:rPr>
                <a:latin typeface="Courier"/>
              </a:rPr>
              <a:t>by_commune </a:t>
            </a:r>
            <a:r>
              <a:rPr>
                <a:solidFill>
                  <a:srgbClr val="4070A0"/>
                </a:solidFill>
                <a:latin typeface="Courier"/>
              </a:rPr>
              <a:t>|&gt;</a:t>
            </a:r>
            <a:r>
              <a:rPr>
                <a:latin typeface="Courier"/>
              </a:rPr>
              <a:t> </a:t>
            </a:r>
            <a:r>
              <a:rPr>
                <a:solidFill>
                  <a:srgbClr val="06287E"/>
                </a:solidFill>
                <a:latin typeface="Courier"/>
              </a:rPr>
              <a:t>select</a:t>
            </a:r>
            <a:r>
              <a:rPr>
                <a:latin typeface="Courier"/>
              </a:rPr>
              <a:t>(commune, denominator, gam_rate, gam_low, gam_high)</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Format it for the report — In Python</a:t>
            </a:r>
          </a:p>
        </p:txBody>
      </p:sp>
      <p:sp>
        <p:nvSpPr>
          <p:cNvPr id="3" name="Content Placeholder 2"/>
          <p:cNvSpPr>
            <a:spLocks noGrp="1"/>
          </p:cNvSpPr>
          <p:nvPr>
            <p:ph idx="1"/>
          </p:nvPr>
        </p:nvSpPr>
        <p:spPr/>
        <p:txBody>
          <a:bodyPr/>
          <a:lstStyle/>
          <a:p>
            <a:pPr lvl="0" indent="0">
              <a:buNone/>
            </a:pPr>
            <a:r>
              <a:rPr>
                <a:latin typeface="Courier"/>
              </a:rPr>
              <a:t>report </a:t>
            </a:r>
            <a:r>
              <a:rPr>
                <a:solidFill>
                  <a:srgbClr val="666666"/>
                </a:solidFill>
                <a:latin typeface="Courier"/>
              </a:rPr>
              <a:t>=</a:t>
            </a:r>
            <a:r>
              <a:rPr>
                <a:latin typeface="Courier"/>
              </a:rPr>
              <a:t> by_commune.assign(</a:t>
            </a:r>
            <a:br/>
            <a:r>
              <a:rPr>
                <a:latin typeface="Courier"/>
              </a:rPr>
              <a:t>    gam</a:t>
            </a:r>
            <a:r>
              <a:rPr>
                <a:solidFill>
                  <a:srgbClr val="666666"/>
                </a:solidFill>
                <a:latin typeface="Courier"/>
              </a:rPr>
              <a:t>=</a:t>
            </a:r>
            <a:r>
              <a:rPr b="1">
                <a:solidFill>
                  <a:srgbClr val="007020"/>
                </a:solidFill>
                <a:latin typeface="Courier"/>
              </a:rPr>
              <a:t>lambda</a:t>
            </a:r>
            <a:r>
              <a:rPr>
                <a:latin typeface="Courier"/>
              </a:rPr>
              <a:t> d: (d[</a:t>
            </a:r>
            <a:r>
              <a:rPr>
                <a:solidFill>
                  <a:srgbClr val="4070A0"/>
                </a:solidFill>
                <a:latin typeface="Courier"/>
              </a:rPr>
              <a:t>"gam_rate"</a:t>
            </a:r>
            <a:r>
              <a:rPr>
                <a:latin typeface="Courier"/>
              </a:rPr>
              <a:t>] </a:t>
            </a:r>
            <a:r>
              <a:rPr>
                <a:solidFill>
                  <a:srgbClr val="666666"/>
                </a:solidFill>
                <a:latin typeface="Courier"/>
              </a:rPr>
              <a:t>*</a:t>
            </a:r>
            <a:r>
              <a:rPr>
                <a:latin typeface="Courier"/>
              </a:rPr>
              <a:t> </a:t>
            </a:r>
            <a:r>
              <a:rPr>
                <a:solidFill>
                  <a:srgbClr val="40A070"/>
                </a:solidFill>
                <a:latin typeface="Courier"/>
              </a:rPr>
              <a:t>100</a:t>
            </a:r>
            <a:r>
              <a:rPr>
                <a:latin typeface="Courier"/>
              </a:rPr>
              <a:t>).</a:t>
            </a:r>
            <a:r>
              <a:rPr>
                <a:solidFill>
                  <a:srgbClr val="008000"/>
                </a:solidFill>
                <a:latin typeface="Courier"/>
              </a:rPr>
              <a:t>round</a:t>
            </a:r>
            <a:r>
              <a:rPr>
                <a:latin typeface="Courier"/>
              </a:rPr>
              <a:t>(</a:t>
            </a:r>
            <a:r>
              <a:rPr>
                <a:solidFill>
                  <a:srgbClr val="40A070"/>
                </a:solidFill>
                <a:latin typeface="Courier"/>
              </a:rPr>
              <a:t>1</a:t>
            </a:r>
            <a:r>
              <a:rPr>
                <a:latin typeface="Courier"/>
              </a:rPr>
              <a:t>).astype(</a:t>
            </a:r>
            <a:r>
              <a:rPr>
                <a:solidFill>
                  <a:srgbClr val="008000"/>
                </a:solidFill>
                <a:latin typeface="Courier"/>
              </a:rPr>
              <a:t>str</a:t>
            </a:r>
            <a:r>
              <a:rPr>
                <a:latin typeface="Courier"/>
              </a:rPr>
              <a:t>) </a:t>
            </a:r>
            <a:r>
              <a:rPr>
                <a:solidFill>
                  <a:srgbClr val="666666"/>
                </a:solidFill>
                <a:latin typeface="Courier"/>
              </a:rPr>
              <a:t>+</a:t>
            </a:r>
            <a:r>
              <a:rPr>
                <a:latin typeface="Courier"/>
              </a:rPr>
              <a:t> </a:t>
            </a:r>
            <a:r>
              <a:rPr>
                <a:solidFill>
                  <a:srgbClr val="4070A0"/>
                </a:solidFill>
                <a:latin typeface="Courier"/>
              </a:rPr>
              <a:t>"%"</a:t>
            </a:r>
            <a:r>
              <a:rPr>
                <a:latin typeface="Courier"/>
              </a:rPr>
              <a:t>,</a:t>
            </a:r>
            <a:br/>
            <a:r>
              <a:rPr>
                <a:latin typeface="Courier"/>
              </a:rPr>
              <a:t>    ci</a:t>
            </a:r>
            <a:r>
              <a:rPr>
                <a:solidFill>
                  <a:srgbClr val="666666"/>
                </a:solidFill>
                <a:latin typeface="Courier"/>
              </a:rPr>
              <a:t>=</a:t>
            </a:r>
            <a:r>
              <a:rPr b="1">
                <a:solidFill>
                  <a:srgbClr val="007020"/>
                </a:solidFill>
                <a:latin typeface="Courier"/>
              </a:rPr>
              <a:t>lambda</a:t>
            </a:r>
            <a:r>
              <a:rPr>
                <a:latin typeface="Courier"/>
              </a:rPr>
              <a:t> d: </a:t>
            </a:r>
            <a:r>
              <a:rPr>
                <a:solidFill>
                  <a:srgbClr val="4070A0"/>
                </a:solidFill>
                <a:latin typeface="Courier"/>
              </a:rPr>
              <a:t>"("</a:t>
            </a:r>
            <a:br/>
            <a:r>
              <a:rPr>
                <a:latin typeface="Courier"/>
              </a:rPr>
              <a:t>    </a:t>
            </a:r>
            <a:r>
              <a:rPr>
                <a:solidFill>
                  <a:srgbClr val="666666"/>
                </a:solidFill>
                <a:latin typeface="Courier"/>
              </a:rPr>
              <a:t>+</a:t>
            </a:r>
            <a:r>
              <a:rPr>
                <a:latin typeface="Courier"/>
              </a:rPr>
              <a:t> (d[</a:t>
            </a:r>
            <a:r>
              <a:rPr>
                <a:solidFill>
                  <a:srgbClr val="4070A0"/>
                </a:solidFill>
                <a:latin typeface="Courier"/>
              </a:rPr>
              <a:t>"gam_low"</a:t>
            </a:r>
            <a:r>
              <a:rPr>
                <a:latin typeface="Courier"/>
              </a:rPr>
              <a:t>] </a:t>
            </a:r>
            <a:r>
              <a:rPr>
                <a:solidFill>
                  <a:srgbClr val="666666"/>
                </a:solidFill>
                <a:latin typeface="Courier"/>
              </a:rPr>
              <a:t>*</a:t>
            </a:r>
            <a:r>
              <a:rPr>
                <a:latin typeface="Courier"/>
              </a:rPr>
              <a:t> </a:t>
            </a:r>
            <a:r>
              <a:rPr>
                <a:solidFill>
                  <a:srgbClr val="40A070"/>
                </a:solidFill>
                <a:latin typeface="Courier"/>
              </a:rPr>
              <a:t>100</a:t>
            </a:r>
            <a:r>
              <a:rPr>
                <a:latin typeface="Courier"/>
              </a:rPr>
              <a:t>).</a:t>
            </a:r>
            <a:r>
              <a:rPr>
                <a:solidFill>
                  <a:srgbClr val="008000"/>
                </a:solidFill>
                <a:latin typeface="Courier"/>
              </a:rPr>
              <a:t>round</a:t>
            </a:r>
            <a:r>
              <a:rPr>
                <a:latin typeface="Courier"/>
              </a:rPr>
              <a:t>(</a:t>
            </a:r>
            <a:r>
              <a:rPr>
                <a:solidFill>
                  <a:srgbClr val="40A070"/>
                </a:solidFill>
                <a:latin typeface="Courier"/>
              </a:rPr>
              <a:t>1</a:t>
            </a:r>
            <a:r>
              <a:rPr>
                <a:latin typeface="Courier"/>
              </a:rPr>
              <a:t>).astype(</a:t>
            </a:r>
            <a:r>
              <a:rPr>
                <a:solidFill>
                  <a:srgbClr val="008000"/>
                </a:solidFill>
                <a:latin typeface="Courier"/>
              </a:rPr>
              <a:t>str</a:t>
            </a:r>
            <a:r>
              <a:rPr>
                <a:latin typeface="Courier"/>
              </a:rPr>
              <a:t>)</a:t>
            </a:r>
            <a:br/>
            <a:r>
              <a:rPr>
                <a:latin typeface="Courier"/>
              </a:rPr>
              <a:t>    </a:t>
            </a:r>
            <a:r>
              <a:rPr>
                <a:solidFill>
                  <a:srgbClr val="666666"/>
                </a:solidFill>
                <a:latin typeface="Courier"/>
              </a:rPr>
              <a:t>+</a:t>
            </a:r>
            <a:r>
              <a:rPr>
                <a:latin typeface="Courier"/>
              </a:rPr>
              <a:t> </a:t>
            </a:r>
            <a:r>
              <a:rPr>
                <a:solidFill>
                  <a:srgbClr val="4070A0"/>
                </a:solidFill>
                <a:latin typeface="Courier"/>
              </a:rPr>
              <a:t>" - "</a:t>
            </a:r>
            <a:br/>
            <a:r>
              <a:rPr>
                <a:latin typeface="Courier"/>
              </a:rPr>
              <a:t>    </a:t>
            </a:r>
            <a:r>
              <a:rPr>
                <a:solidFill>
                  <a:srgbClr val="666666"/>
                </a:solidFill>
                <a:latin typeface="Courier"/>
              </a:rPr>
              <a:t>+</a:t>
            </a:r>
            <a:r>
              <a:rPr>
                <a:latin typeface="Courier"/>
              </a:rPr>
              <a:t> (d[</a:t>
            </a:r>
            <a:r>
              <a:rPr>
                <a:solidFill>
                  <a:srgbClr val="4070A0"/>
                </a:solidFill>
                <a:latin typeface="Courier"/>
              </a:rPr>
              <a:t>"gam_high"</a:t>
            </a:r>
            <a:r>
              <a:rPr>
                <a:latin typeface="Courier"/>
              </a:rPr>
              <a:t>] </a:t>
            </a:r>
            <a:r>
              <a:rPr>
                <a:solidFill>
                  <a:srgbClr val="666666"/>
                </a:solidFill>
                <a:latin typeface="Courier"/>
              </a:rPr>
              <a:t>*</a:t>
            </a:r>
            <a:r>
              <a:rPr>
                <a:latin typeface="Courier"/>
              </a:rPr>
              <a:t> </a:t>
            </a:r>
            <a:r>
              <a:rPr>
                <a:solidFill>
                  <a:srgbClr val="40A070"/>
                </a:solidFill>
                <a:latin typeface="Courier"/>
              </a:rPr>
              <a:t>100</a:t>
            </a:r>
            <a:r>
              <a:rPr>
                <a:latin typeface="Courier"/>
              </a:rPr>
              <a:t>).</a:t>
            </a:r>
            <a:r>
              <a:rPr>
                <a:solidFill>
                  <a:srgbClr val="008000"/>
                </a:solidFill>
                <a:latin typeface="Courier"/>
              </a:rPr>
              <a:t>round</a:t>
            </a:r>
            <a:r>
              <a:rPr>
                <a:latin typeface="Courier"/>
              </a:rPr>
              <a:t>(</a:t>
            </a:r>
            <a:r>
              <a:rPr>
                <a:solidFill>
                  <a:srgbClr val="40A070"/>
                </a:solidFill>
                <a:latin typeface="Courier"/>
              </a:rPr>
              <a:t>1</a:t>
            </a:r>
            <a:r>
              <a:rPr>
                <a:latin typeface="Courier"/>
              </a:rPr>
              <a:t>).astype(</a:t>
            </a:r>
            <a:r>
              <a:rPr>
                <a:solidFill>
                  <a:srgbClr val="008000"/>
                </a:solidFill>
                <a:latin typeface="Courier"/>
              </a:rPr>
              <a:t>str</a:t>
            </a:r>
            <a:r>
              <a:rPr>
                <a:latin typeface="Courier"/>
              </a:rPr>
              <a:t>)</a:t>
            </a:r>
            <a:br/>
            <a:r>
              <a:rPr>
                <a:latin typeface="Courier"/>
              </a:rPr>
              <a:t>    </a:t>
            </a:r>
            <a:r>
              <a:rPr>
                <a:solidFill>
                  <a:srgbClr val="666666"/>
                </a:solidFill>
                <a:latin typeface="Courier"/>
              </a:rPr>
              <a:t>+</a:t>
            </a:r>
            <a:r>
              <a:rPr>
                <a:latin typeface="Courier"/>
              </a:rPr>
              <a:t> </a:t>
            </a:r>
            <a:r>
              <a:rPr>
                <a:solidFill>
                  <a:srgbClr val="4070A0"/>
                </a:solidFill>
                <a:latin typeface="Courier"/>
              </a:rPr>
              <a:t>")"</a:t>
            </a:r>
            <a:r>
              <a:rPr>
                <a:latin typeface="Courier"/>
              </a:rPr>
              <a:t>,</a:t>
            </a:r>
            <a:br/>
            <a:r>
              <a:rPr>
                <a:latin typeface="Courier"/>
              </a:rPr>
              <a:t>)[[</a:t>
            </a:r>
            <a:r>
              <a:rPr>
                <a:solidFill>
                  <a:srgbClr val="4070A0"/>
                </a:solidFill>
                <a:latin typeface="Courier"/>
              </a:rPr>
              <a:t>"commune"</a:t>
            </a:r>
            <a:r>
              <a:rPr>
                <a:latin typeface="Courier"/>
              </a:rPr>
              <a:t>, </a:t>
            </a:r>
            <a:r>
              <a:rPr>
                <a:solidFill>
                  <a:srgbClr val="4070A0"/>
                </a:solidFill>
                <a:latin typeface="Courier"/>
              </a:rPr>
              <a:t>"screened"</a:t>
            </a:r>
            <a:r>
              <a:rPr>
                <a:latin typeface="Courier"/>
              </a:rPr>
              <a:t>, </a:t>
            </a:r>
            <a:r>
              <a:rPr>
                <a:solidFill>
                  <a:srgbClr val="4070A0"/>
                </a:solidFill>
                <a:latin typeface="Courier"/>
              </a:rPr>
              <a:t>"denominator"</a:t>
            </a:r>
            <a:r>
              <a:rPr>
                <a:latin typeface="Courier"/>
              </a:rPr>
              <a:t>, </a:t>
            </a:r>
            <a:r>
              <a:rPr>
                <a:solidFill>
                  <a:srgbClr val="4070A0"/>
                </a:solidFill>
                <a:latin typeface="Courier"/>
              </a:rPr>
              <a:t>"gam_cases"</a:t>
            </a:r>
            <a:r>
              <a:rPr>
                <a:latin typeface="Courier"/>
              </a:rPr>
              <a:t>, </a:t>
            </a:r>
            <a:r>
              <a:rPr>
                <a:solidFill>
                  <a:srgbClr val="4070A0"/>
                </a:solidFill>
                <a:latin typeface="Courier"/>
              </a:rPr>
              <a:t>"gam"</a:t>
            </a:r>
            <a:r>
              <a:rPr>
                <a:latin typeface="Courier"/>
              </a:rPr>
              <a:t>, </a:t>
            </a:r>
            <a:r>
              <a:rPr>
                <a:solidFill>
                  <a:srgbClr val="4070A0"/>
                </a:solidFill>
                <a:latin typeface="Courier"/>
              </a:rPr>
              <a:t>"ci"</a:t>
            </a:r>
            <a:r>
              <a:rPr>
                <a:latin typeface="Courier"/>
              </a:rPr>
              <a:t>]]</a:t>
            </a:r>
            <a:br/>
            <a:br/>
            <a:r>
              <a:rPr>
                <a:latin typeface="Courier"/>
              </a:rPr>
              <a:t>report.columns </a:t>
            </a:r>
            <a:r>
              <a:rPr>
                <a:solidFill>
                  <a:srgbClr val="666666"/>
                </a:solidFill>
                <a:latin typeface="Courier"/>
              </a:rPr>
              <a:t>=</a:t>
            </a:r>
            <a:r>
              <a:rPr>
                <a:latin typeface="Courier"/>
              </a:rPr>
              <a:t> [</a:t>
            </a:r>
            <a:br/>
            <a:r>
              <a:rPr>
                <a:latin typeface="Courier"/>
              </a:rPr>
              <a:t>    </a:t>
            </a:r>
            <a:r>
              <a:rPr>
                <a:solidFill>
                  <a:srgbClr val="4070A0"/>
                </a:solidFill>
                <a:latin typeface="Courier"/>
              </a:rPr>
              <a:t>"Commune"</a:t>
            </a:r>
            <a:r>
              <a:rPr>
                <a:latin typeface="Courier"/>
              </a:rPr>
              <a:t>, </a:t>
            </a:r>
            <a:r>
              <a:rPr>
                <a:solidFill>
                  <a:srgbClr val="4070A0"/>
                </a:solidFill>
                <a:latin typeface="Courier"/>
              </a:rPr>
              <a:t>"Screened"</a:t>
            </a:r>
            <a:r>
              <a:rPr>
                <a:latin typeface="Courier"/>
              </a:rPr>
              <a:t>, </a:t>
            </a:r>
            <a:r>
              <a:rPr>
                <a:solidFill>
                  <a:srgbClr val="4070A0"/>
                </a:solidFill>
                <a:latin typeface="Courier"/>
              </a:rPr>
              <a:t>"Assessed"</a:t>
            </a:r>
            <a:r>
              <a:rPr>
                <a:latin typeface="Courier"/>
              </a:rPr>
              <a:t>, </a:t>
            </a:r>
            <a:r>
              <a:rPr>
                <a:solidFill>
                  <a:srgbClr val="4070A0"/>
                </a:solidFill>
                <a:latin typeface="Courier"/>
              </a:rPr>
              <a:t>"GAM cases"</a:t>
            </a:r>
            <a:r>
              <a:rPr>
                <a:latin typeface="Courier"/>
              </a:rPr>
              <a:t>, </a:t>
            </a:r>
            <a:r>
              <a:rPr>
                <a:solidFill>
                  <a:srgbClr val="4070A0"/>
                </a:solidFill>
                <a:latin typeface="Courier"/>
              </a:rPr>
              <a:t>"GAM rate"</a:t>
            </a:r>
            <a:r>
              <a:rPr>
                <a:latin typeface="Courier"/>
              </a:rPr>
              <a:t>, </a:t>
            </a:r>
            <a:r>
              <a:rPr>
                <a:solidFill>
                  <a:srgbClr val="4070A0"/>
                </a:solidFill>
                <a:latin typeface="Courier"/>
              </a:rPr>
              <a:t>"95% CI"</a:t>
            </a:r>
            <a:r>
              <a:rPr>
                <a:latin typeface="Courier"/>
              </a:rPr>
              <a:t>,</a:t>
            </a:r>
            <a:br/>
            <a:r>
              <a:rPr>
                <a:latin typeface="Courier"/>
              </a:rPr>
              <a:t>]</a:t>
            </a:r>
            <a:br/>
            <a:r>
              <a:rPr>
                <a:latin typeface="Courier"/>
              </a:rPr>
              <a:t>report.to_csv(</a:t>
            </a:r>
            <a:r>
              <a:rPr>
                <a:solidFill>
                  <a:srgbClr val="4070A0"/>
                </a:solidFill>
                <a:latin typeface="Courier"/>
              </a:rPr>
              <a:t>"output/tables/gam-by-commune.csv"</a:t>
            </a:r>
            <a:r>
              <a:rPr>
                <a:latin typeface="Courier"/>
              </a:rPr>
              <a:t>, index</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(report.to_string(index</a:t>
            </a:r>
            <a:r>
              <a:rPr>
                <a:solidFill>
                  <a:srgbClr val="666666"/>
                </a:solidFill>
                <a:latin typeface="Courier"/>
              </a:rPr>
              <a:t>=</a:t>
            </a:r>
            <a:r>
              <a:rPr>
                <a:solidFill>
                  <a:srgbClr val="19177C"/>
                </a:solidFill>
                <a:latin typeface="Courier"/>
              </a:rPr>
              <a:t>False</a:t>
            </a:r>
            <a:r>
              <a:rPr>
                <a:latin typeface="Courier"/>
              </a:rPr>
              <a:t>))</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this lesson covers</a:t>
            </a:r>
          </a:p>
        </p:txBody>
      </p:sp>
      <p:sp>
        <p:nvSpPr>
          <p:cNvPr id="3" name="Content Placeholder 2"/>
          <p:cNvSpPr>
            <a:spLocks noGrp="1"/>
          </p:cNvSpPr>
          <p:nvPr>
            <p:ph idx="1"/>
          </p:nvPr>
        </p:nvSpPr>
        <p:spPr/>
        <p:txBody>
          <a:bodyPr/>
          <a:lstStyle/>
          <a:p>
            <a:pPr lvl="0"/>
            <a:r>
              <a:rPr/>
              <a:t>An indicator is a numerator over a denominator, disaggregated</a:t>
            </a:r>
          </a:p>
          <a:p>
            <a:pPr lvl="0"/>
            <a:r>
              <a:rPr/>
              <a:t>The indicator reference sheet</a:t>
            </a:r>
          </a:p>
          <a:p>
            <a:pPr lvl="0"/>
            <a:r>
              <a:rPr/>
              <a:t>Build the numerator as a column</a:t>
            </a:r>
          </a:p>
          <a:p>
            <a:pPr lvl="0"/>
            <a:r>
              <a:rPr/>
              <a:t>The indicator table</a:t>
            </a:r>
          </a:p>
          <a:p>
            <a:pPr lvl="0"/>
            <a:r>
              <a:rPr/>
              <a:t>Disaggregation</a:t>
            </a:r>
          </a:p>
          <a:p>
            <a:pPr lvl="0"/>
            <a:r>
              <a:rPr/>
              <a:t>Say how uncertain you are</a:t>
            </a:r>
          </a:p>
          <a:p>
            <a:pPr lvl="0"/>
            <a:r>
              <a:rPr/>
              <a:t>Format it for the report</a:t>
            </a:r>
          </a:p>
          <a:p>
            <a:pPr lvl="0"/>
            <a:r>
              <a:rPr/>
              <a:t>What comes next</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Format it for the report — In R</a:t>
            </a:r>
          </a:p>
        </p:txBody>
      </p:sp>
      <p:sp>
        <p:nvSpPr>
          <p:cNvPr id="3" name="Content Placeholder 2"/>
          <p:cNvSpPr>
            <a:spLocks noGrp="1"/>
          </p:cNvSpPr>
          <p:nvPr>
            <p:ph idx="1"/>
          </p:nvPr>
        </p:nvSpPr>
        <p:spPr/>
        <p:txBody>
          <a:bodyPr/>
          <a:lstStyle/>
          <a:p>
            <a:pPr lvl="0" indent="0">
              <a:buNone/>
            </a:pPr>
            <a:r>
              <a:rPr>
                <a:latin typeface="Courier"/>
              </a:rPr>
              <a:t>report </a:t>
            </a:r>
            <a:r>
              <a:rPr>
                <a:solidFill>
                  <a:srgbClr val="007020"/>
                </a:solidFill>
                <a:latin typeface="Courier"/>
              </a:rPr>
              <a:t>&lt;-</a:t>
            </a:r>
            <a:r>
              <a:rPr>
                <a:latin typeface="Courier"/>
              </a:rPr>
              <a:t> by_commune </a:t>
            </a:r>
            <a:r>
              <a:rPr>
                <a:solidFill>
                  <a:srgbClr val="4070A0"/>
                </a:solidFill>
                <a:latin typeface="Courier"/>
              </a:rPr>
              <a:t>|&gt;</a:t>
            </a:r>
            <a:br/>
            <a:r>
              <a:rPr>
                <a:latin typeface="Courier"/>
              </a:rPr>
              <a:t>  </a:t>
            </a:r>
            <a:r>
              <a:rPr>
                <a:solidFill>
                  <a:srgbClr val="06287E"/>
                </a:solidFill>
                <a:latin typeface="Courier"/>
              </a:rPr>
              <a:t>transmute</a:t>
            </a:r>
            <a:r>
              <a:rPr>
                <a:latin typeface="Courier"/>
              </a:rPr>
              <a:t>(</a:t>
            </a:r>
            <a:br/>
            <a:r>
              <a:rPr>
                <a:latin typeface="Courier"/>
              </a:rPr>
              <a:t>    </a:t>
            </a:r>
            <a:r>
              <a:rPr>
                <a:solidFill>
                  <a:srgbClr val="7D9029"/>
                </a:solidFill>
                <a:latin typeface="Courier"/>
              </a:rPr>
              <a:t>Commune     =</a:t>
            </a:r>
            <a:r>
              <a:rPr>
                <a:latin typeface="Courier"/>
              </a:rPr>
              <a:t> commune,</a:t>
            </a:r>
            <a:br/>
            <a:r>
              <a:rPr>
                <a:latin typeface="Courier"/>
              </a:rPr>
              <a:t>    </a:t>
            </a:r>
            <a:r>
              <a:rPr>
                <a:solidFill>
                  <a:srgbClr val="7D9029"/>
                </a:solidFill>
                <a:latin typeface="Courier"/>
              </a:rPr>
              <a:t>Screened    =</a:t>
            </a:r>
            <a:r>
              <a:rPr>
                <a:latin typeface="Courier"/>
              </a:rPr>
              <a:t> screened,</a:t>
            </a:r>
            <a:br/>
            <a:r>
              <a:rPr>
                <a:latin typeface="Courier"/>
              </a:rPr>
              <a:t>    </a:t>
            </a:r>
            <a:r>
              <a:rPr>
                <a:solidFill>
                  <a:srgbClr val="7D9029"/>
                </a:solidFill>
                <a:latin typeface="Courier"/>
              </a:rPr>
              <a:t>Assessed    =</a:t>
            </a:r>
            <a:r>
              <a:rPr>
                <a:latin typeface="Courier"/>
              </a:rPr>
              <a:t> denominator,</a:t>
            </a:r>
            <a:br/>
            <a:r>
              <a:rPr>
                <a:latin typeface="Courier"/>
              </a:rPr>
              <a:t>    </a:t>
            </a:r>
            <a:r>
              <a:rPr>
                <a:solidFill>
                  <a:srgbClr val="4070A0"/>
                </a:solidFill>
                <a:latin typeface="Courier"/>
              </a:rPr>
              <a:t>`</a:t>
            </a:r>
            <a:r>
              <a:rPr>
                <a:solidFill>
                  <a:srgbClr val="7D9029"/>
                </a:solidFill>
                <a:latin typeface="Courier"/>
              </a:rPr>
              <a:t>GAM cases</a:t>
            </a:r>
            <a:r>
              <a:rPr>
                <a:solidFill>
                  <a:srgbClr val="4070A0"/>
                </a:solidFill>
                <a:latin typeface="Courier"/>
              </a:rPr>
              <a:t>`</a:t>
            </a:r>
            <a:r>
              <a:rPr>
                <a:latin typeface="Courier"/>
              </a:rPr>
              <a:t> </a:t>
            </a:r>
            <a:r>
              <a:rPr>
                <a:solidFill>
                  <a:srgbClr val="007020"/>
                </a:solidFill>
                <a:latin typeface="Courier"/>
              </a:rPr>
              <a:t>=</a:t>
            </a:r>
            <a:r>
              <a:rPr>
                <a:latin typeface="Courier"/>
              </a:rPr>
              <a:t> gam_cases,</a:t>
            </a:r>
            <a:br/>
            <a:r>
              <a:rPr>
                <a:latin typeface="Courier"/>
              </a:rPr>
              <a:t>    </a:t>
            </a:r>
            <a:r>
              <a:rPr>
                <a:solidFill>
                  <a:srgbClr val="4070A0"/>
                </a:solidFill>
                <a:latin typeface="Courier"/>
              </a:rPr>
              <a:t>`</a:t>
            </a:r>
            <a:r>
              <a:rPr>
                <a:solidFill>
                  <a:srgbClr val="7D9029"/>
                </a:solidFill>
                <a:latin typeface="Courier"/>
              </a:rPr>
              <a:t>GAM rate</a:t>
            </a:r>
            <a:r>
              <a:rPr>
                <a:solidFill>
                  <a:srgbClr val="4070A0"/>
                </a:solidFill>
                <a:latin typeface="Courier"/>
              </a:rPr>
              <a:t>`</a:t>
            </a:r>
            <a:r>
              <a:rPr>
                <a:latin typeface="Courier"/>
              </a:rPr>
              <a:t>  </a:t>
            </a:r>
            <a:r>
              <a:rPr>
                <a:solidFill>
                  <a:srgbClr val="007020"/>
                </a:solidFill>
                <a:latin typeface="Courier"/>
              </a:rPr>
              <a:t>=</a:t>
            </a:r>
            <a:r>
              <a:rPr>
                <a:latin typeface="Courier"/>
              </a:rPr>
              <a:t> </a:t>
            </a:r>
            <a:r>
              <a:rPr>
                <a:solidFill>
                  <a:srgbClr val="06287E"/>
                </a:solidFill>
                <a:latin typeface="Courier"/>
              </a:rPr>
              <a:t>sprintf</a:t>
            </a:r>
            <a:r>
              <a:rPr>
                <a:latin typeface="Courier"/>
              </a:rPr>
              <a:t>(</a:t>
            </a:r>
            <a:r>
              <a:rPr>
                <a:solidFill>
                  <a:srgbClr val="4070A0"/>
                </a:solidFill>
                <a:latin typeface="Courier"/>
              </a:rPr>
              <a:t>"%.1f%%"</a:t>
            </a:r>
            <a:r>
              <a:rPr>
                <a:latin typeface="Courier"/>
              </a:rPr>
              <a:t>, gam_rate </a:t>
            </a:r>
            <a:r>
              <a:rPr>
                <a:solidFill>
                  <a:srgbClr val="4070A0"/>
                </a:solidFill>
                <a:latin typeface="Courier"/>
              </a:rPr>
              <a:t>*</a:t>
            </a:r>
            <a:r>
              <a:rPr>
                <a:latin typeface="Courier"/>
              </a:rPr>
              <a:t> </a:t>
            </a:r>
            <a:r>
              <a:rPr>
                <a:solidFill>
                  <a:srgbClr val="40A070"/>
                </a:solidFill>
                <a:latin typeface="Courier"/>
              </a:rPr>
              <a:t>100</a:t>
            </a:r>
            <a:r>
              <a:rPr>
                <a:latin typeface="Courier"/>
              </a:rPr>
              <a:t>),</a:t>
            </a:r>
            <a:br/>
            <a:r>
              <a:rPr>
                <a:latin typeface="Courier"/>
              </a:rPr>
              <a:t>    </a:t>
            </a:r>
            <a:r>
              <a:rPr>
                <a:solidFill>
                  <a:srgbClr val="4070A0"/>
                </a:solidFill>
                <a:latin typeface="Courier"/>
              </a:rPr>
              <a:t>`</a:t>
            </a:r>
            <a:r>
              <a:rPr>
                <a:solidFill>
                  <a:srgbClr val="7D9029"/>
                </a:solidFill>
                <a:latin typeface="Courier"/>
              </a:rPr>
              <a:t>95% CI</a:t>
            </a:r>
            <a:r>
              <a:rPr>
                <a:solidFill>
                  <a:srgbClr val="4070A0"/>
                </a:solidFill>
                <a:latin typeface="Courier"/>
              </a:rPr>
              <a:t>`</a:t>
            </a:r>
            <a:r>
              <a:rPr>
                <a:latin typeface="Courier"/>
              </a:rPr>
              <a:t>    </a:t>
            </a:r>
            <a:r>
              <a:rPr>
                <a:solidFill>
                  <a:srgbClr val="007020"/>
                </a:solidFill>
                <a:latin typeface="Courier"/>
              </a:rPr>
              <a:t>=</a:t>
            </a:r>
            <a:r>
              <a:rPr>
                <a:latin typeface="Courier"/>
              </a:rPr>
              <a:t> </a:t>
            </a:r>
            <a:r>
              <a:rPr>
                <a:solidFill>
                  <a:srgbClr val="06287E"/>
                </a:solidFill>
                <a:latin typeface="Courier"/>
              </a:rPr>
              <a:t>sprintf</a:t>
            </a:r>
            <a:r>
              <a:rPr>
                <a:latin typeface="Courier"/>
              </a:rPr>
              <a:t>(</a:t>
            </a:r>
            <a:r>
              <a:rPr>
                <a:solidFill>
                  <a:srgbClr val="4070A0"/>
                </a:solidFill>
                <a:latin typeface="Courier"/>
              </a:rPr>
              <a:t>"(%.1f - %.1f)"</a:t>
            </a:r>
            <a:r>
              <a:rPr>
                <a:latin typeface="Courier"/>
              </a:rPr>
              <a:t>, gam_low </a:t>
            </a:r>
            <a:r>
              <a:rPr>
                <a:solidFill>
                  <a:srgbClr val="4070A0"/>
                </a:solidFill>
                <a:latin typeface="Courier"/>
              </a:rPr>
              <a:t>*</a:t>
            </a:r>
            <a:r>
              <a:rPr>
                <a:latin typeface="Courier"/>
              </a:rPr>
              <a:t> </a:t>
            </a:r>
            <a:r>
              <a:rPr>
                <a:solidFill>
                  <a:srgbClr val="40A070"/>
                </a:solidFill>
                <a:latin typeface="Courier"/>
              </a:rPr>
              <a:t>100</a:t>
            </a:r>
            <a:r>
              <a:rPr>
                <a:latin typeface="Courier"/>
              </a:rPr>
              <a:t>, gam_high </a:t>
            </a:r>
            <a:r>
              <a:rPr>
                <a:solidFill>
                  <a:srgbClr val="4070A0"/>
                </a:solidFill>
                <a:latin typeface="Courier"/>
              </a:rPr>
              <a:t>*</a:t>
            </a:r>
            <a:r>
              <a:rPr>
                <a:latin typeface="Courier"/>
              </a:rPr>
              <a:t> </a:t>
            </a:r>
            <a:r>
              <a:rPr>
                <a:solidFill>
                  <a:srgbClr val="40A070"/>
                </a:solidFill>
                <a:latin typeface="Courier"/>
              </a:rPr>
              <a:t>100</a:t>
            </a:r>
            <a:r>
              <a:rPr>
                <a:latin typeface="Courier"/>
              </a:rPr>
              <a:t>)</a:t>
            </a:r>
            <a:br/>
            <a:r>
              <a:rPr>
                <a:latin typeface="Courier"/>
              </a:rPr>
              <a:t>  )</a:t>
            </a:r>
            <a:br/>
            <a:br/>
            <a:r>
              <a:rPr>
                <a:latin typeface="Courier"/>
              </a:rPr>
              <a:t>readr</a:t>
            </a:r>
            <a:r>
              <a:rPr>
                <a:solidFill>
                  <a:srgbClr val="4070A0"/>
                </a:solidFill>
                <a:latin typeface="Courier"/>
              </a:rPr>
              <a:t>::</a:t>
            </a:r>
            <a:r>
              <a:rPr>
                <a:solidFill>
                  <a:srgbClr val="06287E"/>
                </a:solidFill>
                <a:latin typeface="Courier"/>
              </a:rPr>
              <a:t>write_csv</a:t>
            </a:r>
            <a:r>
              <a:rPr>
                <a:latin typeface="Courier"/>
              </a:rPr>
              <a:t>(report, </a:t>
            </a:r>
            <a:r>
              <a:rPr>
                <a:solidFill>
                  <a:srgbClr val="4070A0"/>
                </a:solidFill>
                <a:latin typeface="Courier"/>
              </a:rPr>
              <a:t>"output/tables/gam-by-commune.csv"</a:t>
            </a:r>
            <a:r>
              <a:rPr>
                <a:latin typeface="Courier"/>
              </a:rPr>
              <a:t>)</a:t>
            </a:r>
            <a:br/>
            <a:r>
              <a:rPr>
                <a:latin typeface="Courier"/>
              </a:rPr>
              <a:t>report</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comes next</a:t>
            </a:r>
          </a:p>
        </p:txBody>
      </p:sp>
      <p:sp>
        <p:nvSpPr>
          <p:cNvPr id="3" name="Content Placeholder 2"/>
          <p:cNvSpPr>
            <a:spLocks noGrp="1"/>
          </p:cNvSpPr>
          <p:nvPr>
            <p:ph idx="1"/>
          </p:nvPr>
        </p:nvSpPr>
        <p:spPr/>
        <p:txBody>
          <a:bodyPr/>
          <a:lstStyle/>
          <a:p>
            <a:pPr lvl="0"/>
            <a:r>
              <a:rPr/>
              <a:t>The last lesson makes this run again — on next quarter’s export, on someone else’s laptop, without editing anything.</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Where this goes next</a:t>
            </a:r>
          </a:p>
        </p:txBody>
      </p:sp>
      <p:sp>
        <p:nvSpPr>
          <p:cNvPr id="3" name="Content Placeholder 2"/>
          <p:cNvSpPr>
            <a:spLocks noGrp="1"/>
          </p:cNvSpPr>
          <p:nvPr>
            <p:ph idx="1"/>
          </p:nvPr>
        </p:nvSpPr>
        <p:spPr/>
        <p:txBody>
          <a:bodyPr/>
          <a:lstStyle/>
          <a:p>
            <a:pPr lvl="0" indent="0" marL="0">
              <a:buNone/>
            </a:pPr>
            <a:r>
              <a:rPr/>
              <a:t>Read the full lesson, with runnable code</a:t>
            </a:r>
          </a:p>
          <a:p>
            <a:pPr lvl="0" indent="0" marL="0">
              <a:buNone/>
            </a:pPr>
            <a:r>
              <a:rPr>
                <a:hlinkClick r:id="rId2"/>
              </a:rPr>
              <a:t>https://data-analysis.cassion.dev/courses/data-analysis-foundations/foundations-07-indicator-tables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An indicator is a numerator over a denominator, disaggregated</a:t>
            </a:r>
          </a:p>
        </p:txBody>
      </p:sp>
      <p:sp>
        <p:nvSpPr>
          <p:cNvPr id="3" name="Content Placeholder 2"/>
          <p:cNvSpPr>
            <a:spLocks noGrp="1"/>
          </p:cNvSpPr>
          <p:nvPr>
            <p:ph idx="1"/>
          </p:nvPr>
        </p:nvSpPr>
        <p:spPr/>
        <p:txBody>
          <a:bodyPr/>
          <a:lstStyle/>
          <a:p>
            <a:pPr lvl="0"/>
            <a:r>
              <a:rPr/>
              <a:t>That sentence is the whole lesson.</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indicator reference sheet</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4114800"/>
                <a:gridCol w="4114800"/>
              </a:tblGrid>
              <a:tr h="0">
                <a:tc>
                  <a:txBody>
                    <a:bodyPr/>
                    <a:lstStyle/>
                    <a:p>
                      <a:pPr lvl="0" indent="0" marL="0">
                        <a:buNone/>
                      </a:pPr>
                      <a:r>
                        <a:rPr/>
                        <a:t>Field</a:t>
                      </a:r>
                    </a:p>
                  </a:txBody>
                  <a:tcPr/>
                </a:tc>
                <a:tc>
                  <a:txBody>
                    <a:bodyPr/>
                    <a:lstStyle/>
                    <a:p>
                      <a:pPr lvl="0" indent="0" marL="0">
                        <a:buNone/>
                      </a:pPr>
                      <a:r>
                        <a:rPr/>
                        <a:t>For our example</a:t>
                      </a:r>
                    </a:p>
                  </a:txBody>
                  <a:tcPr/>
                </a:tc>
              </a:tr>
              <a:tr h="0">
                <a:tc>
                  <a:txBody>
                    <a:bodyPr/>
                    <a:lstStyle/>
                    <a:p>
                      <a:pPr lvl="0" indent="0" marL="0">
                        <a:buNone/>
                      </a:pPr>
                      <a:r>
                        <a:rPr/>
                        <a:t>Indicator</a:t>
                      </a:r>
                    </a:p>
                  </a:txBody>
                </a:tc>
                <a:tc>
                  <a:txBody>
                    <a:bodyPr/>
                    <a:lstStyle/>
                    <a:p>
                      <a:pPr lvl="0" indent="0" marL="0">
                        <a:buNone/>
                      </a:pPr>
                      <a:r>
                        <a:rPr/>
                        <a:t>Global acute malnutrition (GAM) prevalence by MUAC</a:t>
                      </a:r>
                    </a:p>
                  </a:txBody>
                </a:tc>
              </a:tr>
              <a:tr h="0">
                <a:tc>
                  <a:txBody>
                    <a:bodyPr/>
                    <a:lstStyle/>
                    <a:p>
                      <a:pPr lvl="0" indent="0" marL="0">
                        <a:buNone/>
                      </a:pPr>
                      <a:r>
                        <a:rPr/>
                        <a:t>Numerator</a:t>
                      </a:r>
                    </a:p>
                  </a:txBody>
                </a:tc>
                <a:tc>
                  <a:txBody>
                    <a:bodyPr/>
                    <a:lstStyle/>
                    <a:p>
                      <a:pPr lvl="0" indent="0" marL="0">
                        <a:buNone/>
                      </a:pPr>
                      <a:r>
                        <a:rPr/>
                        <a:t>Children 6-59 months screened with MUAC below 125 mm, or with bilateral pitting oedema</a:t>
                      </a:r>
                    </a:p>
                  </a:txBody>
                </a:tc>
              </a:tr>
              <a:tr h="0">
                <a:tc>
                  <a:txBody>
                    <a:bodyPr/>
                    <a:lstStyle/>
                    <a:p>
                      <a:pPr lvl="0" indent="0" marL="0">
                        <a:buNone/>
                      </a:pPr>
                      <a:r>
                        <a:rPr/>
                        <a:t>Denominator</a:t>
                      </a:r>
                    </a:p>
                  </a:txBody>
                </a:tc>
                <a:tc>
                  <a:txBody>
                    <a:bodyPr/>
                    <a:lstStyle/>
                    <a:p>
                      <a:pPr lvl="0" indent="0" marL="0">
                        <a:buNone/>
                      </a:pPr>
                      <a:r>
                        <a:rPr/>
                        <a:t>Children 6-59 months with a valid MUAC measurement or a recorded oedema assessment</a:t>
                      </a:r>
                    </a:p>
                  </a:txBody>
                </a:tc>
              </a:tr>
              <a:tr h="0">
                <a:tc>
                  <a:txBody>
                    <a:bodyPr/>
                    <a:lstStyle/>
                    <a:p>
                      <a:pPr lvl="0" indent="0" marL="0">
                        <a:buNone/>
                      </a:pPr>
                      <a:r>
                        <a:rPr/>
                        <a:t>Disaggregation</a:t>
                      </a:r>
                    </a:p>
                  </a:txBody>
                </a:tc>
                <a:tc>
                  <a:txBody>
                    <a:bodyPr/>
                    <a:lstStyle/>
                    <a:p>
                      <a:pPr lvl="0" indent="0" marL="0">
                        <a:buNone/>
                      </a:pPr>
                      <a:r>
                        <a:rPr/>
                        <a:t>Commune, sex, age band (6-23, 24-59 months)</a:t>
                      </a:r>
                    </a:p>
                  </a:txBody>
                </a:tc>
              </a:tr>
              <a:tr h="0">
                <a:tc>
                  <a:txBody>
                    <a:bodyPr/>
                    <a:lstStyle/>
                    <a:p>
                      <a:pPr lvl="0" indent="0" marL="0">
                        <a:buNone/>
                      </a:pPr>
                      <a:r>
                        <a:rPr/>
                        <a:t>Frequency</a:t>
                      </a:r>
                    </a:p>
                  </a:txBody>
                </a:tc>
                <a:tc>
                  <a:txBody>
                    <a:bodyPr/>
                    <a:lstStyle/>
                    <a:p>
                      <a:pPr lvl="0" indent="0" marL="0">
                        <a:buNone/>
                      </a:pPr>
                      <a:r>
                        <a:rPr/>
                        <a:t>Quarterly, and annually for the donor report</a:t>
                      </a:r>
                    </a:p>
                  </a:txBody>
                </a:tc>
              </a:tr>
              <a:tr h="0">
                <a:tc>
                  <a:txBody>
                    <a:bodyPr/>
                    <a:lstStyle/>
                    <a:p>
                      <a:pPr lvl="0" indent="0" marL="0">
                        <a:buNone/>
                      </a:pPr>
                      <a:r>
                        <a:rPr/>
                        <a:t>Source</a:t>
                      </a:r>
                    </a:p>
                  </a:txBody>
                </a:tc>
                <a:tc>
                  <a:txBody>
                    <a:bodyPr/>
                    <a:lstStyle/>
                    <a:p>
                      <a:pPr lvl="0" indent="0" marL="0">
                        <a:buNone/>
                      </a:pPr>
                      <a:r>
                        <a:rPr/>
                        <a:t>Community mass screening register, CommCare</a:t>
                      </a:r>
                    </a:p>
                  </a:txBody>
                </a:tc>
              </a:tr>
              <a:tr h="0">
                <a:tc>
                  <a:txBody>
                    <a:bodyPr/>
                    <a:lstStyle/>
                    <a:p>
                      <a:pPr lvl="0" indent="0" marL="0">
                        <a:buNone/>
                      </a:pPr>
                      <a:r>
                        <a:rPr/>
                        <a:t>Decision it informs</a:t>
                      </a:r>
                    </a:p>
                  </a:txBody>
                </a:tc>
                <a:tc>
                  <a:txBody>
                    <a:bodyPr/>
                    <a:lstStyle/>
                    <a:p>
                      <a:pPr lvl="0" indent="0" marL="0">
                        <a:buNone/>
                      </a:pPr>
                      <a:r>
                        <a:rPr/>
                        <a:t>Which communes receive an additional CMAM site next quarter</a:t>
                      </a:r>
                    </a:p>
                  </a:txBody>
                </a:tc>
              </a:tr>
              <a:tr h="0">
                <a:tc>
                  <a:txBody>
                    <a:bodyPr/>
                    <a:lstStyle/>
                    <a:p>
                      <a:pPr lvl="0" indent="0" marL="0">
                        <a:buNone/>
                      </a:pPr>
                      <a:r>
                        <a:rPr/>
                        <a:t>Reference value</a:t>
                      </a:r>
                    </a:p>
                  </a:txBody>
                </a:tc>
                <a:tc>
                  <a:txBody>
                    <a:bodyPr/>
                    <a:lstStyle/>
                    <a:p>
                      <a:pPr lvl="0" indent="0" marL="0">
                        <a:buNone/>
                      </a:pPr>
                      <a:r>
                        <a:rPr/>
                        <a:t>GAM at or above 15% is the emergency threshold</a:t>
                      </a:r>
                    </a:p>
                  </a:txBody>
                </a:tc>
              </a:tr>
            </a:tbl>
          </a:graphicData>
        </a:graphic>
      </p:graphicFrame>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indicator reference sheet</a:t>
            </a:r>
          </a:p>
        </p:txBody>
      </p:sp>
      <p:sp>
        <p:nvSpPr>
          <p:cNvPr id="3" name="Content Placeholder 2"/>
          <p:cNvSpPr>
            <a:spLocks noGrp="1"/>
          </p:cNvSpPr>
          <p:nvPr>
            <p:ph idx="1"/>
          </p:nvPr>
        </p:nvSpPr>
        <p:spPr/>
        <p:txBody>
          <a:bodyPr/>
          <a:lstStyle/>
          <a:p>
            <a:pPr lvl="0" indent="0" marL="1270000">
              <a:buNone/>
            </a:pPr>
            <a:r>
              <a:rPr sz="2000"/>
              <a:t>If you cannot write the denominator in one sentence, you do not yet have an indicator. You have a column you are about to average.</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Build the numerator as a column — In Python (cont.)</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numpy </a:t>
            </a:r>
            <a:r>
              <a:rPr b="1">
                <a:solidFill>
                  <a:srgbClr val="008000"/>
                </a:solidFill>
                <a:latin typeface="Courier"/>
              </a:rPr>
              <a:t>as</a:t>
            </a:r>
            <a:r>
              <a:rPr>
                <a:latin typeface="Courier"/>
              </a:rPr>
              <a:t> np</a:t>
            </a:r>
            <a:br/>
            <a:br/>
            <a:r>
              <a:rPr>
                <a:latin typeface="Courier"/>
              </a:rPr>
              <a:t>SAM_MM </a:t>
            </a:r>
            <a:r>
              <a:rPr>
                <a:solidFill>
                  <a:srgbClr val="666666"/>
                </a:solidFill>
                <a:latin typeface="Courier"/>
              </a:rPr>
              <a:t>=</a:t>
            </a:r>
            <a:r>
              <a:rPr>
                <a:latin typeface="Courier"/>
              </a:rPr>
              <a:t> </a:t>
            </a:r>
            <a:r>
              <a:rPr>
                <a:solidFill>
                  <a:srgbClr val="40A070"/>
                </a:solidFill>
                <a:latin typeface="Courier"/>
              </a:rPr>
              <a:t>115</a:t>
            </a:r>
            <a:br/>
            <a:r>
              <a:rPr>
                <a:latin typeface="Courier"/>
              </a:rPr>
              <a:t>GAM_MM </a:t>
            </a:r>
            <a:r>
              <a:rPr>
                <a:solidFill>
                  <a:srgbClr val="666666"/>
                </a:solidFill>
                <a:latin typeface="Courier"/>
              </a:rPr>
              <a:t>=</a:t>
            </a:r>
            <a:r>
              <a:rPr>
                <a:latin typeface="Courier"/>
              </a:rPr>
              <a:t> </a:t>
            </a:r>
            <a:r>
              <a:rPr>
                <a:solidFill>
                  <a:srgbClr val="40A070"/>
                </a:solidFill>
                <a:latin typeface="Courier"/>
              </a:rPr>
              <a:t>125</a:t>
            </a:r>
            <a:br/>
            <a:br/>
            <a:r>
              <a:rPr>
                <a:latin typeface="Courier"/>
              </a:rPr>
              <a:t>muac[</a:t>
            </a:r>
            <a:r>
              <a:rPr>
                <a:solidFill>
                  <a:srgbClr val="4070A0"/>
                </a:solidFill>
                <a:latin typeface="Courier"/>
              </a:rPr>
              <a:t>"has_assessment"</a:t>
            </a:r>
            <a:r>
              <a:rPr>
                <a:latin typeface="Courier"/>
              </a:rPr>
              <a:t>] </a:t>
            </a:r>
            <a:r>
              <a:rPr>
                <a:solidFill>
                  <a:srgbClr val="666666"/>
                </a:solidFill>
                <a:latin typeface="Courier"/>
              </a:rPr>
              <a:t>=</a:t>
            </a:r>
            <a:r>
              <a:rPr>
                <a:latin typeface="Courier"/>
              </a:rPr>
              <a:t> muac[</a:t>
            </a:r>
            <a:r>
              <a:rPr>
                <a:solidFill>
                  <a:srgbClr val="4070A0"/>
                </a:solidFill>
                <a:latin typeface="Courier"/>
              </a:rPr>
              <a:t>"muac_mm"</a:t>
            </a:r>
            <a:r>
              <a:rPr>
                <a:latin typeface="Courier"/>
              </a:rPr>
              <a:t>].notna() </a:t>
            </a:r>
            <a:r>
              <a:rPr>
                <a:solidFill>
                  <a:srgbClr val="666666"/>
                </a:solidFill>
                <a:latin typeface="Courier"/>
              </a:rPr>
              <a:t>|</a:t>
            </a:r>
            <a:r>
              <a:rPr>
                <a:latin typeface="Courier"/>
              </a:rPr>
              <a:t> muac[</a:t>
            </a:r>
            <a:r>
              <a:rPr>
                <a:solidFill>
                  <a:srgbClr val="4070A0"/>
                </a:solidFill>
                <a:latin typeface="Courier"/>
              </a:rPr>
              <a:t>"oedema"</a:t>
            </a:r>
            <a:r>
              <a:rPr>
                <a:latin typeface="Courier"/>
              </a:rPr>
              <a:t>].notna()</a:t>
            </a:r>
            <a:br/>
            <a:br/>
            <a:r>
              <a:rPr>
                <a:latin typeface="Courier"/>
              </a:rPr>
              <a:t>muac[</a:t>
            </a:r>
            <a:r>
              <a:rPr>
                <a:solidFill>
                  <a:srgbClr val="4070A0"/>
                </a:solidFill>
                <a:latin typeface="Courier"/>
              </a:rPr>
              <a:t>"sam"</a:t>
            </a:r>
            <a:r>
              <a:rPr>
                <a:latin typeface="Courier"/>
              </a:rPr>
              <a:t>] </a:t>
            </a:r>
            <a:r>
              <a:rPr>
                <a:solidFill>
                  <a:srgbClr val="666666"/>
                </a:solidFill>
                <a:latin typeface="Courier"/>
              </a:rPr>
              <a:t>=</a:t>
            </a:r>
            <a:r>
              <a:rPr>
                <a:latin typeface="Courier"/>
              </a:rPr>
              <a:t> np.where(</a:t>
            </a:r>
            <a:br/>
            <a:r>
              <a:rPr>
                <a:latin typeface="Courier"/>
              </a:rPr>
              <a:t>    </a:t>
            </a:r>
            <a:r>
              <a:rPr>
                <a:solidFill>
                  <a:srgbClr val="666666"/>
                </a:solidFill>
                <a:latin typeface="Courier"/>
              </a:rPr>
              <a:t>~</a:t>
            </a:r>
            <a:r>
              <a:rPr>
                <a:latin typeface="Courier"/>
              </a:rPr>
              <a:t>muac[</a:t>
            </a:r>
            <a:r>
              <a:rPr>
                <a:solidFill>
                  <a:srgbClr val="4070A0"/>
                </a:solidFill>
                <a:latin typeface="Courier"/>
              </a:rPr>
              <a:t>"has_assessment"</a:t>
            </a:r>
            <a:r>
              <a:rPr>
                <a:latin typeface="Courier"/>
              </a:rPr>
              <a:t>],</a:t>
            </a:r>
            <a:br/>
            <a:r>
              <a:rPr>
                <a:latin typeface="Courier"/>
              </a:rPr>
              <a:t>    np.nan,</a:t>
            </a:r>
            <a:br/>
            <a:r>
              <a:rPr>
                <a:latin typeface="Courier"/>
              </a:rPr>
              <a:t>    ((muac[</a:t>
            </a:r>
            <a:r>
              <a:rPr>
                <a:solidFill>
                  <a:srgbClr val="4070A0"/>
                </a:solidFill>
                <a:latin typeface="Courier"/>
              </a:rPr>
              <a:t>"muac_mm"</a:t>
            </a:r>
            <a:r>
              <a:rPr>
                <a:latin typeface="Courier"/>
              </a:rPr>
              <a:t>] </a:t>
            </a:r>
            <a:r>
              <a:rPr>
                <a:solidFill>
                  <a:srgbClr val="666666"/>
                </a:solidFill>
                <a:latin typeface="Courier"/>
              </a:rPr>
              <a:t>&lt;</a:t>
            </a:r>
            <a:r>
              <a:rPr>
                <a:latin typeface="Courier"/>
              </a:rPr>
              <a:t> SAM_MM) </a:t>
            </a:r>
            <a:r>
              <a:rPr>
                <a:solidFill>
                  <a:srgbClr val="666666"/>
                </a:solidFill>
                <a:latin typeface="Courier"/>
              </a:rPr>
              <a:t>|</a:t>
            </a:r>
            <a:r>
              <a:rPr>
                <a:latin typeface="Courier"/>
              </a:rPr>
              <a:t> (muac[</a:t>
            </a:r>
            <a:r>
              <a:rPr>
                <a:solidFill>
                  <a:srgbClr val="4070A0"/>
                </a:solidFill>
                <a:latin typeface="Courier"/>
              </a:rPr>
              <a:t>"oedema"</a:t>
            </a:r>
            <a:r>
              <a:rPr>
                <a:latin typeface="Courier"/>
              </a:rPr>
              <a:t>] </a:t>
            </a:r>
            <a:r>
              <a:rPr>
                <a:solidFill>
                  <a:srgbClr val="666666"/>
                </a:solidFill>
                <a:latin typeface="Courier"/>
              </a:rPr>
              <a:t>==</a:t>
            </a:r>
            <a:r>
              <a:rPr>
                <a:latin typeface="Courier"/>
              </a:rPr>
              <a:t> </a:t>
            </a:r>
            <a:r>
              <a:rPr>
                <a:solidFill>
                  <a:srgbClr val="19177C"/>
                </a:solidFill>
                <a:latin typeface="Courier"/>
              </a:rPr>
              <a:t>True</a:t>
            </a:r>
            <a:r>
              <a:rPr>
                <a:latin typeface="Courier"/>
              </a:rPr>
              <a:t>)).astype(</a:t>
            </a:r>
            <a:r>
              <a:rPr>
                <a:solidFill>
                  <a:srgbClr val="008000"/>
                </a:solidFill>
                <a:latin typeface="Courier"/>
              </a:rPr>
              <a:t>float</a:t>
            </a:r>
            <a:r>
              <a:rPr>
                <a:latin typeface="Courier"/>
              </a:rPr>
              <a:t>),</a:t>
            </a:r>
            <a:br/>
            <a:r>
              <a:rPr>
                <a:latin typeface="Courier"/>
              </a:rPr>
              <a:t>)</a:t>
            </a:r>
            <a:br/>
            <a:br/>
            <a:r>
              <a:rPr>
                <a:latin typeface="Courier"/>
              </a:rPr>
              <a:t>muac[</a:t>
            </a:r>
            <a:r>
              <a:rPr>
                <a:solidFill>
                  <a:srgbClr val="4070A0"/>
                </a:solidFill>
                <a:latin typeface="Courier"/>
              </a:rPr>
              <a:t>"gam"</a:t>
            </a:r>
            <a:r>
              <a:rPr>
                <a:latin typeface="Courier"/>
              </a:rPr>
              <a:t>] </a:t>
            </a:r>
            <a:r>
              <a:rPr>
                <a:solidFill>
                  <a:srgbClr val="666666"/>
                </a:solidFill>
                <a:latin typeface="Courier"/>
              </a:rPr>
              <a:t>=</a:t>
            </a:r>
            <a:r>
              <a:rPr>
                <a:latin typeface="Courier"/>
              </a:rPr>
              <a:t> np.where(</a:t>
            </a:r>
            <a:br/>
            <a:r>
              <a:rPr>
                <a:latin typeface="Courier"/>
              </a:rPr>
              <a:t>    </a:t>
            </a:r>
            <a:r>
              <a:rPr>
                <a:solidFill>
                  <a:srgbClr val="666666"/>
                </a:solidFill>
                <a:latin typeface="Courier"/>
              </a:rPr>
              <a:t>~</a:t>
            </a:r>
            <a:r>
              <a:rPr>
                <a:latin typeface="Courier"/>
              </a:rPr>
              <a:t>muac[</a:t>
            </a:r>
            <a:r>
              <a:rPr>
                <a:solidFill>
                  <a:srgbClr val="4070A0"/>
                </a:solidFill>
                <a:latin typeface="Courier"/>
              </a:rPr>
              <a:t>"has_assessment"</a:t>
            </a:r>
            <a:r>
              <a:rPr>
                <a:latin typeface="Courier"/>
              </a:rPr>
              <a:t>],</a:t>
            </a:r>
            <a:br/>
            <a:r>
              <a:rPr>
                <a:latin typeface="Courier"/>
              </a:rPr>
              <a:t>    np.nan,</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Build the numerator as a column — In Python (cont.)</a:t>
            </a:r>
          </a:p>
        </p:txBody>
      </p:sp>
      <p:sp>
        <p:nvSpPr>
          <p:cNvPr id="3" name="Content Placeholder 2"/>
          <p:cNvSpPr>
            <a:spLocks noGrp="1"/>
          </p:cNvSpPr>
          <p:nvPr>
            <p:ph idx="1"/>
          </p:nvPr>
        </p:nvSpPr>
        <p:spPr/>
        <p:txBody>
          <a:bodyPr/>
          <a:lstStyle/>
          <a:p>
            <a:pPr lvl="0" indent="0">
              <a:buNone/>
            </a:pPr>
            <a:r>
              <a:rPr>
                <a:latin typeface="Courier"/>
              </a:rPr>
              <a:t>    ((muac[</a:t>
            </a:r>
            <a:r>
              <a:rPr>
                <a:solidFill>
                  <a:srgbClr val="4070A0"/>
                </a:solidFill>
                <a:latin typeface="Courier"/>
              </a:rPr>
              <a:t>"muac_mm"</a:t>
            </a:r>
            <a:r>
              <a:rPr>
                <a:latin typeface="Courier"/>
              </a:rPr>
              <a:t>] </a:t>
            </a:r>
            <a:r>
              <a:rPr>
                <a:solidFill>
                  <a:srgbClr val="666666"/>
                </a:solidFill>
                <a:latin typeface="Courier"/>
              </a:rPr>
              <a:t>&lt;</a:t>
            </a:r>
            <a:r>
              <a:rPr>
                <a:latin typeface="Courier"/>
              </a:rPr>
              <a:t> GAM_MM) </a:t>
            </a:r>
            <a:r>
              <a:rPr>
                <a:solidFill>
                  <a:srgbClr val="666666"/>
                </a:solidFill>
                <a:latin typeface="Courier"/>
              </a:rPr>
              <a:t>|</a:t>
            </a:r>
            <a:r>
              <a:rPr>
                <a:latin typeface="Courier"/>
              </a:rPr>
              <a:t> (muac[</a:t>
            </a:r>
            <a:r>
              <a:rPr>
                <a:solidFill>
                  <a:srgbClr val="4070A0"/>
                </a:solidFill>
                <a:latin typeface="Courier"/>
              </a:rPr>
              <a:t>"oedema"</a:t>
            </a:r>
            <a:r>
              <a:rPr>
                <a:latin typeface="Courier"/>
              </a:rPr>
              <a:t>] </a:t>
            </a:r>
            <a:r>
              <a:rPr>
                <a:solidFill>
                  <a:srgbClr val="666666"/>
                </a:solidFill>
                <a:latin typeface="Courier"/>
              </a:rPr>
              <a:t>==</a:t>
            </a:r>
            <a:r>
              <a:rPr>
                <a:latin typeface="Courier"/>
              </a:rPr>
              <a:t> </a:t>
            </a:r>
            <a:r>
              <a:rPr>
                <a:solidFill>
                  <a:srgbClr val="19177C"/>
                </a:solidFill>
                <a:latin typeface="Courier"/>
              </a:rPr>
              <a:t>True</a:t>
            </a:r>
            <a:r>
              <a:rPr>
                <a:latin typeface="Courier"/>
              </a:rPr>
              <a:t>)).astype(</a:t>
            </a:r>
            <a:r>
              <a:rPr>
                <a:solidFill>
                  <a:srgbClr val="008000"/>
                </a:solidFill>
                <a:latin typeface="Courier"/>
              </a:rPr>
              <a:t>float</a:t>
            </a:r>
            <a:r>
              <a:rPr>
                <a:latin typeface="Courier"/>
              </a:rPr>
              <a:t>),</a:t>
            </a:r>
            <a:br/>
            <a:r>
              <a:rPr>
                <a:latin typeface="Courier"/>
              </a:rPr>
              <a:t>)</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Build the numerator as a column — In R</a:t>
            </a:r>
          </a:p>
        </p:txBody>
      </p:sp>
      <p:sp>
        <p:nvSpPr>
          <p:cNvPr id="3" name="Content Placeholder 2"/>
          <p:cNvSpPr>
            <a:spLocks noGrp="1"/>
          </p:cNvSpPr>
          <p:nvPr>
            <p:ph idx="1"/>
          </p:nvPr>
        </p:nvSpPr>
        <p:spPr/>
        <p:txBody>
          <a:bodyPr/>
          <a:lstStyle/>
          <a:p>
            <a:pPr lvl="0" indent="0">
              <a:buNone/>
            </a:pPr>
            <a:r>
              <a:rPr>
                <a:latin typeface="Courier"/>
              </a:rPr>
              <a:t>SAM_MM </a:t>
            </a:r>
            <a:r>
              <a:rPr>
                <a:solidFill>
                  <a:srgbClr val="007020"/>
                </a:solidFill>
                <a:latin typeface="Courier"/>
              </a:rPr>
              <a:t>&lt;-</a:t>
            </a:r>
            <a:r>
              <a:rPr>
                <a:latin typeface="Courier"/>
              </a:rPr>
              <a:t> </a:t>
            </a:r>
            <a:r>
              <a:rPr>
                <a:solidFill>
                  <a:srgbClr val="40A070"/>
                </a:solidFill>
                <a:latin typeface="Courier"/>
              </a:rPr>
              <a:t>115</a:t>
            </a:r>
            <a:br/>
            <a:r>
              <a:rPr>
                <a:latin typeface="Courier"/>
              </a:rPr>
              <a:t>GAM_MM </a:t>
            </a:r>
            <a:r>
              <a:rPr>
                <a:solidFill>
                  <a:srgbClr val="007020"/>
                </a:solidFill>
                <a:latin typeface="Courier"/>
              </a:rPr>
              <a:t>&lt;-</a:t>
            </a:r>
            <a:r>
              <a:rPr>
                <a:latin typeface="Courier"/>
              </a:rPr>
              <a:t> </a:t>
            </a:r>
            <a:r>
              <a:rPr>
                <a:solidFill>
                  <a:srgbClr val="40A070"/>
                </a:solidFill>
                <a:latin typeface="Courier"/>
              </a:rPr>
              <a:t>125</a:t>
            </a:r>
            <a:br/>
            <a:b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has_assessment =</a:t>
            </a:r>
            <a:r>
              <a:rPr>
                <a:latin typeface="Courier"/>
              </a:rPr>
              <a:t> </a:t>
            </a:r>
            <a:r>
              <a:rPr>
                <a:solidFill>
                  <a:srgbClr val="4070A0"/>
                </a:solidFill>
                <a:latin typeface="Courier"/>
              </a:rPr>
              <a:t>!</a:t>
            </a:r>
            <a:r>
              <a:rPr>
                <a:solidFill>
                  <a:srgbClr val="06287E"/>
                </a:solidFill>
                <a:latin typeface="Courier"/>
              </a:rPr>
              <a:t>is.na</a:t>
            </a:r>
            <a:r>
              <a:rPr>
                <a:latin typeface="Courier"/>
              </a:rPr>
              <a:t>(muac_mm) </a:t>
            </a:r>
            <a:r>
              <a:rPr>
                <a:solidFill>
                  <a:srgbClr val="4070A0"/>
                </a:solidFill>
                <a:latin typeface="Courier"/>
              </a:rPr>
              <a:t>|</a:t>
            </a:r>
            <a:r>
              <a:rPr>
                <a:latin typeface="Courier"/>
              </a:rPr>
              <a:t> </a:t>
            </a:r>
            <a:r>
              <a:rPr>
                <a:solidFill>
                  <a:srgbClr val="4070A0"/>
                </a:solidFill>
                <a:latin typeface="Courier"/>
              </a:rPr>
              <a:t>!</a:t>
            </a:r>
            <a:r>
              <a:rPr>
                <a:solidFill>
                  <a:srgbClr val="06287E"/>
                </a:solidFill>
                <a:latin typeface="Courier"/>
              </a:rPr>
              <a:t>is.na</a:t>
            </a:r>
            <a:r>
              <a:rPr>
                <a:latin typeface="Courier"/>
              </a:rPr>
              <a:t>(oedema),</a:t>
            </a:r>
            <a:br/>
            <a:r>
              <a:rPr>
                <a:latin typeface="Courier"/>
              </a:rPr>
              <a:t>    </a:t>
            </a:r>
            <a:r>
              <a:rPr>
                <a:solidFill>
                  <a:srgbClr val="7D9029"/>
                </a:solidFill>
                <a:latin typeface="Courier"/>
              </a:rPr>
              <a:t>sam =</a:t>
            </a:r>
            <a:r>
              <a:rPr>
                <a:latin typeface="Courier"/>
              </a:rPr>
              <a:t> </a:t>
            </a:r>
            <a:r>
              <a:rPr>
                <a:solidFill>
                  <a:srgbClr val="06287E"/>
                </a:solidFill>
                <a:latin typeface="Courier"/>
              </a:rPr>
              <a:t>if_else</a:t>
            </a:r>
            <a:r>
              <a:rPr>
                <a:latin typeface="Courier"/>
              </a:rPr>
              <a:t>(has_assessment, (muac_mm </a:t>
            </a:r>
            <a:r>
              <a:rPr>
                <a:solidFill>
                  <a:srgbClr val="4070A0"/>
                </a:solidFill>
                <a:latin typeface="Courier"/>
              </a:rPr>
              <a:t>&lt;</a:t>
            </a:r>
            <a:r>
              <a:rPr>
                <a:latin typeface="Courier"/>
              </a:rPr>
              <a:t> SAM_MM) </a:t>
            </a:r>
            <a:r>
              <a:rPr>
                <a:solidFill>
                  <a:srgbClr val="4070A0"/>
                </a:solidFill>
                <a:latin typeface="Courier"/>
              </a:rPr>
              <a:t>|</a:t>
            </a:r>
            <a:r>
              <a:rPr>
                <a:latin typeface="Courier"/>
              </a:rPr>
              <a:t> oedema </a:t>
            </a:r>
            <a:r>
              <a:rPr>
                <a:solidFill>
                  <a:srgbClr val="4070A0"/>
                </a:solidFill>
                <a:latin typeface="Courier"/>
              </a:rPr>
              <a:t>%in%</a:t>
            </a:r>
            <a:r>
              <a:rPr>
                <a:latin typeface="Courier"/>
              </a:rPr>
              <a:t> </a:t>
            </a:r>
            <a:r>
              <a:rPr>
                <a:solidFill>
                  <a:srgbClr val="880000"/>
                </a:solidFill>
                <a:latin typeface="Courier"/>
              </a:rPr>
              <a:t>TRUE</a:t>
            </a:r>
            <a:r>
              <a:rPr>
                <a:latin typeface="Courier"/>
              </a:rPr>
              <a:t>, </a:t>
            </a:r>
            <a:r>
              <a:rPr>
                <a:solidFill>
                  <a:srgbClr val="880000"/>
                </a:solidFill>
                <a:latin typeface="Courier"/>
              </a:rPr>
              <a:t>NA</a:t>
            </a:r>
            <a:r>
              <a:rPr>
                <a:latin typeface="Courier"/>
              </a:rPr>
              <a:t>),</a:t>
            </a:r>
            <a:br/>
            <a:r>
              <a:rPr>
                <a:latin typeface="Courier"/>
              </a:rPr>
              <a:t>    </a:t>
            </a:r>
            <a:r>
              <a:rPr>
                <a:solidFill>
                  <a:srgbClr val="7D9029"/>
                </a:solidFill>
                <a:latin typeface="Courier"/>
              </a:rPr>
              <a:t>gam =</a:t>
            </a:r>
            <a:r>
              <a:rPr>
                <a:latin typeface="Courier"/>
              </a:rPr>
              <a:t> </a:t>
            </a:r>
            <a:r>
              <a:rPr>
                <a:solidFill>
                  <a:srgbClr val="06287E"/>
                </a:solidFill>
                <a:latin typeface="Courier"/>
              </a:rPr>
              <a:t>if_else</a:t>
            </a:r>
            <a:r>
              <a:rPr>
                <a:latin typeface="Courier"/>
              </a:rPr>
              <a:t>(has_assessment, (muac_mm </a:t>
            </a:r>
            <a:r>
              <a:rPr>
                <a:solidFill>
                  <a:srgbClr val="4070A0"/>
                </a:solidFill>
                <a:latin typeface="Courier"/>
              </a:rPr>
              <a:t>&lt;</a:t>
            </a:r>
            <a:r>
              <a:rPr>
                <a:latin typeface="Courier"/>
              </a:rPr>
              <a:t> GAM_MM) </a:t>
            </a:r>
            <a:r>
              <a:rPr>
                <a:solidFill>
                  <a:srgbClr val="4070A0"/>
                </a:solidFill>
                <a:latin typeface="Courier"/>
              </a:rPr>
              <a:t>|</a:t>
            </a:r>
            <a:r>
              <a:rPr>
                <a:latin typeface="Courier"/>
              </a:rPr>
              <a:t> oedema </a:t>
            </a:r>
            <a:r>
              <a:rPr>
                <a:solidFill>
                  <a:srgbClr val="4070A0"/>
                </a:solidFill>
                <a:latin typeface="Courier"/>
              </a:rPr>
              <a:t>%in%</a:t>
            </a:r>
            <a:r>
              <a:rPr>
                <a:latin typeface="Courier"/>
              </a:rPr>
              <a:t> </a:t>
            </a:r>
            <a:r>
              <a:rPr>
                <a:solidFill>
                  <a:srgbClr val="880000"/>
                </a:solidFill>
                <a:latin typeface="Courier"/>
              </a:rPr>
              <a:t>TRUE</a:t>
            </a:r>
            <a:r>
              <a:rPr>
                <a:latin typeface="Courier"/>
              </a:rPr>
              <a:t>, </a:t>
            </a:r>
            <a:r>
              <a:rPr>
                <a:solidFill>
                  <a:srgbClr val="880000"/>
                </a:solidFill>
                <a:latin typeface="Courier"/>
              </a:rPr>
              <a:t>NA</a:t>
            </a:r>
            <a:r>
              <a:rPr>
                <a:latin typeface="Courier"/>
              </a:rPr>
              <a:t>)</a:t>
            </a:r>
            <a:br/>
            <a:r>
              <a:rPr>
                <a:latin typeface="Courier"/>
              </a:rPr>
              <a:t>  )</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Build the numerator as a column</a:t>
            </a:r>
          </a:p>
        </p:txBody>
      </p:sp>
      <p:sp>
        <p:nvSpPr>
          <p:cNvPr id="3" name="Content Placeholder 2"/>
          <p:cNvSpPr>
            <a:spLocks noGrp="1"/>
          </p:cNvSpPr>
          <p:nvPr>
            <p:ph idx="1"/>
          </p:nvPr>
        </p:nvSpPr>
        <p:spPr/>
        <p:txBody>
          <a:bodyPr/>
          <a:lstStyle/>
          <a:p>
            <a:pPr lvl="0"/>
            <a:r>
              <a:rPr b="1"/>
              <a:t>Oedema is SAM regardless of measurement.</a:t>
            </a:r>
            <a:r>
              <a:rPr/>
              <a:t> A child at 130 mm with bilateral pitting oedema is severely acutely…</a:t>
            </a:r>
          </a:p>
          <a:p>
            <a:pPr lvl="0"/>
            <a:r>
              <a:rPr b="1">
                <a:latin typeface="Courier"/>
              </a:rPr>
              <a:t>oedema == True</a:t>
            </a:r>
            <a:r>
              <a:rPr b="1"/>
              <a:t> rather than a truthiness test.</a:t>
            </a:r>
            <a:r>
              <a:rPr/>
              <a:t> Missing oedema is not false. In R, </a:t>
            </a:r>
            <a:r>
              <a:rPr>
                <a:latin typeface="Courier"/>
              </a:rPr>
              <a:t>oedema %in% TRUE</a:t>
            </a:r>
            <a:r>
              <a:rPr/>
              <a:t> treats </a:t>
            </a:r>
            <a:r>
              <a:rPr>
                <a:latin typeface="Courier"/>
              </a:rPr>
              <a:t>NA</a:t>
            </a:r>
            <a:r>
              <a:rPr/>
              <a:t>…</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tidy data to an indicator table</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Lesson 7 of 8</vt:lpwstr>
  </property>
  <property fmtid="{D5CDD505-2E9C-101B-9397-08002B2CF9AE}" pid="3" name="subtitle">
    <vt:lpwstr>Turn a clean dataset into the disaggregated indicator table a logframe asks for, with numerator, denominator and confidence interval stated explicitly.</vt:lpwstr>
  </property>
</Properties>
</file>