
<file path=[Content_Types].xml><?xml version="1.0" encoding="utf-8"?>
<Types xmlns="http://schemas.openxmlformats.org/package/2006/content-types">
  <Default Extension="xml" ContentType="application/xml"/>
  <Default Extension="rels" ContentType="application/vnd.openxmlformats-package.relationships+xml"/>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notesMasters/notesMaster1.xml" ContentType="application/vnd.openxmlformats-officedocument.presentationml.notesMaster+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694"/>
  </p:normalViewPr>
  <p:slideViewPr>
    <p:cSldViewPr snapToGrid="0" snapToObjects="1">
      <p:cViewPr varScale="1">
        <p:scale>
          <a:sx d="100" n="161"/>
          <a:sy d="100" n="161"/>
        </p:scale>
        <p:origin x="560" y="200"/>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notesMaster" Target="notesMasters/notesMaster1.xml" /><Relationship Id="rId26" Type="http://schemas.openxmlformats.org/officeDocument/2006/relationships/viewProps" Target="viewProps.xml" /><Relationship Id="rId25" Type="http://schemas.openxmlformats.org/officeDocument/2006/relationships/presProps" Target="presProps.xml" /><Relationship Id="rId1" Type="http://schemas.openxmlformats.org/officeDocument/2006/relationships/slideMaster" Target="slideMasters/slideMaster1.xml" /><Relationship Id="rId28" Type="http://schemas.openxmlformats.org/officeDocument/2006/relationships/tableStyles" Target="tableStyles.xml" /><Relationship Id="rId27"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C1CCF-B725-44A7-AA57-5E433BD85C9F}" type="datetimeFigureOut">
              <a:rPr lang="en-US" smtClean="0"/>
              <a:t>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DFEC3-8487-43E8-A154-7C12CBC1FFF2}" type="slidenum">
              <a:rPr lang="en-US" smtClean="0"/>
              <a:t>‹#›</a:t>
            </a:fld>
            <a:endParaRPr lang="en-US"/>
          </a:p>
        </p:txBody>
      </p:sp>
    </p:spTree>
    <p:extLst>
      <p:ext uri="{BB962C8B-B14F-4D97-AF65-F5344CB8AC3E}">
        <p14:creationId xmlns:p14="http://schemas.microsoft.com/office/powerpoint/2010/main" val="3782709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10.xml.rels><?xml version="1.0" encoding="UTF-8"?><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1.xml.rels><?xml version="1.0" encoding="UTF-8"?><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2.xml.rels><?xml version="1.0" encoding="UTF-8"?><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13.xml.rels><?xml version="1.0" encoding="UTF-8"?><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9.xml.rels><?xml version="1.0" encoding="UTF-8"?><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Transformer un jeu de données propre en tableau d’indicateurs désagrégé conforme au cadre logique, avec numérateur, dénominateur et intervalle de confiance explicitement énoncés.</a:t>
            </a:r>
          </a:p>
        </p:txBody>
      </p:sp>
      <p:sp>
        <p:nvSpPr>
          <p:cNvPr id="4" name="Slide Number Placeholder 3"/>
          <p:cNvSpPr>
            <a:spLocks noGrp="1"/>
          </p:cNvSpPr>
          <p:nvPr>
            <p:ph type="sldNum" sz="quarter" idx="10"/>
          </p:nvPr>
        </p:nvSpPr>
        <p:spPr/>
        <p:txBody>
          <a:bodyPr/>
          <a:lstStyle/>
          <a:p>
            <a:fld id="{18BDFEC3-8487-43E8-A154-7C12CBC1FFF2}" type="slidenum">
              <a:rPr lang="en-US"/>
              <a:t>2</a:t>
            </a:fld>
            <a:endParaRPr lang="en-US"/>
          </a:p>
        </p:txBody>
      </p:sp>
    </p:spTree>
  </p:cSld>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Un taux calculé sur 340 enfants n’est pas la même affirmation qu’un taux calculé sur 12. Attachez-y un intervalle.</a:t>
            </a:r>
          </a:p>
        </p:txBody>
      </p:sp>
      <p:sp>
        <p:nvSpPr>
          <p:cNvPr id="4" name="Slide Number Placeholder 3"/>
          <p:cNvSpPr>
            <a:spLocks noGrp="1"/>
          </p:cNvSpPr>
          <p:nvPr>
            <p:ph type="sldNum" sz="quarter" idx="10"/>
          </p:nvPr>
        </p:nvSpPr>
        <p:spPr/>
        <p:txBody>
          <a:bodyPr/>
          <a:lstStyle/>
          <a:p>
            <a:fld id="{18BDFEC3-8487-43E8-A154-7C12CBC1FFF2}" type="slidenum">
              <a:rPr lang="en-US"/>
              <a:t>16</a:t>
            </a:fld>
            <a:endParaRPr lang="en-US"/>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Regardez à présent le classement. Plusieurs communes ont des intervalles qui se recouvrent, ce qui signifie que l’ordre entre elles n’est pas soutenu par les données. Si la décision éclairée par ce tableau est « quelle commune reçoit le site PCIMA supplémentaire », cela compte énormément — et un tableau sans intervalles vous aurait laissé les classer avec une assurance infondée. Il s’agit par ailleurs d’un recensement des enfants dépistés et non d’un échantillon probabiliste : l’intervalle ne décrit donc que la variation d’échantillonnage. Il ne dit rien sur la question de savoir si les enfants venus au dépistage ressemblent à ceux qui n’y sont pas venus, ce qui constitue généralement la plus grande source d’erreur et relève de la section des limites.</a:t>
            </a:r>
          </a:p>
        </p:txBody>
      </p:sp>
      <p:sp>
        <p:nvSpPr>
          <p:cNvPr id="4" name="Slide Number Placeholder 3"/>
          <p:cNvSpPr>
            <a:spLocks noGrp="1"/>
          </p:cNvSpPr>
          <p:nvPr>
            <p:ph type="sldNum" sz="quarter" idx="10"/>
          </p:nvPr>
        </p:nvSpPr>
        <p:spPr/>
        <p:txBody>
          <a:bodyPr/>
          <a:lstStyle/>
          <a:p>
            <a:fld id="{18BDFEC3-8487-43E8-A154-7C12CBC1FFF2}" type="slidenum">
              <a:rPr lang="en-US"/>
              <a:t>18</a:t>
            </a:fld>
            <a:endParaRPr lang="en-US"/>
          </a:p>
        </p:txBody>
      </p:sp>
    </p:spTree>
  </p:cSld>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Chaque colonne de ce tableau est défendable : vous pouvez dire d’où vient chaque chiffre, ce qu’il a compté, ce qu’il n’a pas compté, et avec quelle incertitude.</a:t>
            </a:r>
          </a:p>
        </p:txBody>
      </p:sp>
      <p:sp>
        <p:nvSpPr>
          <p:cNvPr id="4" name="Slide Number Placeholder 3"/>
          <p:cNvSpPr>
            <a:spLocks noGrp="1"/>
          </p:cNvSpPr>
          <p:nvPr>
            <p:ph type="sldNum" sz="quarter" idx="10"/>
          </p:nvPr>
        </p:nvSpPr>
        <p:spPr/>
        <p:txBody>
          <a:bodyPr/>
          <a:lstStyle/>
          <a:p>
            <a:fld id="{18BDFEC3-8487-43E8-A154-7C12CBC1FFF2}" type="slidenum">
              <a:rPr lang="en-US"/>
              <a:t>20</a:t>
            </a:fld>
            <a:endParaRPr lang="en-US"/>
          </a:p>
        </p:txBody>
      </p:sp>
    </p:spTree>
  </p:cSld>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La dernière leçon fait en sorte que tout cela s’exécute à nouveau — sur l’export du trimestre suivant, sur le portable de quelqu’un d’autre, sans rien modifier.</a:t>
            </a:r>
          </a:p>
        </p:txBody>
      </p:sp>
      <p:sp>
        <p:nvSpPr>
          <p:cNvPr id="4" name="Slide Number Placeholder 3"/>
          <p:cNvSpPr>
            <a:spLocks noGrp="1"/>
          </p:cNvSpPr>
          <p:nvPr>
            <p:ph type="sldNum" sz="quarter" idx="10"/>
          </p:nvPr>
        </p:nvSpPr>
        <p:spPr/>
        <p:txBody>
          <a:bodyPr/>
          <a:lstStyle/>
          <a:p>
            <a:fld id="{18BDFEC3-8487-43E8-A154-7C12CBC1FFF2}" type="slidenum">
              <a:rPr lang="en-US"/>
              <a:t>21</a:t>
            </a:fld>
            <a:endParaRPr lang="en-US"/>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Cette phrase résume toute la leçon. La plupart des désaccords de rapportage sont en réalité des désaccords sur le dénominateur, et la plupart des autres portent sur les lignes qui appartiennent au numérateur. Donc, avant tout code : écrivez la définition.</a:t>
            </a:r>
          </a:p>
        </p:txBody>
      </p:sp>
      <p:sp>
        <p:nvSpPr>
          <p:cNvPr id="4" name="Slide Number Placeholder 3"/>
          <p:cNvSpPr>
            <a:spLocks noGrp="1"/>
          </p:cNvSpPr>
          <p:nvPr>
            <p:ph type="sldNum" sz="quarter" idx="10"/>
          </p:nvPr>
        </p:nvSpPr>
        <p:spPr/>
        <p:txBody>
          <a:bodyPr/>
          <a:lstStyle/>
          <a:p>
            <a:fld id="{18BDFEC3-8487-43E8-A154-7C12CBC1FFF2}" type="slidenum">
              <a:rPr lang="en-US"/>
              <a:t>3</a:t>
            </a:fld>
            <a:endParaRPr lang="en-US"/>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Pour chaque indicateur que vous rapportez, remplissez ceci. Cela prend cinq minutes et met fin au débat avant qu’il ne commence.</a:t>
            </a:r>
          </a:p>
        </p:txBody>
      </p:sp>
      <p:sp>
        <p:nvSpPr>
          <p:cNvPr id="4" name="Slide Number Placeholder 3"/>
          <p:cNvSpPr>
            <a:spLocks noGrp="1"/>
          </p:cNvSpPr>
          <p:nvPr>
            <p:ph type="sldNum" sz="quarter" idx="10"/>
          </p:nvPr>
        </p:nvSpPr>
        <p:spPr/>
        <p:txBody>
          <a:bodyPr/>
          <a:lstStyle/>
          <a:p>
            <a:fld id="{18BDFEC3-8487-43E8-A154-7C12CBC1FFF2}" type="slidenum">
              <a:rPr lang="en-US"/>
              <a:t>4</a:t>
            </a:fld>
            <a:endParaRPr lang="en-US"/>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Notez ce que le dénominateur n’est pas. Ce n’est pas l’ensemble des enfants de la commune — ce serait une prévalence ajustée sur la couverture, qui exige un chiffre de population dont ce registre ne dispose pas. Ce n’est pas non plus l’ensemble des lignes du fichier — cela inclurait des lignes sans aucune mesure. Être explicite là-dessus est ce qui empêche le chiffre d’être discrètement redéfini d’un rapport à l’autre.</a:t>
            </a:r>
          </a:p>
        </p:txBody>
      </p:sp>
      <p:sp>
        <p:nvSpPr>
          <p:cNvPr id="4" name="Slide Number Placeholder 3"/>
          <p:cNvSpPr>
            <a:spLocks noGrp="1"/>
          </p:cNvSpPr>
          <p:nvPr>
            <p:ph type="sldNum" sz="quarter" idx="10"/>
          </p:nvPr>
        </p:nvSpPr>
        <p:spPr/>
        <p:txBody>
          <a:bodyPr/>
          <a:lstStyle/>
          <a:p>
            <a:fld id="{18BDFEC3-8487-43E8-A154-7C12CBC1FFF2}" type="slidenum">
              <a:rPr lang="en-US"/>
              <a:t>5</a:t>
            </a:fld>
            <a:endParaRPr lang="en-US"/>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Ne filtrez pas. Créez un indicateur binaire, conservez toutes les lignes, et laissez l’agrégation faire le travail — le dénominateur reste ainsi visible dans le même tableau que le numérateur.</a:t>
            </a:r>
          </a:p>
        </p:txBody>
      </p:sp>
      <p:sp>
        <p:nvSpPr>
          <p:cNvPr id="4" name="Slide Number Placeholder 3"/>
          <p:cNvSpPr>
            <a:spLocks noGrp="1"/>
          </p:cNvSpPr>
          <p:nvPr>
            <p:ph type="sldNum" sz="quarter" idx="10"/>
          </p:nvPr>
        </p:nvSpPr>
        <p:spPr/>
        <p:txBody>
          <a:bodyPr/>
          <a:lstStyle/>
          <a:p>
            <a:fld id="{18BDFEC3-8487-43E8-A154-7C12CBC1FFF2}" type="slidenum">
              <a:rPr lang="en-US"/>
              <a:t>6</a:t>
            </a:fld>
            <a:endParaRPr lang="en-US"/>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Deux détails faciles à manquer et coûteux à négliger :</a:t>
            </a:r>
          </a:p>
        </p:txBody>
      </p:sp>
      <p:sp>
        <p:nvSpPr>
          <p:cNvPr id="4" name="Slide Number Placeholder 3"/>
          <p:cNvSpPr>
            <a:spLocks noGrp="1"/>
          </p:cNvSpPr>
          <p:nvPr>
            <p:ph type="sldNum" sz="quarter" idx="10"/>
          </p:nvPr>
        </p:nvSpPr>
        <p:spPr/>
        <p:txBody>
          <a:bodyPr/>
          <a:lstStyle/>
          <a:p>
            <a:fld id="{18BDFEC3-8487-43E8-A154-7C12CBC1FFF2}" type="slidenum">
              <a:rPr lang="en-US"/>
              <a:t>9</a:t>
            </a:fld>
            <a:endParaRPr lang="en-US"/>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 tableau porte volontairement </a:t>
            </a:r>
            <a:r>
              <a:rPr>
                <a:latin typeface="Courier"/>
              </a:rPr>
              <a:t>depistes</a:t>
            </a:r>
            <a:r>
              <a:rPr/>
              <a:t> et </a:t>
            </a:r>
            <a:r>
              <a:rPr>
                <a:latin typeface="Courier"/>
              </a:rPr>
              <a:t>denominateur</a:t>
            </a:r>
            <a:r>
              <a:rPr/>
              <a:t> en colonnes distinctes. Ils diffèrent des lignes sans aucune évaluation, et un lecteur qui voit les deux peut juger sur quelle part du registre repose le taux. Un tableau ne rapportant que le taux le dissimule entièrement. Exécutez-le : le taux de MAG global s’établit autour de 8,6 % et la MAS autour de 2,2 %, avec une amplitude d’environ 5 % à 15 % selon les communes. Une commune franchit le seuil d’urgence de 15 % ; la meilleure en est loin. Ces valeurs sont énoncées dans les notes de qualité du jeu de données précisément pour que vous puissiez contrôler votre travail — si votre MAG ressort à 30 %, vous avez un bogue, pas une famine.</a:t>
            </a:r>
          </a:p>
        </p:txBody>
      </p:sp>
      <p:sp>
        <p:nvSpPr>
          <p:cNvPr id="4" name="Slide Number Placeholder 3"/>
          <p:cNvSpPr>
            <a:spLocks noGrp="1"/>
          </p:cNvSpPr>
          <p:nvPr>
            <p:ph type="sldNum" sz="quarter" idx="10"/>
          </p:nvPr>
        </p:nvSpPr>
        <p:spPr/>
        <p:txBody>
          <a:bodyPr/>
          <a:lstStyle/>
          <a:p>
            <a:fld id="{18BDFEC3-8487-43E8-A154-7C12CBC1FFF2}" type="slidenum">
              <a:rPr lang="en-US"/>
              <a:t>13</a:t>
            </a:fld>
            <a:endParaRPr lang="en-US"/>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 cadre logique demandait commune, sexe et tranche d’âge. La tranche d’âge doit être construite, et ses bornes sont un choix à énoncer.</a:t>
            </a:r>
          </a:p>
        </p:txBody>
      </p:sp>
      <p:sp>
        <p:nvSpPr>
          <p:cNvPr id="4" name="Slide Number Placeholder 3"/>
          <p:cNvSpPr>
            <a:spLocks noGrp="1"/>
          </p:cNvSpPr>
          <p:nvPr>
            <p:ph type="sldNum" sz="quarter" idx="10"/>
          </p:nvPr>
        </p:nvSpPr>
        <p:spPr/>
        <p:txBody>
          <a:bodyPr/>
          <a:lstStyle/>
          <a:p>
            <a:fld id="{18BDFEC3-8487-43E8-A154-7C12CBC1FFF2}" type="slidenum">
              <a:rPr lang="en-US"/>
              <a:t>14</a:t>
            </a:fld>
            <a:endParaRPr lang="en-US"/>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latin typeface="Courier"/>
              </a:rPr>
              <a:t>right = FALSE</a:t>
            </a:r>
            <a:r>
              <a:rPr/>
              <a:t> rend les bandes fermées à gauche : de 6 à 23 mois révolus, puis de 24 à 59. L’inverse place les enfants de 24 mois dans la tranche inférieure, ce qui déplace légèrement tous les taux et reste invisible dans le résultat. Énoncez la convention dans la fiche de référence. Rappelez-vous le problème d’âge manquant de la leçon 5. La désagrégation par âge exclut nécessairement les lignes sans âge, et Gros-Morne y est surreprésentée. Publiez le tableau par âge avec cette réserve attachée, ou publiez-le en excluant Gros-Morne et dites-le.</a:t>
            </a:r>
          </a:p>
        </p:txBody>
      </p:sp>
      <p:sp>
        <p:nvSpPr>
          <p:cNvPr id="4" name="Slide Number Placeholder 3"/>
          <p:cNvSpPr>
            <a:spLocks noGrp="1"/>
          </p:cNvSpPr>
          <p:nvPr>
            <p:ph type="sldNum" sz="quarter" idx="10"/>
          </p:nvPr>
        </p:nvSpPr>
        <p:spPr/>
        <p:txBody>
          <a:bodyPr/>
          <a:lstStyle/>
          <a:p>
            <a:fld id="{18BDFEC3-8487-43E8-A154-7C12CBC1FFF2}" type="slidenum">
              <a:rPr lang="en-US"/>
              <a:t>15</a:t>
            </a:fld>
            <a:endParaRPr lang="en-US"/>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457200" y="1200151"/>
            <a:ext cx="8229600" cy="3394472"/>
          </a:xfrm>
          <a:prstGeom prst="rect">
            <a:avLst/>
          </a:prstGeom>
        </p:spPr>
        <p:txBody>
          <a:bodyPr bIns="45720" lIns="91440" rIns="91440" rtlCol="0" tIns="45720"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1/2/22</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eaLnBrk="1" hangingPunct="1" latinLnBrk="0" rtl="0">
        <a:spcBef>
          <a:spcPct val="0"/>
        </a:spcBef>
        <a:buNone/>
        <a:defRPr kern="1200" sz="3300">
          <a:solidFill>
            <a:schemeClr val="tx1"/>
          </a:solidFill>
          <a:latin typeface="+mj-lt"/>
          <a:ea typeface="+mj-ea"/>
          <a:cs typeface="+mj-cs"/>
        </a:defRPr>
      </a:lvl1pPr>
    </p:titleStyle>
    <p:bodyStyle>
      <a:lvl1pPr algn="l" defTabSz="342900" eaLnBrk="1" hangingPunct="1" indent="-342900" latinLnBrk="0" marL="342900" rtl="0">
        <a:spcBef>
          <a:spcPct val="20000"/>
        </a:spcBef>
        <a:buFont typeface="Arial"/>
        <a:buChar char="•"/>
        <a:defRPr kern="1200" sz="2400">
          <a:solidFill>
            <a:schemeClr val="tx1"/>
          </a:solidFill>
          <a:latin typeface="+mn-lt"/>
          <a:ea typeface="+mn-ea"/>
          <a:cs typeface="+mn-cs"/>
        </a:defRPr>
      </a:lvl1pPr>
      <a:lvl2pPr algn="l" defTabSz="342900" eaLnBrk="1" hangingPunct="1" indent="-342900" latinLnBrk="0" marL="685800" rtl="0">
        <a:spcBef>
          <a:spcPct val="20000"/>
        </a:spcBef>
        <a:buFont typeface="Arial"/>
        <a:buChar char="–"/>
        <a:defRPr kern="1200" sz="2100">
          <a:solidFill>
            <a:schemeClr val="tx1"/>
          </a:solidFill>
          <a:latin typeface="+mn-lt"/>
          <a:ea typeface="+mn-ea"/>
          <a:cs typeface="+mn-cs"/>
        </a:defRPr>
      </a:lvl2pPr>
      <a:lvl3pPr algn="l" defTabSz="342900" eaLnBrk="1" hangingPunct="1" indent="-342900" latinLnBrk="0" marL="1028700" rtl="0">
        <a:spcBef>
          <a:spcPct val="2000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ct val="2000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ct val="2000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9.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1.xml" /></Relationships>
</file>

<file path=ppt/slides/_rels/slide19.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2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2.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3.xml" /></Relationships>
</file>

<file path=ppt/slides/_rels/slide2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data-analysis.cassion.dev/fr/cours/data-analysis-foundations/foundations-07-indicator-tables" TargetMode="Externa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pPr lvl="0" indent="0" marL="0">
              <a:buNone/>
            </a:pPr>
            <a:r>
              <a:rPr/>
              <a:t>Des données ordonnées au tableau d’indicateurs</a:t>
            </a:r>
          </a:p>
        </p:txBody>
      </p:sp>
      <p:sp>
        <p:nvSpPr>
          <p:cNvPr id="3" name="Subtitle 2"/>
          <p:cNvSpPr>
            <a:spLocks noGrp="1"/>
          </p:cNvSpPr>
          <p:nvPr>
            <p:ph idx="1" type="subTitle"/>
          </p:nvPr>
        </p:nvSpPr>
        <p:spPr>
          <a:xfrm>
            <a:off x="1371600" y="2914650"/>
            <a:ext cx="6400800" cy="1314450"/>
          </a:xfrm>
        </p:spPr>
        <p:txBody>
          <a:bodyPr/>
          <a:lstStyle/>
          <a:p>
            <a:pPr lvl="0" indent="0" marL="0">
              <a:buNone/>
            </a:pPr>
            <a:r>
              <a:rPr/>
              <a:t>Transformer un jeu de données propre en tableau d’indicateurs désagrégé conforme au cadre logique, avec numérateur, dénominateur et intervalle de confiance explicitement énoncés.</a:t>
            </a:r>
            <a:br/>
            <a:br/>
            <a:r>
              <a:rPr/>
              <a:t>Pierre Robentz Cassion</a:t>
            </a:r>
          </a:p>
        </p:txBody>
      </p:sp>
      <p:sp>
        <p:nvSpPr>
          <p:cNvPr id="4" name="Date Placeholder 3"/>
          <p:cNvSpPr>
            <a:spLocks noGrp="1"/>
          </p:cNvSpPr>
          <p:nvPr>
            <p:ph idx="10" sz="half" type="dt"/>
          </p:nvPr>
        </p:nvSpPr>
        <p:spPr/>
        <p:txBody>
          <a:bodyPr/>
          <a:lstStyle/>
          <a:p>
            <a:pPr lvl="0" indent="0" marL="0">
              <a:buNone/>
            </a:pPr>
            <a:r>
              <a:rPr/>
              <a:t>Leçon 7 sur 8</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 tableau d’indicateurs — En Python (suite)</a:t>
            </a:r>
          </a:p>
        </p:txBody>
      </p:sp>
      <p:sp>
        <p:nvSpPr>
          <p:cNvPr id="3" name="Content Placeholder 2"/>
          <p:cNvSpPr>
            <a:spLocks noGrp="1"/>
          </p:cNvSpPr>
          <p:nvPr>
            <p:ph idx="1"/>
          </p:nvPr>
        </p:nvSpPr>
        <p:spPr/>
        <p:txBody>
          <a:bodyPr/>
          <a:lstStyle/>
          <a:p>
            <a:pPr lvl="0" indent="0">
              <a:buNone/>
            </a:pPr>
            <a:r>
              <a:rPr b="1">
                <a:solidFill>
                  <a:srgbClr val="007020"/>
                </a:solidFill>
                <a:latin typeface="Courier"/>
              </a:rPr>
              <a:t>def</a:t>
            </a:r>
            <a:r>
              <a:rPr>
                <a:latin typeface="Courier"/>
              </a:rPr>
              <a:t> tableau_indicateurs(df, par):</a:t>
            </a:r>
            <a:br/>
            <a:r>
              <a:rPr>
                <a:latin typeface="Courier"/>
              </a:rPr>
              <a:t>    groupes </a:t>
            </a:r>
            <a:r>
              <a:rPr>
                <a:solidFill>
                  <a:srgbClr val="666666"/>
                </a:solidFill>
                <a:latin typeface="Courier"/>
              </a:rPr>
              <a:t>=</a:t>
            </a:r>
            <a:r>
              <a:rPr>
                <a:latin typeface="Courier"/>
              </a:rPr>
              <a:t> df.groupby(par, dropna</a:t>
            </a:r>
            <a:r>
              <a:rPr>
                <a:solidFill>
                  <a:srgbClr val="666666"/>
                </a:solidFill>
                <a:latin typeface="Courier"/>
              </a:rPr>
              <a:t>=</a:t>
            </a:r>
            <a:r>
              <a:rPr>
                <a:solidFill>
                  <a:srgbClr val="19177C"/>
                </a:solidFill>
                <a:latin typeface="Courier"/>
              </a:rPr>
              <a:t>False</a:t>
            </a:r>
            <a:r>
              <a:rPr>
                <a:latin typeface="Courier"/>
              </a:rPr>
              <a:t>)</a:t>
            </a:r>
            <a:br/>
            <a:r>
              <a:rPr>
                <a:latin typeface="Courier"/>
              </a:rPr>
              <a:t>    tableau </a:t>
            </a:r>
            <a:r>
              <a:rPr>
                <a:solidFill>
                  <a:srgbClr val="666666"/>
                </a:solidFill>
                <a:latin typeface="Courier"/>
              </a:rPr>
              <a:t>=</a:t>
            </a:r>
            <a:r>
              <a:rPr>
                <a:latin typeface="Courier"/>
              </a:rPr>
              <a:t> groupes.agg(</a:t>
            </a:r>
            <a:br/>
            <a:r>
              <a:rPr>
                <a:latin typeface="Courier"/>
              </a:rPr>
              <a:t>        depistes</a:t>
            </a:r>
            <a:r>
              <a:rPr>
                <a:solidFill>
                  <a:srgbClr val="666666"/>
                </a:solidFill>
                <a:latin typeface="Courier"/>
              </a:rPr>
              <a:t>=</a:t>
            </a:r>
            <a:r>
              <a:rPr>
                <a:latin typeface="Courier"/>
              </a:rPr>
              <a:t>(</a:t>
            </a:r>
            <a:r>
              <a:rPr>
                <a:solidFill>
                  <a:srgbClr val="4070A0"/>
                </a:solidFill>
                <a:latin typeface="Courier"/>
              </a:rPr>
              <a:t>"child_id"</a:t>
            </a:r>
            <a:r>
              <a:rPr>
                <a:latin typeface="Courier"/>
              </a:rPr>
              <a:t>, </a:t>
            </a:r>
            <a:r>
              <a:rPr>
                <a:solidFill>
                  <a:srgbClr val="4070A0"/>
                </a:solidFill>
                <a:latin typeface="Courier"/>
              </a:rPr>
              <a:t>"size"</a:t>
            </a:r>
            <a:r>
              <a:rPr>
                <a:latin typeface="Courier"/>
              </a:rPr>
              <a:t>),</a:t>
            </a:r>
            <a:br/>
            <a:r>
              <a:rPr>
                <a:latin typeface="Courier"/>
              </a:rPr>
              <a:t>        denominateur</a:t>
            </a:r>
            <a:r>
              <a:rPr>
                <a:solidFill>
                  <a:srgbClr val="666666"/>
                </a:solidFill>
                <a:latin typeface="Courier"/>
              </a:rPr>
              <a:t>=</a:t>
            </a:r>
            <a:r>
              <a:rPr>
                <a:latin typeface="Courier"/>
              </a:rPr>
              <a:t>(</a:t>
            </a:r>
            <a:r>
              <a:rPr>
                <a:solidFill>
                  <a:srgbClr val="4070A0"/>
                </a:solidFill>
                <a:latin typeface="Courier"/>
              </a:rPr>
              <a:t>"evalue"</a:t>
            </a:r>
            <a:r>
              <a:rPr>
                <a:latin typeface="Courier"/>
              </a:rPr>
              <a:t>, </a:t>
            </a:r>
            <a:r>
              <a:rPr>
                <a:solidFill>
                  <a:srgbClr val="4070A0"/>
                </a:solidFill>
                <a:latin typeface="Courier"/>
              </a:rPr>
              <a:t>"sum"</a:t>
            </a:r>
            <a:r>
              <a:rPr>
                <a:latin typeface="Courier"/>
              </a:rPr>
              <a:t>),</a:t>
            </a:r>
            <a:br/>
            <a:r>
              <a:rPr>
                <a:latin typeface="Courier"/>
              </a:rPr>
              <a:t>        cas_mas</a:t>
            </a:r>
            <a:r>
              <a:rPr>
                <a:solidFill>
                  <a:srgbClr val="666666"/>
                </a:solidFill>
                <a:latin typeface="Courier"/>
              </a:rPr>
              <a:t>=</a:t>
            </a:r>
            <a:r>
              <a:rPr>
                <a:latin typeface="Courier"/>
              </a:rPr>
              <a:t>(</a:t>
            </a:r>
            <a:r>
              <a:rPr>
                <a:solidFill>
                  <a:srgbClr val="4070A0"/>
                </a:solidFill>
                <a:latin typeface="Courier"/>
              </a:rPr>
              <a:t>"mas"</a:t>
            </a:r>
            <a:r>
              <a:rPr>
                <a:latin typeface="Courier"/>
              </a:rPr>
              <a:t>, </a:t>
            </a:r>
            <a:r>
              <a:rPr>
                <a:solidFill>
                  <a:srgbClr val="4070A0"/>
                </a:solidFill>
                <a:latin typeface="Courier"/>
              </a:rPr>
              <a:t>"sum"</a:t>
            </a:r>
            <a:r>
              <a:rPr>
                <a:latin typeface="Courier"/>
              </a:rPr>
              <a:t>),</a:t>
            </a:r>
            <a:br/>
            <a:r>
              <a:rPr>
                <a:latin typeface="Courier"/>
              </a:rPr>
              <a:t>        cas_mag</a:t>
            </a:r>
            <a:r>
              <a:rPr>
                <a:solidFill>
                  <a:srgbClr val="666666"/>
                </a:solidFill>
                <a:latin typeface="Courier"/>
              </a:rPr>
              <a:t>=</a:t>
            </a:r>
            <a:r>
              <a:rPr>
                <a:latin typeface="Courier"/>
              </a:rPr>
              <a:t>(</a:t>
            </a:r>
            <a:r>
              <a:rPr>
                <a:solidFill>
                  <a:srgbClr val="4070A0"/>
                </a:solidFill>
                <a:latin typeface="Courier"/>
              </a:rPr>
              <a:t>"mag"</a:t>
            </a:r>
            <a:r>
              <a:rPr>
                <a:latin typeface="Courier"/>
              </a:rPr>
              <a:t>, </a:t>
            </a:r>
            <a:r>
              <a:rPr>
                <a:solidFill>
                  <a:srgbClr val="4070A0"/>
                </a:solidFill>
                <a:latin typeface="Courier"/>
              </a:rPr>
              <a:t>"sum"</a:t>
            </a:r>
            <a:r>
              <a:rPr>
                <a:latin typeface="Courier"/>
              </a:rPr>
              <a:t>),</a:t>
            </a:r>
            <a:br/>
            <a:r>
              <a:rPr>
                <a:latin typeface="Courier"/>
              </a:rPr>
              <a:t>    )</a:t>
            </a:r>
            <a:br/>
            <a:r>
              <a:rPr>
                <a:latin typeface="Courier"/>
              </a:rPr>
              <a:t>    tableau[</a:t>
            </a:r>
            <a:r>
              <a:rPr>
                <a:solidFill>
                  <a:srgbClr val="4070A0"/>
                </a:solidFill>
                <a:latin typeface="Courier"/>
              </a:rPr>
              <a:t>"taux_mag"</a:t>
            </a:r>
            <a:r>
              <a:rPr>
                <a:latin typeface="Courier"/>
              </a:rPr>
              <a:t>] </a:t>
            </a:r>
            <a:r>
              <a:rPr>
                <a:solidFill>
                  <a:srgbClr val="666666"/>
                </a:solidFill>
                <a:latin typeface="Courier"/>
              </a:rPr>
              <a:t>=</a:t>
            </a:r>
            <a:r>
              <a:rPr>
                <a:latin typeface="Courier"/>
              </a:rPr>
              <a:t> tableau[</a:t>
            </a:r>
            <a:r>
              <a:rPr>
                <a:solidFill>
                  <a:srgbClr val="4070A0"/>
                </a:solidFill>
                <a:latin typeface="Courier"/>
              </a:rPr>
              <a:t>"cas_mag"</a:t>
            </a:r>
            <a:r>
              <a:rPr>
                <a:latin typeface="Courier"/>
              </a:rPr>
              <a:t>] </a:t>
            </a:r>
            <a:r>
              <a:rPr>
                <a:solidFill>
                  <a:srgbClr val="666666"/>
                </a:solidFill>
                <a:latin typeface="Courier"/>
              </a:rPr>
              <a:t>/</a:t>
            </a:r>
            <a:r>
              <a:rPr>
                <a:latin typeface="Courier"/>
              </a:rPr>
              <a:t> tableau[</a:t>
            </a:r>
            <a:r>
              <a:rPr>
                <a:solidFill>
                  <a:srgbClr val="4070A0"/>
                </a:solidFill>
                <a:latin typeface="Courier"/>
              </a:rPr>
              <a:t>"denominateur"</a:t>
            </a:r>
            <a:r>
              <a:rPr>
                <a:latin typeface="Courier"/>
              </a:rPr>
              <a:t>]</a:t>
            </a:r>
            <a:br/>
            <a:r>
              <a:rPr>
                <a:latin typeface="Courier"/>
              </a:rPr>
              <a:t>    tableau[</a:t>
            </a:r>
            <a:r>
              <a:rPr>
                <a:solidFill>
                  <a:srgbClr val="4070A0"/>
                </a:solidFill>
                <a:latin typeface="Courier"/>
              </a:rPr>
              <a:t>"taux_mas"</a:t>
            </a:r>
            <a:r>
              <a:rPr>
                <a:latin typeface="Courier"/>
              </a:rPr>
              <a:t>] </a:t>
            </a:r>
            <a:r>
              <a:rPr>
                <a:solidFill>
                  <a:srgbClr val="666666"/>
                </a:solidFill>
                <a:latin typeface="Courier"/>
              </a:rPr>
              <a:t>=</a:t>
            </a:r>
            <a:r>
              <a:rPr>
                <a:latin typeface="Courier"/>
              </a:rPr>
              <a:t> tableau[</a:t>
            </a:r>
            <a:r>
              <a:rPr>
                <a:solidFill>
                  <a:srgbClr val="4070A0"/>
                </a:solidFill>
                <a:latin typeface="Courier"/>
              </a:rPr>
              <a:t>"cas_mas"</a:t>
            </a:r>
            <a:r>
              <a:rPr>
                <a:latin typeface="Courier"/>
              </a:rPr>
              <a:t>] </a:t>
            </a:r>
            <a:r>
              <a:rPr>
                <a:solidFill>
                  <a:srgbClr val="666666"/>
                </a:solidFill>
                <a:latin typeface="Courier"/>
              </a:rPr>
              <a:t>/</a:t>
            </a:r>
            <a:r>
              <a:rPr>
                <a:latin typeface="Courier"/>
              </a:rPr>
              <a:t> tableau[</a:t>
            </a:r>
            <a:r>
              <a:rPr>
                <a:solidFill>
                  <a:srgbClr val="4070A0"/>
                </a:solidFill>
                <a:latin typeface="Courier"/>
              </a:rPr>
              <a:t>"denominateur"</a:t>
            </a:r>
            <a:r>
              <a:rPr>
                <a:latin typeface="Courier"/>
              </a:rPr>
              <a:t>]</a:t>
            </a:r>
            <a:br/>
            <a:r>
              <a:rPr>
                <a:latin typeface="Courier"/>
              </a:rPr>
              <a:t>    </a:t>
            </a:r>
            <a:r>
              <a:rPr b="1">
                <a:solidFill>
                  <a:srgbClr val="007020"/>
                </a:solidFill>
                <a:latin typeface="Courier"/>
              </a:rPr>
              <a:t>return</a:t>
            </a:r>
            <a:r>
              <a:rPr>
                <a:latin typeface="Courier"/>
              </a:rPr>
              <a:t> tableau.reset_index()</a:t>
            </a:r>
            <a:br/>
            <a:br/>
            <a:br/>
            <a:r>
              <a:rPr>
                <a:latin typeface="Courier"/>
              </a:rPr>
              <a:t>par_commune </a:t>
            </a:r>
            <a:r>
              <a:rPr>
                <a:solidFill>
                  <a:srgbClr val="666666"/>
                </a:solidFill>
                <a:latin typeface="Courier"/>
              </a:rPr>
              <a:t>=</a:t>
            </a:r>
            <a:r>
              <a:rPr>
                <a:latin typeface="Courier"/>
              </a:rPr>
              <a:t> tableau_indicateurs(muac, </a:t>
            </a:r>
            <a:r>
              <a:rPr>
                <a:solidFill>
                  <a:srgbClr val="4070A0"/>
                </a:solidFill>
                <a:latin typeface="Courier"/>
              </a:rPr>
              <a:t>"commune"</a:t>
            </a:r>
            <a:r>
              <a:rPr>
                <a:latin typeface="Courier"/>
              </a:rPr>
              <a:t>).sort_values(</a:t>
            </a:r>
            <a:br/>
            <a:r>
              <a:rPr>
                <a:latin typeface="Courier"/>
              </a:rPr>
              <a:t>    </a:t>
            </a:r>
            <a:r>
              <a:rPr>
                <a:solidFill>
                  <a:srgbClr val="4070A0"/>
                </a:solidFill>
                <a:latin typeface="Courier"/>
              </a:rPr>
              <a:t>"taux_mag"</a:t>
            </a:r>
            <a:r>
              <a:rPr>
                <a:latin typeface="Courier"/>
              </a:rPr>
              <a:t>, ascending</a:t>
            </a:r>
            <a:r>
              <a:rPr>
                <a:solidFill>
                  <a:srgbClr val="666666"/>
                </a:solidFill>
                <a:latin typeface="Courier"/>
              </a:rPr>
              <a:t>=</a:t>
            </a:r>
            <a:r>
              <a:rPr>
                <a:solidFill>
                  <a:srgbClr val="19177C"/>
                </a:solidFill>
                <a:latin typeface="Courier"/>
              </a:rPr>
              <a:t>False</a:t>
            </a:r>
            <a:br/>
            <a:r>
              <a:rPr>
                <a:latin typeface="Courier"/>
              </a:rPr>
              <a:t>)</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 tableau d’indicateurs — En Python (suite)</a:t>
            </a:r>
          </a:p>
        </p:txBody>
      </p:sp>
      <p:sp>
        <p:nvSpPr>
          <p:cNvPr id="3" name="Content Placeholder 2"/>
          <p:cNvSpPr>
            <a:spLocks noGrp="1"/>
          </p:cNvSpPr>
          <p:nvPr>
            <p:ph idx="1"/>
          </p:nvPr>
        </p:nvSpPr>
        <p:spPr/>
        <p:txBody>
          <a:bodyPr/>
          <a:lstStyle/>
          <a:p>
            <a:pPr lvl="0" indent="0">
              <a:buNone/>
            </a:pPr>
            <a:r>
              <a:rPr>
                <a:solidFill>
                  <a:srgbClr val="008000"/>
                </a:solidFill>
                <a:latin typeface="Courier"/>
              </a:rPr>
              <a:t>print</a:t>
            </a:r>
            <a:r>
              <a:rPr>
                <a:latin typeface="Courier"/>
              </a:rPr>
              <a:t>(par_commune.</a:t>
            </a:r>
            <a:r>
              <a:rPr>
                <a:solidFill>
                  <a:srgbClr val="008000"/>
                </a:solidFill>
                <a:latin typeface="Courier"/>
              </a:rPr>
              <a:t>round</a:t>
            </a:r>
            <a:r>
              <a:rPr>
                <a:latin typeface="Courier"/>
              </a:rPr>
              <a:t>(</a:t>
            </a:r>
            <a:r>
              <a:rPr>
                <a:solidFill>
                  <a:srgbClr val="40A070"/>
                </a:solidFill>
                <a:latin typeface="Courier"/>
              </a:rPr>
              <a:t>4</a:t>
            </a:r>
            <a:r>
              <a:rPr>
                <a:latin typeface="Courier"/>
              </a:rPr>
              <a:t>))</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 tableau d’indicateurs — En R (suite)</a:t>
            </a:r>
          </a:p>
        </p:txBody>
      </p:sp>
      <p:sp>
        <p:nvSpPr>
          <p:cNvPr id="3" name="Content Placeholder 2"/>
          <p:cNvSpPr>
            <a:spLocks noGrp="1"/>
          </p:cNvSpPr>
          <p:nvPr>
            <p:ph idx="1"/>
          </p:nvPr>
        </p:nvSpPr>
        <p:spPr/>
        <p:txBody>
          <a:bodyPr/>
          <a:lstStyle/>
          <a:p>
            <a:pPr lvl="0" indent="0">
              <a:buNone/>
            </a:pPr>
            <a:r>
              <a:rPr>
                <a:latin typeface="Courier"/>
              </a:rPr>
              <a:t>tableau_indicateurs </a:t>
            </a:r>
            <a:r>
              <a:rPr>
                <a:solidFill>
                  <a:srgbClr val="007020"/>
                </a:solidFill>
                <a:latin typeface="Courier"/>
              </a:rPr>
              <a:t>&lt;-</a:t>
            </a:r>
            <a:r>
              <a:rPr>
                <a:latin typeface="Courier"/>
              </a:rPr>
              <a:t> </a:t>
            </a:r>
            <a:r>
              <a:rPr b="1">
                <a:solidFill>
                  <a:srgbClr val="007020"/>
                </a:solidFill>
                <a:latin typeface="Courier"/>
              </a:rPr>
              <a:t>function</a:t>
            </a:r>
            <a:r>
              <a:rPr>
                <a:latin typeface="Courier"/>
              </a:rPr>
              <a:t>(df, par) {</a:t>
            </a:r>
            <a:br/>
            <a:r>
              <a:rPr>
                <a:latin typeface="Courier"/>
              </a:rPr>
              <a:t>  df </a:t>
            </a:r>
            <a:r>
              <a:rPr>
                <a:solidFill>
                  <a:srgbClr val="4070A0"/>
                </a:solidFill>
                <a:latin typeface="Courier"/>
              </a:rPr>
              <a:t>|&gt;</a:t>
            </a:r>
            <a:br/>
            <a:r>
              <a:rPr>
                <a:latin typeface="Courier"/>
              </a:rPr>
              <a:t>    </a:t>
            </a:r>
            <a:r>
              <a:rPr>
                <a:solidFill>
                  <a:srgbClr val="06287E"/>
                </a:solidFill>
                <a:latin typeface="Courier"/>
              </a:rPr>
              <a:t>group_by</a:t>
            </a:r>
            <a:r>
              <a:rPr>
                <a:latin typeface="Courier"/>
              </a:rPr>
              <a:t>(</a:t>
            </a:r>
            <a:r>
              <a:rPr>
                <a:solidFill>
                  <a:srgbClr val="06287E"/>
                </a:solidFill>
                <a:latin typeface="Courier"/>
              </a:rPr>
              <a:t>across</a:t>
            </a:r>
            <a:r>
              <a:rPr>
                <a:latin typeface="Courier"/>
              </a:rPr>
              <a:t>(</a:t>
            </a:r>
            <a:r>
              <a:rPr>
                <a:solidFill>
                  <a:srgbClr val="06287E"/>
                </a:solidFill>
                <a:latin typeface="Courier"/>
              </a:rPr>
              <a:t>all_of</a:t>
            </a:r>
            <a:r>
              <a:rPr>
                <a:latin typeface="Courier"/>
              </a:rPr>
              <a:t>(par))) </a:t>
            </a:r>
            <a:r>
              <a:rPr>
                <a:solidFill>
                  <a:srgbClr val="4070A0"/>
                </a:solidFill>
                <a:latin typeface="Courier"/>
              </a:rPr>
              <a:t>|&gt;</a:t>
            </a:r>
            <a:br/>
            <a:r>
              <a:rPr>
                <a:latin typeface="Courier"/>
              </a:rPr>
              <a:t>    </a:t>
            </a:r>
            <a:r>
              <a:rPr>
                <a:solidFill>
                  <a:srgbClr val="06287E"/>
                </a:solidFill>
                <a:latin typeface="Courier"/>
              </a:rPr>
              <a:t>summarise</a:t>
            </a:r>
            <a:r>
              <a:rPr>
                <a:latin typeface="Courier"/>
              </a:rPr>
              <a:t>(</a:t>
            </a:r>
            <a:br/>
            <a:r>
              <a:rPr>
                <a:latin typeface="Courier"/>
              </a:rPr>
              <a:t>      </a:t>
            </a:r>
            <a:r>
              <a:rPr>
                <a:solidFill>
                  <a:srgbClr val="7D9029"/>
                </a:solidFill>
                <a:latin typeface="Courier"/>
              </a:rPr>
              <a:t>depistes     =</a:t>
            </a:r>
            <a:r>
              <a:rPr>
                <a:latin typeface="Courier"/>
              </a:rPr>
              <a:t> </a:t>
            </a:r>
            <a:r>
              <a:rPr>
                <a:solidFill>
                  <a:srgbClr val="06287E"/>
                </a:solidFill>
                <a:latin typeface="Courier"/>
              </a:rPr>
              <a:t>n</a:t>
            </a:r>
            <a:r>
              <a:rPr>
                <a:latin typeface="Courier"/>
              </a:rPr>
              <a:t>(),</a:t>
            </a:r>
            <a:br/>
            <a:r>
              <a:rPr>
                <a:latin typeface="Courier"/>
              </a:rPr>
              <a:t>      </a:t>
            </a:r>
            <a:r>
              <a:rPr>
                <a:solidFill>
                  <a:srgbClr val="7D9029"/>
                </a:solidFill>
                <a:latin typeface="Courier"/>
              </a:rPr>
              <a:t>denominateur =</a:t>
            </a:r>
            <a:r>
              <a:rPr>
                <a:latin typeface="Courier"/>
              </a:rPr>
              <a:t> </a:t>
            </a:r>
            <a:r>
              <a:rPr>
                <a:solidFill>
                  <a:srgbClr val="06287E"/>
                </a:solidFill>
                <a:latin typeface="Courier"/>
              </a:rPr>
              <a:t>sum</a:t>
            </a:r>
            <a:r>
              <a:rPr>
                <a:latin typeface="Courier"/>
              </a:rPr>
              <a:t>(evalue),</a:t>
            </a:r>
            <a:br/>
            <a:r>
              <a:rPr>
                <a:latin typeface="Courier"/>
              </a:rPr>
              <a:t>      </a:t>
            </a:r>
            <a:r>
              <a:rPr>
                <a:solidFill>
                  <a:srgbClr val="7D9029"/>
                </a:solidFill>
                <a:latin typeface="Courier"/>
              </a:rPr>
              <a:t>cas_mas      =</a:t>
            </a:r>
            <a:r>
              <a:rPr>
                <a:latin typeface="Courier"/>
              </a:rPr>
              <a:t> </a:t>
            </a:r>
            <a:r>
              <a:rPr>
                <a:solidFill>
                  <a:srgbClr val="06287E"/>
                </a:solidFill>
                <a:latin typeface="Courier"/>
              </a:rPr>
              <a:t>sum</a:t>
            </a:r>
            <a:r>
              <a:rPr>
                <a:latin typeface="Courier"/>
              </a:rPr>
              <a:t>(mas, </a:t>
            </a:r>
            <a:r>
              <a:rPr>
                <a:solidFill>
                  <a:srgbClr val="7D9029"/>
                </a:solidFill>
                <a:latin typeface="Courier"/>
              </a:rPr>
              <a:t>na.rm =</a:t>
            </a:r>
            <a:r>
              <a:rPr>
                <a:latin typeface="Courier"/>
              </a:rPr>
              <a:t> </a:t>
            </a:r>
            <a:r>
              <a:rPr>
                <a:solidFill>
                  <a:srgbClr val="880000"/>
                </a:solidFill>
                <a:latin typeface="Courier"/>
              </a:rPr>
              <a:t>TRUE</a:t>
            </a:r>
            <a:r>
              <a:rPr>
                <a:latin typeface="Courier"/>
              </a:rPr>
              <a:t>),</a:t>
            </a:r>
            <a:br/>
            <a:r>
              <a:rPr>
                <a:latin typeface="Courier"/>
              </a:rPr>
              <a:t>      </a:t>
            </a:r>
            <a:r>
              <a:rPr>
                <a:solidFill>
                  <a:srgbClr val="7D9029"/>
                </a:solidFill>
                <a:latin typeface="Courier"/>
              </a:rPr>
              <a:t>cas_mag      =</a:t>
            </a:r>
            <a:r>
              <a:rPr>
                <a:latin typeface="Courier"/>
              </a:rPr>
              <a:t> </a:t>
            </a:r>
            <a:r>
              <a:rPr>
                <a:solidFill>
                  <a:srgbClr val="06287E"/>
                </a:solidFill>
                <a:latin typeface="Courier"/>
              </a:rPr>
              <a:t>sum</a:t>
            </a:r>
            <a:r>
              <a:rPr>
                <a:latin typeface="Courier"/>
              </a:rPr>
              <a:t>(mag, </a:t>
            </a:r>
            <a:r>
              <a:rPr>
                <a:solidFill>
                  <a:srgbClr val="7D9029"/>
                </a:solidFill>
                <a:latin typeface="Courier"/>
              </a:rPr>
              <a:t>na.rm =</a:t>
            </a:r>
            <a:r>
              <a:rPr>
                <a:latin typeface="Courier"/>
              </a:rPr>
              <a:t> </a:t>
            </a:r>
            <a:r>
              <a:rPr>
                <a:solidFill>
                  <a:srgbClr val="880000"/>
                </a:solidFill>
                <a:latin typeface="Courier"/>
              </a:rPr>
              <a:t>TRUE</a:t>
            </a:r>
            <a:r>
              <a:rPr>
                <a:latin typeface="Courier"/>
              </a:rPr>
              <a:t>),</a:t>
            </a:r>
            <a:br/>
            <a:r>
              <a:rPr>
                <a:latin typeface="Courier"/>
              </a:rPr>
              <a:t>      </a:t>
            </a:r>
            <a:r>
              <a:rPr>
                <a:solidFill>
                  <a:srgbClr val="7D9029"/>
                </a:solidFill>
                <a:latin typeface="Courier"/>
              </a:rPr>
              <a:t>.groups =</a:t>
            </a:r>
            <a:r>
              <a:rPr>
                <a:latin typeface="Courier"/>
              </a:rPr>
              <a:t> </a:t>
            </a:r>
            <a:r>
              <a:rPr>
                <a:solidFill>
                  <a:srgbClr val="4070A0"/>
                </a:solidFill>
                <a:latin typeface="Courier"/>
              </a:rPr>
              <a:t>"drop"</a:t>
            </a:r>
            <a:br/>
            <a:r>
              <a:rPr>
                <a:latin typeface="Courier"/>
              </a:rPr>
              <a:t>    ) </a:t>
            </a:r>
            <a:r>
              <a:rPr>
                <a:solidFill>
                  <a:srgbClr val="4070A0"/>
                </a:solidFill>
                <a:latin typeface="Courier"/>
              </a:rPr>
              <a:t>|&gt;</a:t>
            </a:r>
            <a:br/>
            <a:r>
              <a:rPr>
                <a:latin typeface="Courier"/>
              </a:rPr>
              <a:t>    </a:t>
            </a:r>
            <a:r>
              <a:rPr>
                <a:solidFill>
                  <a:srgbClr val="06287E"/>
                </a:solidFill>
                <a:latin typeface="Courier"/>
              </a:rPr>
              <a:t>mutate</a:t>
            </a:r>
            <a:r>
              <a:rPr>
                <a:latin typeface="Courier"/>
              </a:rPr>
              <a:t>(</a:t>
            </a:r>
            <a:br/>
            <a:r>
              <a:rPr>
                <a:latin typeface="Courier"/>
              </a:rPr>
              <a:t>      </a:t>
            </a:r>
            <a:r>
              <a:rPr>
                <a:solidFill>
                  <a:srgbClr val="7D9029"/>
                </a:solidFill>
                <a:latin typeface="Courier"/>
              </a:rPr>
              <a:t>taux_mag =</a:t>
            </a:r>
            <a:r>
              <a:rPr>
                <a:latin typeface="Courier"/>
              </a:rPr>
              <a:t> cas_mag </a:t>
            </a:r>
            <a:r>
              <a:rPr>
                <a:solidFill>
                  <a:srgbClr val="4070A0"/>
                </a:solidFill>
                <a:latin typeface="Courier"/>
              </a:rPr>
              <a:t>/</a:t>
            </a:r>
            <a:r>
              <a:rPr>
                <a:latin typeface="Courier"/>
              </a:rPr>
              <a:t> denominateur,</a:t>
            </a:r>
            <a:br/>
            <a:r>
              <a:rPr>
                <a:latin typeface="Courier"/>
              </a:rPr>
              <a:t>      </a:t>
            </a:r>
            <a:r>
              <a:rPr>
                <a:solidFill>
                  <a:srgbClr val="7D9029"/>
                </a:solidFill>
                <a:latin typeface="Courier"/>
              </a:rPr>
              <a:t>taux_mas =</a:t>
            </a:r>
            <a:r>
              <a:rPr>
                <a:latin typeface="Courier"/>
              </a:rPr>
              <a:t> cas_mas </a:t>
            </a:r>
            <a:r>
              <a:rPr>
                <a:solidFill>
                  <a:srgbClr val="4070A0"/>
                </a:solidFill>
                <a:latin typeface="Courier"/>
              </a:rPr>
              <a:t>/</a:t>
            </a:r>
            <a:r>
              <a:rPr>
                <a:latin typeface="Courier"/>
              </a:rPr>
              <a:t> denominateur</a:t>
            </a:r>
            <a:br/>
            <a:r>
              <a:rPr>
                <a:latin typeface="Courier"/>
              </a:rPr>
              <a:t>    )</a:t>
            </a:r>
            <a:br/>
            <a:r>
              <a:rPr>
                <a:latin typeface="Courier"/>
              </a:rPr>
              <a:t>}</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 tableau d’indicateurs — En R (suite)</a:t>
            </a:r>
          </a:p>
        </p:txBody>
      </p:sp>
      <p:sp>
        <p:nvSpPr>
          <p:cNvPr id="3" name="Content Placeholder 2"/>
          <p:cNvSpPr>
            <a:spLocks noGrp="1"/>
          </p:cNvSpPr>
          <p:nvPr>
            <p:ph idx="1"/>
          </p:nvPr>
        </p:nvSpPr>
        <p:spPr/>
        <p:txBody>
          <a:bodyPr/>
          <a:lstStyle/>
          <a:p>
            <a:pPr lvl="0" indent="0">
              <a:buNone/>
            </a:pPr>
            <a:r>
              <a:rPr>
                <a:latin typeface="Courier"/>
              </a:rPr>
              <a:t>par_commune </a:t>
            </a:r>
            <a:r>
              <a:rPr>
                <a:solidFill>
                  <a:srgbClr val="007020"/>
                </a:solidFill>
                <a:latin typeface="Courier"/>
              </a:rPr>
              <a:t>&lt;-</a:t>
            </a:r>
            <a:r>
              <a:rPr>
                <a:latin typeface="Courier"/>
              </a:rPr>
              <a:t> </a:t>
            </a:r>
            <a:r>
              <a:rPr>
                <a:solidFill>
                  <a:srgbClr val="06287E"/>
                </a:solidFill>
                <a:latin typeface="Courier"/>
              </a:rPr>
              <a:t>tableau_indicateurs</a:t>
            </a:r>
            <a:r>
              <a:rPr>
                <a:latin typeface="Courier"/>
              </a:rPr>
              <a:t>(muac, </a:t>
            </a:r>
            <a:r>
              <a:rPr>
                <a:solidFill>
                  <a:srgbClr val="4070A0"/>
                </a:solidFill>
                <a:latin typeface="Courier"/>
              </a:rPr>
              <a:t>"commune"</a:t>
            </a:r>
            <a:r>
              <a:rPr>
                <a:latin typeface="Courier"/>
              </a:rPr>
              <a:t>) </a:t>
            </a:r>
            <a:r>
              <a:rPr>
                <a:solidFill>
                  <a:srgbClr val="4070A0"/>
                </a:solidFill>
                <a:latin typeface="Courier"/>
              </a:rPr>
              <a:t>|&gt;</a:t>
            </a:r>
            <a:r>
              <a:rPr>
                <a:latin typeface="Courier"/>
              </a:rPr>
              <a:t> </a:t>
            </a:r>
            <a:r>
              <a:rPr>
                <a:solidFill>
                  <a:srgbClr val="06287E"/>
                </a:solidFill>
                <a:latin typeface="Courier"/>
              </a:rPr>
              <a:t>arrange</a:t>
            </a:r>
            <a:r>
              <a:rPr>
                <a:latin typeface="Courier"/>
              </a:rPr>
              <a:t>(</a:t>
            </a:r>
            <a:r>
              <a:rPr>
                <a:solidFill>
                  <a:srgbClr val="06287E"/>
                </a:solidFill>
                <a:latin typeface="Courier"/>
              </a:rPr>
              <a:t>desc</a:t>
            </a:r>
            <a:r>
              <a:rPr>
                <a:latin typeface="Courier"/>
              </a:rPr>
              <a:t>(taux_mag))</a:t>
            </a:r>
            <a:br/>
            <a:r>
              <a:rPr>
                <a:latin typeface="Courier"/>
              </a:rPr>
              <a:t>par_commune</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désagrégation — En Python</a:t>
            </a:r>
          </a:p>
        </p:txBody>
      </p:sp>
      <p:sp>
        <p:nvSpPr>
          <p:cNvPr id="3" name="Content Placeholder 2"/>
          <p:cNvSpPr>
            <a:spLocks noGrp="1"/>
          </p:cNvSpPr>
          <p:nvPr>
            <p:ph idx="1"/>
          </p:nvPr>
        </p:nvSpPr>
        <p:spPr/>
        <p:txBody>
          <a:bodyPr/>
          <a:lstStyle/>
          <a:p>
            <a:pPr lvl="0" indent="0">
              <a:buNone/>
            </a:pPr>
            <a:r>
              <a:rPr>
                <a:latin typeface="Courier"/>
              </a:rPr>
              <a:t>muac[</a:t>
            </a:r>
            <a:r>
              <a:rPr>
                <a:solidFill>
                  <a:srgbClr val="4070A0"/>
                </a:solidFill>
                <a:latin typeface="Courier"/>
              </a:rPr>
              <a:t>"tranche_age"</a:t>
            </a:r>
            <a:r>
              <a:rPr>
                <a:latin typeface="Courier"/>
              </a:rPr>
              <a:t>] </a:t>
            </a:r>
            <a:r>
              <a:rPr>
                <a:solidFill>
                  <a:srgbClr val="666666"/>
                </a:solidFill>
                <a:latin typeface="Courier"/>
              </a:rPr>
              <a:t>=</a:t>
            </a:r>
            <a:r>
              <a:rPr>
                <a:latin typeface="Courier"/>
              </a:rPr>
              <a:t> pd.cut(</a:t>
            </a:r>
            <a:br/>
            <a:r>
              <a:rPr>
                <a:latin typeface="Courier"/>
              </a:rPr>
              <a:t>    muac[</a:t>
            </a:r>
            <a:r>
              <a:rPr>
                <a:solidFill>
                  <a:srgbClr val="4070A0"/>
                </a:solidFill>
                <a:latin typeface="Courier"/>
              </a:rPr>
              <a:t>"age_months"</a:t>
            </a:r>
            <a:r>
              <a:rPr>
                <a:latin typeface="Courier"/>
              </a:rPr>
              <a:t>],</a:t>
            </a:r>
            <a:br/>
            <a:r>
              <a:rPr>
                <a:latin typeface="Courier"/>
              </a:rPr>
              <a:t>    bins</a:t>
            </a:r>
            <a:r>
              <a:rPr>
                <a:solidFill>
                  <a:srgbClr val="666666"/>
                </a:solidFill>
                <a:latin typeface="Courier"/>
              </a:rPr>
              <a:t>=</a:t>
            </a:r>
            <a:r>
              <a:rPr>
                <a:latin typeface="Courier"/>
              </a:rPr>
              <a:t>[</a:t>
            </a:r>
            <a:r>
              <a:rPr>
                <a:solidFill>
                  <a:srgbClr val="40A070"/>
                </a:solidFill>
                <a:latin typeface="Courier"/>
              </a:rPr>
              <a:t>6</a:t>
            </a:r>
            <a:r>
              <a:rPr>
                <a:latin typeface="Courier"/>
              </a:rPr>
              <a:t>, </a:t>
            </a:r>
            <a:r>
              <a:rPr>
                <a:solidFill>
                  <a:srgbClr val="40A070"/>
                </a:solidFill>
                <a:latin typeface="Courier"/>
              </a:rPr>
              <a:t>24</a:t>
            </a:r>
            <a:r>
              <a:rPr>
                <a:latin typeface="Courier"/>
              </a:rPr>
              <a:t>, </a:t>
            </a:r>
            <a:r>
              <a:rPr>
                <a:solidFill>
                  <a:srgbClr val="40A070"/>
                </a:solidFill>
                <a:latin typeface="Courier"/>
              </a:rPr>
              <a:t>60</a:t>
            </a:r>
            <a:r>
              <a:rPr>
                <a:latin typeface="Courier"/>
              </a:rPr>
              <a:t>],</a:t>
            </a:r>
            <a:br/>
            <a:r>
              <a:rPr>
                <a:latin typeface="Courier"/>
              </a:rPr>
              <a:t>    labels</a:t>
            </a:r>
            <a:r>
              <a:rPr>
                <a:solidFill>
                  <a:srgbClr val="666666"/>
                </a:solidFill>
                <a:latin typeface="Courier"/>
              </a:rPr>
              <a:t>=</a:t>
            </a:r>
            <a:r>
              <a:rPr>
                <a:latin typeface="Courier"/>
              </a:rPr>
              <a:t>[</a:t>
            </a:r>
            <a:r>
              <a:rPr>
                <a:solidFill>
                  <a:srgbClr val="4070A0"/>
                </a:solidFill>
                <a:latin typeface="Courier"/>
              </a:rPr>
              <a:t>"6-23 mois"</a:t>
            </a:r>
            <a:r>
              <a:rPr>
                <a:latin typeface="Courier"/>
              </a:rPr>
              <a:t>, </a:t>
            </a:r>
            <a:r>
              <a:rPr>
                <a:solidFill>
                  <a:srgbClr val="4070A0"/>
                </a:solidFill>
                <a:latin typeface="Courier"/>
              </a:rPr>
              <a:t>"24-59 mois"</a:t>
            </a:r>
            <a:r>
              <a:rPr>
                <a:latin typeface="Courier"/>
              </a:rPr>
              <a:t>],</a:t>
            </a:r>
            <a:br/>
            <a:r>
              <a:rPr>
                <a:latin typeface="Courier"/>
              </a:rPr>
              <a:t>    right</a:t>
            </a:r>
            <a:r>
              <a:rPr>
                <a:solidFill>
                  <a:srgbClr val="666666"/>
                </a:solidFill>
                <a:latin typeface="Courier"/>
              </a:rPr>
              <a:t>=</a:t>
            </a:r>
            <a:r>
              <a:rPr>
                <a:solidFill>
                  <a:srgbClr val="19177C"/>
                </a:solidFill>
                <a:latin typeface="Courier"/>
              </a:rPr>
              <a:t>False</a:t>
            </a:r>
            <a:r>
              <a:rPr>
                <a:latin typeface="Courier"/>
              </a:rPr>
              <a:t>,</a:t>
            </a:r>
            <a:br/>
            <a:r>
              <a:rPr>
                <a:latin typeface="Courier"/>
              </a:rPr>
              <a:t>)</a:t>
            </a:r>
            <a:br/>
            <a:br/>
            <a:r>
              <a:rPr>
                <a:latin typeface="Courier"/>
              </a:rPr>
              <a:t>par_sexe </a:t>
            </a:r>
            <a:r>
              <a:rPr>
                <a:solidFill>
                  <a:srgbClr val="666666"/>
                </a:solidFill>
                <a:latin typeface="Courier"/>
              </a:rPr>
              <a:t>=</a:t>
            </a:r>
            <a:r>
              <a:rPr>
                <a:latin typeface="Courier"/>
              </a:rPr>
              <a:t> tableau_indicateurs(muac, [</a:t>
            </a:r>
            <a:r>
              <a:rPr>
                <a:solidFill>
                  <a:srgbClr val="4070A0"/>
                </a:solidFill>
                <a:latin typeface="Courier"/>
              </a:rPr>
              <a:t>"commune"</a:t>
            </a:r>
            <a:r>
              <a:rPr>
                <a:latin typeface="Courier"/>
              </a:rPr>
              <a:t>, </a:t>
            </a:r>
            <a:r>
              <a:rPr>
                <a:solidFill>
                  <a:srgbClr val="4070A0"/>
                </a:solidFill>
                <a:latin typeface="Courier"/>
              </a:rPr>
              <a:t>"sex"</a:t>
            </a:r>
            <a:r>
              <a:rPr>
                <a:latin typeface="Courier"/>
              </a:rPr>
              <a:t>])</a:t>
            </a:r>
            <a:br/>
            <a:r>
              <a:rPr>
                <a:latin typeface="Courier"/>
              </a:rPr>
              <a:t>par_age </a:t>
            </a:r>
            <a:r>
              <a:rPr>
                <a:solidFill>
                  <a:srgbClr val="666666"/>
                </a:solidFill>
                <a:latin typeface="Courier"/>
              </a:rPr>
              <a:t>=</a:t>
            </a:r>
            <a:r>
              <a:rPr>
                <a:latin typeface="Courier"/>
              </a:rPr>
              <a:t> tableau_indicateurs(muac, </a:t>
            </a:r>
            <a:r>
              <a:rPr>
                <a:solidFill>
                  <a:srgbClr val="4070A0"/>
                </a:solidFill>
                <a:latin typeface="Courier"/>
              </a:rPr>
              <a:t>"tranche_age"</a:t>
            </a:r>
            <a:r>
              <a:rPr>
                <a:latin typeface="Courier"/>
              </a:rPr>
              <a:t>)</a:t>
            </a:r>
            <a:br/>
            <a:br/>
            <a:r>
              <a:rPr>
                <a:solidFill>
                  <a:srgbClr val="008000"/>
                </a:solidFill>
                <a:latin typeface="Courier"/>
              </a:rPr>
              <a:t>print</a:t>
            </a:r>
            <a:r>
              <a:rPr>
                <a:latin typeface="Courier"/>
              </a:rPr>
              <a:t>(par_age.</a:t>
            </a:r>
            <a:r>
              <a:rPr>
                <a:solidFill>
                  <a:srgbClr val="008000"/>
                </a:solidFill>
                <a:latin typeface="Courier"/>
              </a:rPr>
              <a:t>round</a:t>
            </a:r>
            <a:r>
              <a:rPr>
                <a:latin typeface="Courier"/>
              </a:rPr>
              <a:t>(</a:t>
            </a:r>
            <a:r>
              <a:rPr>
                <a:solidFill>
                  <a:srgbClr val="40A070"/>
                </a:solidFill>
                <a:latin typeface="Courier"/>
              </a:rPr>
              <a:t>4</a:t>
            </a:r>
            <a:r>
              <a:rPr>
                <a:latin typeface="Courier"/>
              </a:rPr>
              <a:t>))</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désagrégation — En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007020"/>
                </a:solidFill>
                <a:latin typeface="Courier"/>
              </a:rPr>
              <a:t>&lt;-</a:t>
            </a:r>
            <a:r>
              <a:rPr>
                <a:latin typeface="Courier"/>
              </a:rPr>
              <a:t> muac </a:t>
            </a:r>
            <a:r>
              <a:rPr>
                <a:solidFill>
                  <a:srgbClr val="4070A0"/>
                </a:solidFill>
                <a:latin typeface="Courier"/>
              </a:rPr>
              <a:t>|&gt;</a:t>
            </a:r>
            <a:br/>
            <a:r>
              <a:rPr>
                <a:latin typeface="Courier"/>
              </a:rPr>
              <a:t>  </a:t>
            </a:r>
            <a:r>
              <a:rPr>
                <a:solidFill>
                  <a:srgbClr val="06287E"/>
                </a:solidFill>
                <a:latin typeface="Courier"/>
              </a:rPr>
              <a:t>mutate</a:t>
            </a:r>
            <a:r>
              <a:rPr>
                <a:latin typeface="Courier"/>
              </a:rPr>
              <a:t>(</a:t>
            </a:r>
            <a:br/>
            <a:r>
              <a:rPr>
                <a:latin typeface="Courier"/>
              </a:rPr>
              <a:t>    </a:t>
            </a:r>
            <a:r>
              <a:rPr>
                <a:solidFill>
                  <a:srgbClr val="7D9029"/>
                </a:solidFill>
                <a:latin typeface="Courier"/>
              </a:rPr>
              <a:t>tranche_age =</a:t>
            </a:r>
            <a:r>
              <a:rPr>
                <a:latin typeface="Courier"/>
              </a:rPr>
              <a:t> </a:t>
            </a:r>
            <a:r>
              <a:rPr>
                <a:solidFill>
                  <a:srgbClr val="06287E"/>
                </a:solidFill>
                <a:latin typeface="Courier"/>
              </a:rPr>
              <a:t>cut</a:t>
            </a:r>
            <a:r>
              <a:rPr>
                <a:latin typeface="Courier"/>
              </a:rPr>
              <a:t>(</a:t>
            </a:r>
            <a:br/>
            <a:r>
              <a:rPr>
                <a:latin typeface="Courier"/>
              </a:rPr>
              <a:t>      age_months,</a:t>
            </a:r>
            <a:br/>
            <a:r>
              <a:rPr>
                <a:latin typeface="Courier"/>
              </a:rPr>
              <a:t>      </a:t>
            </a:r>
            <a:r>
              <a:rPr>
                <a:solidFill>
                  <a:srgbClr val="7D9029"/>
                </a:solidFill>
                <a:latin typeface="Courier"/>
              </a:rPr>
              <a:t>breaks =</a:t>
            </a:r>
            <a:r>
              <a:rPr>
                <a:latin typeface="Courier"/>
              </a:rPr>
              <a:t> </a:t>
            </a:r>
            <a:r>
              <a:rPr>
                <a:solidFill>
                  <a:srgbClr val="06287E"/>
                </a:solidFill>
                <a:latin typeface="Courier"/>
              </a:rPr>
              <a:t>c</a:t>
            </a:r>
            <a:r>
              <a:rPr>
                <a:latin typeface="Courier"/>
              </a:rPr>
              <a:t>(</a:t>
            </a:r>
            <a:r>
              <a:rPr>
                <a:solidFill>
                  <a:srgbClr val="40A070"/>
                </a:solidFill>
                <a:latin typeface="Courier"/>
              </a:rPr>
              <a:t>6</a:t>
            </a:r>
            <a:r>
              <a:rPr>
                <a:latin typeface="Courier"/>
              </a:rPr>
              <a:t>, </a:t>
            </a:r>
            <a:r>
              <a:rPr>
                <a:solidFill>
                  <a:srgbClr val="40A070"/>
                </a:solidFill>
                <a:latin typeface="Courier"/>
              </a:rPr>
              <a:t>24</a:t>
            </a:r>
            <a:r>
              <a:rPr>
                <a:latin typeface="Courier"/>
              </a:rPr>
              <a:t>, </a:t>
            </a:r>
            <a:r>
              <a:rPr>
                <a:solidFill>
                  <a:srgbClr val="40A070"/>
                </a:solidFill>
                <a:latin typeface="Courier"/>
              </a:rPr>
              <a:t>60</a:t>
            </a:r>
            <a:r>
              <a:rPr>
                <a:latin typeface="Courier"/>
              </a:rPr>
              <a:t>),</a:t>
            </a:r>
            <a:br/>
            <a:r>
              <a:rPr>
                <a:latin typeface="Courier"/>
              </a:rPr>
              <a:t>      </a:t>
            </a:r>
            <a:r>
              <a:rPr>
                <a:solidFill>
                  <a:srgbClr val="7D9029"/>
                </a:solidFill>
                <a:latin typeface="Courier"/>
              </a:rPr>
              <a:t>labels =</a:t>
            </a:r>
            <a:r>
              <a:rPr>
                <a:latin typeface="Courier"/>
              </a:rPr>
              <a:t> </a:t>
            </a:r>
            <a:r>
              <a:rPr>
                <a:solidFill>
                  <a:srgbClr val="06287E"/>
                </a:solidFill>
                <a:latin typeface="Courier"/>
              </a:rPr>
              <a:t>c</a:t>
            </a:r>
            <a:r>
              <a:rPr>
                <a:latin typeface="Courier"/>
              </a:rPr>
              <a:t>(</a:t>
            </a:r>
            <a:r>
              <a:rPr>
                <a:solidFill>
                  <a:srgbClr val="4070A0"/>
                </a:solidFill>
                <a:latin typeface="Courier"/>
              </a:rPr>
              <a:t>"6-23 mois"</a:t>
            </a:r>
            <a:r>
              <a:rPr>
                <a:latin typeface="Courier"/>
              </a:rPr>
              <a:t>, </a:t>
            </a:r>
            <a:r>
              <a:rPr>
                <a:solidFill>
                  <a:srgbClr val="4070A0"/>
                </a:solidFill>
                <a:latin typeface="Courier"/>
              </a:rPr>
              <a:t>"24-59 mois"</a:t>
            </a:r>
            <a:r>
              <a:rPr>
                <a:latin typeface="Courier"/>
              </a:rPr>
              <a:t>),</a:t>
            </a:r>
            <a:br/>
            <a:r>
              <a:rPr>
                <a:latin typeface="Courier"/>
              </a:rPr>
              <a:t>      </a:t>
            </a:r>
            <a:r>
              <a:rPr>
                <a:solidFill>
                  <a:srgbClr val="7D9029"/>
                </a:solidFill>
                <a:latin typeface="Courier"/>
              </a:rPr>
              <a:t>right =</a:t>
            </a:r>
            <a:r>
              <a:rPr>
                <a:latin typeface="Courier"/>
              </a:rPr>
              <a:t> </a:t>
            </a:r>
            <a:r>
              <a:rPr>
                <a:solidFill>
                  <a:srgbClr val="880000"/>
                </a:solidFill>
                <a:latin typeface="Courier"/>
              </a:rPr>
              <a:t>FALSE</a:t>
            </a:r>
            <a:br/>
            <a:r>
              <a:rPr>
                <a:latin typeface="Courier"/>
              </a:rPr>
              <a:t>    )</a:t>
            </a:r>
            <a:br/>
            <a:r>
              <a:rPr>
                <a:latin typeface="Courier"/>
              </a:rPr>
              <a:t>  )</a:t>
            </a:r>
            <a:br/>
            <a:br/>
            <a:r>
              <a:rPr>
                <a:latin typeface="Courier"/>
              </a:rPr>
              <a:t>par_sexe </a:t>
            </a:r>
            <a:r>
              <a:rPr>
                <a:solidFill>
                  <a:srgbClr val="007020"/>
                </a:solidFill>
                <a:latin typeface="Courier"/>
              </a:rPr>
              <a:t>&lt;-</a:t>
            </a:r>
            <a:r>
              <a:rPr>
                <a:latin typeface="Courier"/>
              </a:rPr>
              <a:t> </a:t>
            </a:r>
            <a:r>
              <a:rPr>
                <a:solidFill>
                  <a:srgbClr val="06287E"/>
                </a:solidFill>
                <a:latin typeface="Courier"/>
              </a:rPr>
              <a:t>tableau_indicateurs</a:t>
            </a:r>
            <a:r>
              <a:rPr>
                <a:latin typeface="Courier"/>
              </a:rPr>
              <a:t>(muac, </a:t>
            </a:r>
            <a:r>
              <a:rPr>
                <a:solidFill>
                  <a:srgbClr val="06287E"/>
                </a:solidFill>
                <a:latin typeface="Courier"/>
              </a:rPr>
              <a:t>c</a:t>
            </a:r>
            <a:r>
              <a:rPr>
                <a:latin typeface="Courier"/>
              </a:rPr>
              <a:t>(</a:t>
            </a:r>
            <a:r>
              <a:rPr>
                <a:solidFill>
                  <a:srgbClr val="4070A0"/>
                </a:solidFill>
                <a:latin typeface="Courier"/>
              </a:rPr>
              <a:t>"commune"</a:t>
            </a:r>
            <a:r>
              <a:rPr>
                <a:latin typeface="Courier"/>
              </a:rPr>
              <a:t>, </a:t>
            </a:r>
            <a:r>
              <a:rPr>
                <a:solidFill>
                  <a:srgbClr val="4070A0"/>
                </a:solidFill>
                <a:latin typeface="Courier"/>
              </a:rPr>
              <a:t>"sex"</a:t>
            </a:r>
            <a:r>
              <a:rPr>
                <a:latin typeface="Courier"/>
              </a:rPr>
              <a:t>))</a:t>
            </a:r>
            <a:br/>
            <a:r>
              <a:rPr>
                <a:latin typeface="Courier"/>
              </a:rPr>
              <a:t>par_age </a:t>
            </a:r>
            <a:r>
              <a:rPr>
                <a:solidFill>
                  <a:srgbClr val="007020"/>
                </a:solidFill>
                <a:latin typeface="Courier"/>
              </a:rPr>
              <a:t>&lt;-</a:t>
            </a:r>
            <a:r>
              <a:rPr>
                <a:latin typeface="Courier"/>
              </a:rPr>
              <a:t> </a:t>
            </a:r>
            <a:r>
              <a:rPr>
                <a:solidFill>
                  <a:srgbClr val="06287E"/>
                </a:solidFill>
                <a:latin typeface="Courier"/>
              </a:rPr>
              <a:t>tableau_indicateurs</a:t>
            </a:r>
            <a:r>
              <a:rPr>
                <a:latin typeface="Courier"/>
              </a:rPr>
              <a:t>(muac, </a:t>
            </a:r>
            <a:r>
              <a:rPr>
                <a:solidFill>
                  <a:srgbClr val="4070A0"/>
                </a:solidFill>
                <a:latin typeface="Courier"/>
              </a:rPr>
              <a:t>"tranche_age"</a:t>
            </a:r>
            <a:r>
              <a:rPr>
                <a:latin typeface="Courier"/>
              </a:rPr>
              <a:t>)</a:t>
            </a:r>
            <a:br/>
            <a:br/>
            <a:r>
              <a:rPr>
                <a:latin typeface="Courier"/>
              </a:rPr>
              <a:t>par_age</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Énoncez votre degré d’incertitude — En Python (suite)</a:t>
            </a:r>
          </a:p>
        </p:txBody>
      </p:sp>
      <p:sp>
        <p:nvSpPr>
          <p:cNvPr id="3" name="Content Placeholder 2"/>
          <p:cNvSpPr>
            <a:spLocks noGrp="1"/>
          </p:cNvSpPr>
          <p:nvPr>
            <p:ph idx="1"/>
          </p:nvPr>
        </p:nvSpPr>
        <p:spPr/>
        <p:txBody>
          <a:bodyPr/>
          <a:lstStyle/>
          <a:p>
            <a:pPr lvl="0" indent="0">
              <a:buNone/>
            </a:pPr>
            <a:r>
              <a:rPr b="1">
                <a:solidFill>
                  <a:srgbClr val="008000"/>
                </a:solidFill>
                <a:latin typeface="Courier"/>
              </a:rPr>
              <a:t>from</a:t>
            </a:r>
            <a:r>
              <a:rPr>
                <a:latin typeface="Courier"/>
              </a:rPr>
              <a:t> scipy.stats </a:t>
            </a:r>
            <a:r>
              <a:rPr b="1">
                <a:solidFill>
                  <a:srgbClr val="008000"/>
                </a:solidFill>
                <a:latin typeface="Courier"/>
              </a:rPr>
              <a:t>import</a:t>
            </a:r>
            <a:r>
              <a:rPr>
                <a:latin typeface="Courier"/>
              </a:rPr>
              <a:t> beta</a:t>
            </a:r>
            <a:br/>
            <a:br/>
            <a:r>
              <a:rPr b="1">
                <a:solidFill>
                  <a:srgbClr val="007020"/>
                </a:solidFill>
                <a:latin typeface="Courier"/>
              </a:rPr>
              <a:t>def</a:t>
            </a:r>
            <a:r>
              <a:rPr>
                <a:latin typeface="Courier"/>
              </a:rPr>
              <a:t> intervalle(succes, n, confiance</a:t>
            </a:r>
            <a:r>
              <a:rPr>
                <a:solidFill>
                  <a:srgbClr val="666666"/>
                </a:solidFill>
                <a:latin typeface="Courier"/>
              </a:rPr>
              <a:t>=</a:t>
            </a:r>
            <a:r>
              <a:rPr>
                <a:solidFill>
                  <a:srgbClr val="40A070"/>
                </a:solidFill>
                <a:latin typeface="Courier"/>
              </a:rPr>
              <a:t>0.95</a:t>
            </a:r>
            <a:r>
              <a:rPr>
                <a:latin typeface="Courier"/>
              </a:rPr>
              <a:t>):</a:t>
            </a:r>
            <a:br/>
            <a:r>
              <a:rPr>
                <a:latin typeface="Courier"/>
              </a:rPr>
              <a:t>    </a:t>
            </a:r>
            <a:r>
              <a:rPr b="1">
                <a:solidFill>
                  <a:srgbClr val="007020"/>
                </a:solidFill>
                <a:latin typeface="Courier"/>
              </a:rPr>
              <a:t>if</a:t>
            </a:r>
            <a:r>
              <a:rPr>
                <a:latin typeface="Courier"/>
              </a:rPr>
              <a:t> n </a:t>
            </a:r>
            <a:r>
              <a:rPr>
                <a:solidFill>
                  <a:srgbClr val="666666"/>
                </a:solidFill>
                <a:latin typeface="Courier"/>
              </a:rPr>
              <a:t>==</a:t>
            </a:r>
            <a:r>
              <a:rPr>
                <a:latin typeface="Courier"/>
              </a:rPr>
              <a:t> </a:t>
            </a:r>
            <a:r>
              <a:rPr>
                <a:solidFill>
                  <a:srgbClr val="40A070"/>
                </a:solidFill>
                <a:latin typeface="Courier"/>
              </a:rPr>
              <a:t>0</a:t>
            </a:r>
            <a:r>
              <a:rPr>
                <a:latin typeface="Courier"/>
              </a:rPr>
              <a:t>:</a:t>
            </a:r>
            <a:br/>
            <a:r>
              <a:rPr>
                <a:latin typeface="Courier"/>
              </a:rPr>
              <a:t>        </a:t>
            </a:r>
            <a:r>
              <a:rPr b="1">
                <a:solidFill>
                  <a:srgbClr val="007020"/>
                </a:solidFill>
                <a:latin typeface="Courier"/>
              </a:rPr>
              <a:t>return</a:t>
            </a:r>
            <a:r>
              <a:rPr>
                <a:latin typeface="Courier"/>
              </a:rPr>
              <a:t> (np.nan, np.nan)</a:t>
            </a:r>
            <a:br/>
            <a:r>
              <a:rPr>
                <a:latin typeface="Courier"/>
              </a:rPr>
              <a:t>    bas </a:t>
            </a:r>
            <a:r>
              <a:rPr>
                <a:solidFill>
                  <a:srgbClr val="666666"/>
                </a:solidFill>
                <a:latin typeface="Courier"/>
              </a:rPr>
              <a:t>=</a:t>
            </a:r>
            <a:r>
              <a:rPr>
                <a:latin typeface="Courier"/>
              </a:rPr>
              <a:t> beta.ppf((</a:t>
            </a:r>
            <a:r>
              <a:rPr>
                <a:solidFill>
                  <a:srgbClr val="40A070"/>
                </a:solidFill>
                <a:latin typeface="Courier"/>
              </a:rPr>
              <a:t>1</a:t>
            </a:r>
            <a:r>
              <a:rPr>
                <a:latin typeface="Courier"/>
              </a:rPr>
              <a:t> </a:t>
            </a:r>
            <a:r>
              <a:rPr>
                <a:solidFill>
                  <a:srgbClr val="666666"/>
                </a:solidFill>
                <a:latin typeface="Courier"/>
              </a:rPr>
              <a:t>-</a:t>
            </a:r>
            <a:r>
              <a:rPr>
                <a:latin typeface="Courier"/>
              </a:rPr>
              <a:t> confiance) </a:t>
            </a:r>
            <a:r>
              <a:rPr>
                <a:solidFill>
                  <a:srgbClr val="666666"/>
                </a:solidFill>
                <a:latin typeface="Courier"/>
              </a:rPr>
              <a:t>/</a:t>
            </a:r>
            <a:r>
              <a:rPr>
                <a:latin typeface="Courier"/>
              </a:rPr>
              <a:t> </a:t>
            </a:r>
            <a:r>
              <a:rPr>
                <a:solidFill>
                  <a:srgbClr val="40A070"/>
                </a:solidFill>
                <a:latin typeface="Courier"/>
              </a:rPr>
              <a:t>2</a:t>
            </a:r>
            <a:r>
              <a:rPr>
                <a:latin typeface="Courier"/>
              </a:rPr>
              <a:t>, succes, n </a:t>
            </a:r>
            <a:r>
              <a:rPr>
                <a:solidFill>
                  <a:srgbClr val="666666"/>
                </a:solidFill>
                <a:latin typeface="Courier"/>
              </a:rPr>
              <a:t>-</a:t>
            </a:r>
            <a:r>
              <a:rPr>
                <a:latin typeface="Courier"/>
              </a:rPr>
              <a:t> succes </a:t>
            </a:r>
            <a:r>
              <a:rPr>
                <a:solidFill>
                  <a:srgbClr val="666666"/>
                </a:solidFill>
                <a:latin typeface="Courier"/>
              </a:rPr>
              <a:t>+</a:t>
            </a:r>
            <a:r>
              <a:rPr>
                <a:latin typeface="Courier"/>
              </a:rPr>
              <a:t> </a:t>
            </a:r>
            <a:r>
              <a:rPr>
                <a:solidFill>
                  <a:srgbClr val="40A070"/>
                </a:solidFill>
                <a:latin typeface="Courier"/>
              </a:rPr>
              <a:t>1</a:t>
            </a:r>
            <a:r>
              <a:rPr>
                <a:latin typeface="Courier"/>
              </a:rPr>
              <a:t>) </a:t>
            </a:r>
            <a:r>
              <a:rPr b="1">
                <a:solidFill>
                  <a:srgbClr val="007020"/>
                </a:solidFill>
                <a:latin typeface="Courier"/>
              </a:rPr>
              <a:t>if</a:t>
            </a:r>
            <a:r>
              <a:rPr>
                <a:latin typeface="Courier"/>
              </a:rPr>
              <a:t> succes </a:t>
            </a:r>
            <a:r>
              <a:rPr>
                <a:solidFill>
                  <a:srgbClr val="666666"/>
                </a:solidFill>
                <a:latin typeface="Courier"/>
              </a:rPr>
              <a:t>&gt;</a:t>
            </a:r>
            <a:r>
              <a:rPr>
                <a:latin typeface="Courier"/>
              </a:rPr>
              <a:t> </a:t>
            </a:r>
            <a:r>
              <a:rPr>
                <a:solidFill>
                  <a:srgbClr val="40A070"/>
                </a:solidFill>
                <a:latin typeface="Courier"/>
              </a:rPr>
              <a:t>0</a:t>
            </a:r>
            <a:r>
              <a:rPr>
                <a:latin typeface="Courier"/>
              </a:rPr>
              <a:t> </a:t>
            </a:r>
            <a:r>
              <a:rPr b="1">
                <a:solidFill>
                  <a:srgbClr val="007020"/>
                </a:solidFill>
                <a:latin typeface="Courier"/>
              </a:rPr>
              <a:t>else</a:t>
            </a:r>
            <a:r>
              <a:rPr>
                <a:latin typeface="Courier"/>
              </a:rPr>
              <a:t> </a:t>
            </a:r>
            <a:r>
              <a:rPr>
                <a:solidFill>
                  <a:srgbClr val="40A070"/>
                </a:solidFill>
                <a:latin typeface="Courier"/>
              </a:rPr>
              <a:t>0.0</a:t>
            </a:r>
            <a:br/>
            <a:r>
              <a:rPr>
                <a:latin typeface="Courier"/>
              </a:rPr>
              <a:t>    haut </a:t>
            </a:r>
            <a:r>
              <a:rPr>
                <a:solidFill>
                  <a:srgbClr val="666666"/>
                </a:solidFill>
                <a:latin typeface="Courier"/>
              </a:rPr>
              <a:t>=</a:t>
            </a:r>
            <a:r>
              <a:rPr>
                <a:latin typeface="Courier"/>
              </a:rPr>
              <a:t> beta.ppf(</a:t>
            </a:r>
            <a:r>
              <a:rPr>
                <a:solidFill>
                  <a:srgbClr val="40A070"/>
                </a:solidFill>
                <a:latin typeface="Courier"/>
              </a:rPr>
              <a:t>1</a:t>
            </a:r>
            <a:r>
              <a:rPr>
                <a:latin typeface="Courier"/>
              </a:rPr>
              <a:t> </a:t>
            </a:r>
            <a:r>
              <a:rPr>
                <a:solidFill>
                  <a:srgbClr val="666666"/>
                </a:solidFill>
                <a:latin typeface="Courier"/>
              </a:rPr>
              <a:t>-</a:t>
            </a:r>
            <a:r>
              <a:rPr>
                <a:latin typeface="Courier"/>
              </a:rPr>
              <a:t> (</a:t>
            </a:r>
            <a:r>
              <a:rPr>
                <a:solidFill>
                  <a:srgbClr val="40A070"/>
                </a:solidFill>
                <a:latin typeface="Courier"/>
              </a:rPr>
              <a:t>1</a:t>
            </a:r>
            <a:r>
              <a:rPr>
                <a:latin typeface="Courier"/>
              </a:rPr>
              <a:t> </a:t>
            </a:r>
            <a:r>
              <a:rPr>
                <a:solidFill>
                  <a:srgbClr val="666666"/>
                </a:solidFill>
                <a:latin typeface="Courier"/>
              </a:rPr>
              <a:t>-</a:t>
            </a:r>
            <a:r>
              <a:rPr>
                <a:latin typeface="Courier"/>
              </a:rPr>
              <a:t> confiance) </a:t>
            </a:r>
            <a:r>
              <a:rPr>
                <a:solidFill>
                  <a:srgbClr val="666666"/>
                </a:solidFill>
                <a:latin typeface="Courier"/>
              </a:rPr>
              <a:t>/</a:t>
            </a:r>
            <a:r>
              <a:rPr>
                <a:latin typeface="Courier"/>
              </a:rPr>
              <a:t> </a:t>
            </a:r>
            <a:r>
              <a:rPr>
                <a:solidFill>
                  <a:srgbClr val="40A070"/>
                </a:solidFill>
                <a:latin typeface="Courier"/>
              </a:rPr>
              <a:t>2</a:t>
            </a:r>
            <a:r>
              <a:rPr>
                <a:latin typeface="Courier"/>
              </a:rPr>
              <a:t>, succes </a:t>
            </a:r>
            <a:r>
              <a:rPr>
                <a:solidFill>
                  <a:srgbClr val="666666"/>
                </a:solidFill>
                <a:latin typeface="Courier"/>
              </a:rPr>
              <a:t>+</a:t>
            </a:r>
            <a:r>
              <a:rPr>
                <a:latin typeface="Courier"/>
              </a:rPr>
              <a:t> </a:t>
            </a:r>
            <a:r>
              <a:rPr>
                <a:solidFill>
                  <a:srgbClr val="40A070"/>
                </a:solidFill>
                <a:latin typeface="Courier"/>
              </a:rPr>
              <a:t>1</a:t>
            </a:r>
            <a:r>
              <a:rPr>
                <a:latin typeface="Courier"/>
              </a:rPr>
              <a:t>, n </a:t>
            </a:r>
            <a:r>
              <a:rPr>
                <a:solidFill>
                  <a:srgbClr val="666666"/>
                </a:solidFill>
                <a:latin typeface="Courier"/>
              </a:rPr>
              <a:t>-</a:t>
            </a:r>
            <a:r>
              <a:rPr>
                <a:latin typeface="Courier"/>
              </a:rPr>
              <a:t> succes) </a:t>
            </a:r>
            <a:r>
              <a:rPr b="1">
                <a:solidFill>
                  <a:srgbClr val="007020"/>
                </a:solidFill>
                <a:latin typeface="Courier"/>
              </a:rPr>
              <a:t>if</a:t>
            </a:r>
            <a:r>
              <a:rPr>
                <a:latin typeface="Courier"/>
              </a:rPr>
              <a:t> succes </a:t>
            </a:r>
            <a:r>
              <a:rPr>
                <a:solidFill>
                  <a:srgbClr val="666666"/>
                </a:solidFill>
                <a:latin typeface="Courier"/>
              </a:rPr>
              <a:t>&lt;</a:t>
            </a:r>
            <a:r>
              <a:rPr>
                <a:latin typeface="Courier"/>
              </a:rPr>
              <a:t> n </a:t>
            </a:r>
            <a:r>
              <a:rPr b="1">
                <a:solidFill>
                  <a:srgbClr val="007020"/>
                </a:solidFill>
                <a:latin typeface="Courier"/>
              </a:rPr>
              <a:t>else</a:t>
            </a:r>
            <a:r>
              <a:rPr>
                <a:latin typeface="Courier"/>
              </a:rPr>
              <a:t> </a:t>
            </a:r>
            <a:r>
              <a:rPr>
                <a:solidFill>
                  <a:srgbClr val="40A070"/>
                </a:solidFill>
                <a:latin typeface="Courier"/>
              </a:rPr>
              <a:t>1.0</a:t>
            </a:r>
            <a:br/>
            <a:r>
              <a:rPr>
                <a:latin typeface="Courier"/>
              </a:rPr>
              <a:t>    </a:t>
            </a:r>
            <a:r>
              <a:rPr b="1">
                <a:solidFill>
                  <a:srgbClr val="007020"/>
                </a:solidFill>
                <a:latin typeface="Courier"/>
              </a:rPr>
              <a:t>return</a:t>
            </a:r>
            <a:r>
              <a:rPr>
                <a:latin typeface="Courier"/>
              </a:rPr>
              <a:t> (bas, haut)</a:t>
            </a:r>
            <a:br/>
            <a:br/>
            <a:br/>
            <a:r>
              <a:rPr>
                <a:latin typeface="Courier"/>
              </a:rPr>
              <a:t>bornes </a:t>
            </a:r>
            <a:r>
              <a:rPr>
                <a:solidFill>
                  <a:srgbClr val="666666"/>
                </a:solidFill>
                <a:latin typeface="Courier"/>
              </a:rPr>
              <a:t>=</a:t>
            </a:r>
            <a:r>
              <a:rPr>
                <a:latin typeface="Courier"/>
              </a:rPr>
              <a:t> par_commune.</a:t>
            </a:r>
            <a:r>
              <a:rPr>
                <a:solidFill>
                  <a:srgbClr val="008000"/>
                </a:solidFill>
                <a:latin typeface="Courier"/>
              </a:rPr>
              <a:t>apply</a:t>
            </a:r>
            <a:r>
              <a:rPr>
                <a:latin typeface="Courier"/>
              </a:rPr>
              <a:t>(</a:t>
            </a:r>
            <a:br/>
            <a:r>
              <a:rPr>
                <a:latin typeface="Courier"/>
              </a:rPr>
              <a:t>    </a:t>
            </a:r>
            <a:r>
              <a:rPr b="1">
                <a:solidFill>
                  <a:srgbClr val="007020"/>
                </a:solidFill>
                <a:latin typeface="Courier"/>
              </a:rPr>
              <a:t>lambda</a:t>
            </a:r>
            <a:r>
              <a:rPr>
                <a:latin typeface="Courier"/>
              </a:rPr>
              <a:t> r: intervalle(r[</a:t>
            </a:r>
            <a:r>
              <a:rPr>
                <a:solidFill>
                  <a:srgbClr val="4070A0"/>
                </a:solidFill>
                <a:latin typeface="Courier"/>
              </a:rPr>
              <a:t>"cas_mag"</a:t>
            </a:r>
            <a:r>
              <a:rPr>
                <a:latin typeface="Courier"/>
              </a:rPr>
              <a:t>], r[</a:t>
            </a:r>
            <a:r>
              <a:rPr>
                <a:solidFill>
                  <a:srgbClr val="4070A0"/>
                </a:solidFill>
                <a:latin typeface="Courier"/>
              </a:rPr>
              <a:t>"denominateur"</a:t>
            </a:r>
            <a:r>
              <a:rPr>
                <a:latin typeface="Courier"/>
              </a:rPr>
              <a:t>]), axis</a:t>
            </a:r>
            <a:r>
              <a:rPr>
                <a:solidFill>
                  <a:srgbClr val="666666"/>
                </a:solidFill>
                <a:latin typeface="Courier"/>
              </a:rPr>
              <a:t>=</a:t>
            </a:r>
            <a:r>
              <a:rPr>
                <a:solidFill>
                  <a:srgbClr val="40A070"/>
                </a:solidFill>
                <a:latin typeface="Courier"/>
              </a:rPr>
              <a:t>1</a:t>
            </a:r>
            <a:br/>
            <a:r>
              <a:rPr>
                <a:latin typeface="Courier"/>
              </a:rPr>
              <a:t>)</a:t>
            </a:r>
            <a:br/>
            <a:r>
              <a:rPr>
                <a:latin typeface="Courier"/>
              </a:rPr>
              <a:t>par_commune[</a:t>
            </a:r>
            <a:r>
              <a:rPr>
                <a:solidFill>
                  <a:srgbClr val="4070A0"/>
                </a:solidFill>
                <a:latin typeface="Courier"/>
              </a:rPr>
              <a:t>"mag_bas"</a:t>
            </a:r>
            <a:r>
              <a:rPr>
                <a:latin typeface="Courier"/>
              </a:rPr>
              <a:t>] </a:t>
            </a:r>
            <a:r>
              <a:rPr>
                <a:solidFill>
                  <a:srgbClr val="666666"/>
                </a:solidFill>
                <a:latin typeface="Courier"/>
              </a:rPr>
              <a:t>=</a:t>
            </a:r>
            <a:r>
              <a:rPr>
                <a:latin typeface="Courier"/>
              </a:rPr>
              <a:t> [b[</a:t>
            </a:r>
            <a:r>
              <a:rPr>
                <a:solidFill>
                  <a:srgbClr val="40A070"/>
                </a:solidFill>
                <a:latin typeface="Courier"/>
              </a:rPr>
              <a:t>0</a:t>
            </a:r>
            <a:r>
              <a:rPr>
                <a:latin typeface="Courier"/>
              </a:rPr>
              <a:t>] </a:t>
            </a:r>
            <a:r>
              <a:rPr b="1">
                <a:solidFill>
                  <a:srgbClr val="007020"/>
                </a:solidFill>
                <a:latin typeface="Courier"/>
              </a:rPr>
              <a:t>for</a:t>
            </a:r>
            <a:r>
              <a:rPr>
                <a:latin typeface="Courier"/>
              </a:rPr>
              <a:t> b </a:t>
            </a:r>
            <a:r>
              <a:rPr b="1">
                <a:solidFill>
                  <a:srgbClr val="007020"/>
                </a:solidFill>
                <a:latin typeface="Courier"/>
              </a:rPr>
              <a:t>in</a:t>
            </a:r>
            <a:r>
              <a:rPr>
                <a:latin typeface="Courier"/>
              </a:rPr>
              <a:t> bornes]</a:t>
            </a:r>
            <a:br/>
            <a:r>
              <a:rPr>
                <a:latin typeface="Courier"/>
              </a:rPr>
              <a:t>par_commune[</a:t>
            </a:r>
            <a:r>
              <a:rPr>
                <a:solidFill>
                  <a:srgbClr val="4070A0"/>
                </a:solidFill>
                <a:latin typeface="Courier"/>
              </a:rPr>
              <a:t>"mag_haut"</a:t>
            </a:r>
            <a:r>
              <a:rPr>
                <a:latin typeface="Courier"/>
              </a:rPr>
              <a:t>] </a:t>
            </a:r>
            <a:r>
              <a:rPr>
                <a:solidFill>
                  <a:srgbClr val="666666"/>
                </a:solidFill>
                <a:latin typeface="Courier"/>
              </a:rPr>
              <a:t>=</a:t>
            </a:r>
            <a:r>
              <a:rPr>
                <a:latin typeface="Courier"/>
              </a:rPr>
              <a:t> [b[</a:t>
            </a:r>
            <a:r>
              <a:rPr>
                <a:solidFill>
                  <a:srgbClr val="40A070"/>
                </a:solidFill>
                <a:latin typeface="Courier"/>
              </a:rPr>
              <a:t>1</a:t>
            </a:r>
            <a:r>
              <a:rPr>
                <a:latin typeface="Courier"/>
              </a:rPr>
              <a:t>] </a:t>
            </a:r>
            <a:r>
              <a:rPr b="1">
                <a:solidFill>
                  <a:srgbClr val="007020"/>
                </a:solidFill>
                <a:latin typeface="Courier"/>
              </a:rPr>
              <a:t>for</a:t>
            </a:r>
            <a:r>
              <a:rPr>
                <a:latin typeface="Courier"/>
              </a:rPr>
              <a:t> b </a:t>
            </a:r>
            <a:r>
              <a:rPr b="1">
                <a:solidFill>
                  <a:srgbClr val="007020"/>
                </a:solidFill>
                <a:latin typeface="Courier"/>
              </a:rPr>
              <a:t>in</a:t>
            </a:r>
            <a:r>
              <a:rPr>
                <a:latin typeface="Courier"/>
              </a:rPr>
              <a:t> bornes]</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Énoncez votre degré d’incertitude — En Python (suite)</a:t>
            </a:r>
          </a:p>
        </p:txBody>
      </p:sp>
      <p:sp>
        <p:nvSpPr>
          <p:cNvPr id="3" name="Content Placeholder 2"/>
          <p:cNvSpPr>
            <a:spLocks noGrp="1"/>
          </p:cNvSpPr>
          <p:nvPr>
            <p:ph idx="1"/>
          </p:nvPr>
        </p:nvSpPr>
        <p:spPr/>
        <p:txBody>
          <a:bodyPr/>
          <a:lstStyle/>
          <a:p>
            <a:pPr lvl="0" indent="0">
              <a:buNone/>
            </a:pPr>
            <a:r>
              <a:rPr>
                <a:solidFill>
                  <a:srgbClr val="008000"/>
                </a:solidFill>
                <a:latin typeface="Courier"/>
              </a:rPr>
              <a:t>print</a:t>
            </a:r>
            <a:r>
              <a:rPr>
                <a:latin typeface="Courier"/>
              </a:rPr>
              <a:t>(par_commune[[</a:t>
            </a:r>
            <a:r>
              <a:rPr>
                <a:solidFill>
                  <a:srgbClr val="4070A0"/>
                </a:solidFill>
                <a:latin typeface="Courier"/>
              </a:rPr>
              <a:t>"commune"</a:t>
            </a:r>
            <a:r>
              <a:rPr>
                <a:latin typeface="Courier"/>
              </a:rPr>
              <a:t>, </a:t>
            </a:r>
            <a:r>
              <a:rPr>
                <a:solidFill>
                  <a:srgbClr val="4070A0"/>
                </a:solidFill>
                <a:latin typeface="Courier"/>
              </a:rPr>
              <a:t>"denominateur"</a:t>
            </a:r>
            <a:r>
              <a:rPr>
                <a:latin typeface="Courier"/>
              </a:rPr>
              <a:t>, </a:t>
            </a:r>
            <a:r>
              <a:rPr>
                <a:solidFill>
                  <a:srgbClr val="4070A0"/>
                </a:solidFill>
                <a:latin typeface="Courier"/>
              </a:rPr>
              <a:t>"taux_mag"</a:t>
            </a:r>
            <a:r>
              <a:rPr>
                <a:latin typeface="Courier"/>
              </a:rPr>
              <a:t>, </a:t>
            </a:r>
            <a:r>
              <a:rPr>
                <a:solidFill>
                  <a:srgbClr val="4070A0"/>
                </a:solidFill>
                <a:latin typeface="Courier"/>
              </a:rPr>
              <a:t>"mag_bas"</a:t>
            </a:r>
            <a:r>
              <a:rPr>
                <a:latin typeface="Courier"/>
              </a:rPr>
              <a:t>, </a:t>
            </a:r>
            <a:r>
              <a:rPr>
                <a:solidFill>
                  <a:srgbClr val="4070A0"/>
                </a:solidFill>
                <a:latin typeface="Courier"/>
              </a:rPr>
              <a:t>"mag_haut"</a:t>
            </a:r>
            <a:r>
              <a:rPr>
                <a:latin typeface="Courier"/>
              </a:rPr>
              <a:t>]].</a:t>
            </a:r>
            <a:r>
              <a:rPr>
                <a:solidFill>
                  <a:srgbClr val="008000"/>
                </a:solidFill>
                <a:latin typeface="Courier"/>
              </a:rPr>
              <a:t>round</a:t>
            </a:r>
            <a:r>
              <a:rPr>
                <a:latin typeface="Courier"/>
              </a:rPr>
              <a:t>(</a:t>
            </a:r>
            <a:r>
              <a:rPr>
                <a:solidFill>
                  <a:srgbClr val="40A070"/>
                </a:solidFill>
                <a:latin typeface="Courier"/>
              </a:rPr>
              <a:t>4</a:t>
            </a:r>
            <a:r>
              <a:rPr>
                <a:latin typeface="Courier"/>
              </a:rPr>
              <a:t>))</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Énoncez votre degré d’incertitude — En R</a:t>
            </a:r>
          </a:p>
        </p:txBody>
      </p:sp>
      <p:sp>
        <p:nvSpPr>
          <p:cNvPr id="3" name="Content Placeholder 2"/>
          <p:cNvSpPr>
            <a:spLocks noGrp="1"/>
          </p:cNvSpPr>
          <p:nvPr>
            <p:ph idx="1"/>
          </p:nvPr>
        </p:nvSpPr>
        <p:spPr/>
        <p:txBody>
          <a:bodyPr/>
          <a:lstStyle/>
          <a:p>
            <a:pPr lvl="0" indent="0">
              <a:buNone/>
            </a:pPr>
            <a:r>
              <a:rPr>
                <a:latin typeface="Courier"/>
              </a:rPr>
              <a:t>intervalle </a:t>
            </a:r>
            <a:r>
              <a:rPr>
                <a:solidFill>
                  <a:srgbClr val="007020"/>
                </a:solidFill>
                <a:latin typeface="Courier"/>
              </a:rPr>
              <a:t>&lt;-</a:t>
            </a:r>
            <a:r>
              <a:rPr>
                <a:latin typeface="Courier"/>
              </a:rPr>
              <a:t> </a:t>
            </a:r>
            <a:r>
              <a:rPr b="1">
                <a:solidFill>
                  <a:srgbClr val="007020"/>
                </a:solidFill>
                <a:latin typeface="Courier"/>
              </a:rPr>
              <a:t>function</a:t>
            </a:r>
            <a:r>
              <a:rPr>
                <a:latin typeface="Courier"/>
              </a:rPr>
              <a:t>(cas, n) {</a:t>
            </a:r>
            <a:br/>
            <a:r>
              <a:rPr>
                <a:latin typeface="Courier"/>
              </a:rPr>
              <a:t>  </a:t>
            </a:r>
            <a:r>
              <a:rPr b="1">
                <a:solidFill>
                  <a:srgbClr val="007020"/>
                </a:solidFill>
                <a:latin typeface="Courier"/>
              </a:rPr>
              <a:t>if</a:t>
            </a:r>
            <a:r>
              <a:rPr>
                <a:latin typeface="Courier"/>
              </a:rPr>
              <a:t> (n </a:t>
            </a:r>
            <a:r>
              <a:rPr>
                <a:solidFill>
                  <a:srgbClr val="4070A0"/>
                </a:solidFill>
                <a:latin typeface="Courier"/>
              </a:rPr>
              <a:t>==</a:t>
            </a:r>
            <a:r>
              <a:rPr>
                <a:latin typeface="Courier"/>
              </a:rPr>
              <a:t> </a:t>
            </a:r>
            <a:r>
              <a:rPr>
                <a:solidFill>
                  <a:srgbClr val="40A070"/>
                </a:solidFill>
                <a:latin typeface="Courier"/>
              </a:rPr>
              <a:t>0</a:t>
            </a:r>
            <a:r>
              <a:rPr>
                <a:latin typeface="Courier"/>
              </a:rPr>
              <a:t>) </a:t>
            </a:r>
            <a:r>
              <a:rPr>
                <a:solidFill>
                  <a:srgbClr val="06287E"/>
                </a:solidFill>
                <a:latin typeface="Courier"/>
              </a:rPr>
              <a:t>return</a:t>
            </a:r>
            <a:r>
              <a:rPr>
                <a:latin typeface="Courier"/>
              </a:rPr>
              <a:t>(</a:t>
            </a:r>
            <a:r>
              <a:rPr>
                <a:solidFill>
                  <a:srgbClr val="06287E"/>
                </a:solidFill>
                <a:latin typeface="Courier"/>
              </a:rPr>
              <a:t>c</a:t>
            </a:r>
            <a:r>
              <a:rPr>
                <a:latin typeface="Courier"/>
              </a:rPr>
              <a:t>(</a:t>
            </a:r>
            <a:r>
              <a:rPr>
                <a:solidFill>
                  <a:srgbClr val="880000"/>
                </a:solidFill>
                <a:latin typeface="Courier"/>
              </a:rPr>
              <a:t>NA_real_</a:t>
            </a:r>
            <a:r>
              <a:rPr>
                <a:latin typeface="Courier"/>
              </a:rPr>
              <a:t>, </a:t>
            </a:r>
            <a:r>
              <a:rPr>
                <a:solidFill>
                  <a:srgbClr val="880000"/>
                </a:solidFill>
                <a:latin typeface="Courier"/>
              </a:rPr>
              <a:t>NA_real_</a:t>
            </a:r>
            <a:r>
              <a:rPr>
                <a:latin typeface="Courier"/>
              </a:rPr>
              <a:t>))</a:t>
            </a:r>
            <a:br/>
            <a:r>
              <a:rPr>
                <a:latin typeface="Courier"/>
              </a:rPr>
              <a:t>  test </a:t>
            </a:r>
            <a:r>
              <a:rPr>
                <a:solidFill>
                  <a:srgbClr val="007020"/>
                </a:solidFill>
                <a:latin typeface="Courier"/>
              </a:rPr>
              <a:t>&lt;-</a:t>
            </a:r>
            <a:r>
              <a:rPr>
                <a:latin typeface="Courier"/>
              </a:rPr>
              <a:t> </a:t>
            </a:r>
            <a:r>
              <a:rPr>
                <a:solidFill>
                  <a:srgbClr val="06287E"/>
                </a:solidFill>
                <a:latin typeface="Courier"/>
              </a:rPr>
              <a:t>binom.test</a:t>
            </a:r>
            <a:r>
              <a:rPr>
                <a:latin typeface="Courier"/>
              </a:rPr>
              <a:t>(cas, n)</a:t>
            </a:r>
            <a:br/>
            <a:r>
              <a:rPr>
                <a:latin typeface="Courier"/>
              </a:rPr>
              <a:t>  test</a:t>
            </a:r>
            <a:r>
              <a:rPr>
                <a:solidFill>
                  <a:srgbClr val="4070A0"/>
                </a:solidFill>
                <a:latin typeface="Courier"/>
              </a:rPr>
              <a:t>$</a:t>
            </a:r>
            <a:r>
              <a:rPr>
                <a:latin typeface="Courier"/>
              </a:rPr>
              <a:t>conf.int</a:t>
            </a:r>
            <a:br/>
            <a:r>
              <a:rPr>
                <a:latin typeface="Courier"/>
              </a:rPr>
              <a:t>}</a:t>
            </a:r>
            <a:br/>
            <a:br/>
            <a:r>
              <a:rPr>
                <a:latin typeface="Courier"/>
              </a:rPr>
              <a:t>par_commune </a:t>
            </a:r>
            <a:r>
              <a:rPr>
                <a:solidFill>
                  <a:srgbClr val="007020"/>
                </a:solidFill>
                <a:latin typeface="Courier"/>
              </a:rPr>
              <a:t>&lt;-</a:t>
            </a:r>
            <a:r>
              <a:rPr>
                <a:latin typeface="Courier"/>
              </a:rPr>
              <a:t> par_commune </a:t>
            </a:r>
            <a:r>
              <a:rPr>
                <a:solidFill>
                  <a:srgbClr val="4070A0"/>
                </a:solidFill>
                <a:latin typeface="Courier"/>
              </a:rPr>
              <a:t>|&gt;</a:t>
            </a:r>
            <a:br/>
            <a:r>
              <a:rPr>
                <a:latin typeface="Courier"/>
              </a:rPr>
              <a:t>  </a:t>
            </a:r>
            <a:r>
              <a:rPr>
                <a:solidFill>
                  <a:srgbClr val="06287E"/>
                </a:solidFill>
                <a:latin typeface="Courier"/>
              </a:rPr>
              <a:t>rowwise</a:t>
            </a:r>
            <a:r>
              <a:rPr>
                <a:latin typeface="Courier"/>
              </a:rPr>
              <a:t>() </a:t>
            </a:r>
            <a:r>
              <a:rPr>
                <a:solidFill>
                  <a:srgbClr val="4070A0"/>
                </a:solidFill>
                <a:latin typeface="Courier"/>
              </a:rPr>
              <a:t>|&gt;</a:t>
            </a:r>
            <a:br/>
            <a:r>
              <a:rPr>
                <a:latin typeface="Courier"/>
              </a:rPr>
              <a:t>  </a:t>
            </a:r>
            <a:r>
              <a:rPr>
                <a:solidFill>
                  <a:srgbClr val="06287E"/>
                </a:solidFill>
                <a:latin typeface="Courier"/>
              </a:rPr>
              <a:t>mutate</a:t>
            </a:r>
            <a:r>
              <a:rPr>
                <a:latin typeface="Courier"/>
              </a:rPr>
              <a:t>(</a:t>
            </a:r>
            <a:br/>
            <a:r>
              <a:rPr>
                <a:latin typeface="Courier"/>
              </a:rPr>
              <a:t>    </a:t>
            </a:r>
            <a:r>
              <a:rPr>
                <a:solidFill>
                  <a:srgbClr val="7D9029"/>
                </a:solidFill>
                <a:latin typeface="Courier"/>
              </a:rPr>
              <a:t>mag_bas  =</a:t>
            </a:r>
            <a:r>
              <a:rPr>
                <a:latin typeface="Courier"/>
              </a:rPr>
              <a:t> </a:t>
            </a:r>
            <a:r>
              <a:rPr>
                <a:solidFill>
                  <a:srgbClr val="06287E"/>
                </a:solidFill>
                <a:latin typeface="Courier"/>
              </a:rPr>
              <a:t>intervalle</a:t>
            </a:r>
            <a:r>
              <a:rPr>
                <a:latin typeface="Courier"/>
              </a:rPr>
              <a:t>(cas_mag, denominateur)[</a:t>
            </a:r>
            <a:r>
              <a:rPr>
                <a:solidFill>
                  <a:srgbClr val="40A070"/>
                </a:solidFill>
                <a:latin typeface="Courier"/>
              </a:rPr>
              <a:t>1</a:t>
            </a:r>
            <a:r>
              <a:rPr>
                <a:latin typeface="Courier"/>
              </a:rPr>
              <a:t>],</a:t>
            </a:r>
            <a:br/>
            <a:r>
              <a:rPr>
                <a:latin typeface="Courier"/>
              </a:rPr>
              <a:t>    </a:t>
            </a:r>
            <a:r>
              <a:rPr>
                <a:solidFill>
                  <a:srgbClr val="7D9029"/>
                </a:solidFill>
                <a:latin typeface="Courier"/>
              </a:rPr>
              <a:t>mag_haut =</a:t>
            </a:r>
            <a:r>
              <a:rPr>
                <a:latin typeface="Courier"/>
              </a:rPr>
              <a:t> </a:t>
            </a:r>
            <a:r>
              <a:rPr>
                <a:solidFill>
                  <a:srgbClr val="06287E"/>
                </a:solidFill>
                <a:latin typeface="Courier"/>
              </a:rPr>
              <a:t>intervalle</a:t>
            </a:r>
            <a:r>
              <a:rPr>
                <a:latin typeface="Courier"/>
              </a:rPr>
              <a:t>(cas_mag, denominateur)[</a:t>
            </a:r>
            <a:r>
              <a:rPr>
                <a:solidFill>
                  <a:srgbClr val="40A070"/>
                </a:solidFill>
                <a:latin typeface="Courier"/>
              </a:rPr>
              <a:t>2</a:t>
            </a:r>
            <a:r>
              <a:rPr>
                <a:latin typeface="Courier"/>
              </a:rPr>
              <a:t>]</a:t>
            </a:r>
            <a:br/>
            <a:r>
              <a:rPr>
                <a:latin typeface="Courier"/>
              </a:rPr>
              <a:t>  ) </a:t>
            </a:r>
            <a:r>
              <a:rPr>
                <a:solidFill>
                  <a:srgbClr val="4070A0"/>
                </a:solidFill>
                <a:latin typeface="Courier"/>
              </a:rPr>
              <a:t>|&gt;</a:t>
            </a:r>
            <a:br/>
            <a:r>
              <a:rPr>
                <a:latin typeface="Courier"/>
              </a:rPr>
              <a:t>  </a:t>
            </a:r>
            <a:r>
              <a:rPr>
                <a:solidFill>
                  <a:srgbClr val="06287E"/>
                </a:solidFill>
                <a:latin typeface="Courier"/>
              </a:rPr>
              <a:t>ungroup</a:t>
            </a:r>
            <a:r>
              <a:rPr>
                <a:latin typeface="Courier"/>
              </a:rPr>
              <a:t>()</a:t>
            </a:r>
            <a:br/>
            <a:br/>
            <a:r>
              <a:rPr>
                <a:latin typeface="Courier"/>
              </a:rPr>
              <a:t>par_commune </a:t>
            </a:r>
            <a:r>
              <a:rPr>
                <a:solidFill>
                  <a:srgbClr val="4070A0"/>
                </a:solidFill>
                <a:latin typeface="Courier"/>
              </a:rPr>
              <a:t>|&gt;</a:t>
            </a:r>
            <a:r>
              <a:rPr>
                <a:latin typeface="Courier"/>
              </a:rPr>
              <a:t> </a:t>
            </a:r>
            <a:r>
              <a:rPr>
                <a:solidFill>
                  <a:srgbClr val="06287E"/>
                </a:solidFill>
                <a:latin typeface="Courier"/>
              </a:rPr>
              <a:t>select</a:t>
            </a:r>
            <a:r>
              <a:rPr>
                <a:latin typeface="Courier"/>
              </a:rPr>
              <a:t>(commune, denominateur, taux_mag, mag_bas, mag_haut)</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Mettez-le en forme pour le rapport — En Python</a:t>
            </a:r>
          </a:p>
        </p:txBody>
      </p:sp>
      <p:sp>
        <p:nvSpPr>
          <p:cNvPr id="3" name="Content Placeholder 2"/>
          <p:cNvSpPr>
            <a:spLocks noGrp="1"/>
          </p:cNvSpPr>
          <p:nvPr>
            <p:ph idx="1"/>
          </p:nvPr>
        </p:nvSpPr>
        <p:spPr/>
        <p:txBody>
          <a:bodyPr/>
          <a:lstStyle/>
          <a:p>
            <a:pPr lvl="0" indent="0">
              <a:buNone/>
            </a:pPr>
            <a:r>
              <a:rPr>
                <a:latin typeface="Courier"/>
              </a:rPr>
              <a:t>rapport </a:t>
            </a:r>
            <a:r>
              <a:rPr>
                <a:solidFill>
                  <a:srgbClr val="666666"/>
                </a:solidFill>
                <a:latin typeface="Courier"/>
              </a:rPr>
              <a:t>=</a:t>
            </a:r>
            <a:r>
              <a:rPr>
                <a:latin typeface="Courier"/>
              </a:rPr>
              <a:t> par_commune.assign(</a:t>
            </a:r>
            <a:br/>
            <a:r>
              <a:rPr>
                <a:latin typeface="Courier"/>
              </a:rPr>
              <a:t>    mag</a:t>
            </a:r>
            <a:r>
              <a:rPr>
                <a:solidFill>
                  <a:srgbClr val="666666"/>
                </a:solidFill>
                <a:latin typeface="Courier"/>
              </a:rPr>
              <a:t>=</a:t>
            </a:r>
            <a:r>
              <a:rPr b="1">
                <a:solidFill>
                  <a:srgbClr val="007020"/>
                </a:solidFill>
                <a:latin typeface="Courier"/>
              </a:rPr>
              <a:t>lambda</a:t>
            </a:r>
            <a:r>
              <a:rPr>
                <a:latin typeface="Courier"/>
              </a:rPr>
              <a:t> d: (d[</a:t>
            </a:r>
            <a:r>
              <a:rPr>
                <a:solidFill>
                  <a:srgbClr val="4070A0"/>
                </a:solidFill>
                <a:latin typeface="Courier"/>
              </a:rPr>
              <a:t>"taux_mag"</a:t>
            </a:r>
            <a:r>
              <a:rPr>
                <a:latin typeface="Courier"/>
              </a:rPr>
              <a:t>] </a:t>
            </a:r>
            <a:r>
              <a:rPr>
                <a:solidFill>
                  <a:srgbClr val="666666"/>
                </a:solidFill>
                <a:latin typeface="Courier"/>
              </a:rPr>
              <a:t>*</a:t>
            </a:r>
            <a:r>
              <a:rPr>
                <a:latin typeface="Courier"/>
              </a:rPr>
              <a:t> </a:t>
            </a:r>
            <a:r>
              <a:rPr>
                <a:solidFill>
                  <a:srgbClr val="40A070"/>
                </a:solidFill>
                <a:latin typeface="Courier"/>
              </a:rPr>
              <a:t>100</a:t>
            </a:r>
            <a:r>
              <a:rPr>
                <a:latin typeface="Courier"/>
              </a:rPr>
              <a:t>).</a:t>
            </a:r>
            <a:r>
              <a:rPr>
                <a:solidFill>
                  <a:srgbClr val="008000"/>
                </a:solidFill>
                <a:latin typeface="Courier"/>
              </a:rPr>
              <a:t>round</a:t>
            </a:r>
            <a:r>
              <a:rPr>
                <a:latin typeface="Courier"/>
              </a:rPr>
              <a:t>(</a:t>
            </a:r>
            <a:r>
              <a:rPr>
                <a:solidFill>
                  <a:srgbClr val="40A070"/>
                </a:solidFill>
                <a:latin typeface="Courier"/>
              </a:rPr>
              <a:t>1</a:t>
            </a:r>
            <a:r>
              <a:rPr>
                <a:latin typeface="Courier"/>
              </a:rPr>
              <a:t>).astype(</a:t>
            </a:r>
            <a:r>
              <a:rPr>
                <a:solidFill>
                  <a:srgbClr val="008000"/>
                </a:solidFill>
                <a:latin typeface="Courier"/>
              </a:rPr>
              <a:t>str</a:t>
            </a:r>
            <a:r>
              <a:rPr>
                <a:latin typeface="Courier"/>
              </a:rPr>
              <a:t>) </a:t>
            </a:r>
            <a:r>
              <a:rPr>
                <a:solidFill>
                  <a:srgbClr val="666666"/>
                </a:solidFill>
                <a:latin typeface="Courier"/>
              </a:rPr>
              <a:t>+</a:t>
            </a:r>
            <a:r>
              <a:rPr>
                <a:latin typeface="Courier"/>
              </a:rPr>
              <a:t> </a:t>
            </a:r>
            <a:r>
              <a:rPr>
                <a:solidFill>
                  <a:srgbClr val="4070A0"/>
                </a:solidFill>
                <a:latin typeface="Courier"/>
              </a:rPr>
              <a:t>"%"</a:t>
            </a:r>
            <a:r>
              <a:rPr>
                <a:latin typeface="Courier"/>
              </a:rPr>
              <a:t>,</a:t>
            </a:r>
            <a:br/>
            <a:r>
              <a:rPr>
                <a:latin typeface="Courier"/>
              </a:rPr>
              <a:t>    ic</a:t>
            </a:r>
            <a:r>
              <a:rPr>
                <a:solidFill>
                  <a:srgbClr val="666666"/>
                </a:solidFill>
                <a:latin typeface="Courier"/>
              </a:rPr>
              <a:t>=</a:t>
            </a:r>
            <a:r>
              <a:rPr b="1">
                <a:solidFill>
                  <a:srgbClr val="007020"/>
                </a:solidFill>
                <a:latin typeface="Courier"/>
              </a:rPr>
              <a:t>lambda</a:t>
            </a:r>
            <a:r>
              <a:rPr>
                <a:latin typeface="Courier"/>
              </a:rPr>
              <a:t> d: </a:t>
            </a:r>
            <a:r>
              <a:rPr>
                <a:solidFill>
                  <a:srgbClr val="4070A0"/>
                </a:solidFill>
                <a:latin typeface="Courier"/>
              </a:rPr>
              <a:t>"("</a:t>
            </a:r>
            <a:br/>
            <a:r>
              <a:rPr>
                <a:latin typeface="Courier"/>
              </a:rPr>
              <a:t>    </a:t>
            </a:r>
            <a:r>
              <a:rPr>
                <a:solidFill>
                  <a:srgbClr val="666666"/>
                </a:solidFill>
                <a:latin typeface="Courier"/>
              </a:rPr>
              <a:t>+</a:t>
            </a:r>
            <a:r>
              <a:rPr>
                <a:latin typeface="Courier"/>
              </a:rPr>
              <a:t> (d[</a:t>
            </a:r>
            <a:r>
              <a:rPr>
                <a:solidFill>
                  <a:srgbClr val="4070A0"/>
                </a:solidFill>
                <a:latin typeface="Courier"/>
              </a:rPr>
              <a:t>"mag_bas"</a:t>
            </a:r>
            <a:r>
              <a:rPr>
                <a:latin typeface="Courier"/>
              </a:rPr>
              <a:t>] </a:t>
            </a:r>
            <a:r>
              <a:rPr>
                <a:solidFill>
                  <a:srgbClr val="666666"/>
                </a:solidFill>
                <a:latin typeface="Courier"/>
              </a:rPr>
              <a:t>*</a:t>
            </a:r>
            <a:r>
              <a:rPr>
                <a:latin typeface="Courier"/>
              </a:rPr>
              <a:t> </a:t>
            </a:r>
            <a:r>
              <a:rPr>
                <a:solidFill>
                  <a:srgbClr val="40A070"/>
                </a:solidFill>
                <a:latin typeface="Courier"/>
              </a:rPr>
              <a:t>100</a:t>
            </a:r>
            <a:r>
              <a:rPr>
                <a:latin typeface="Courier"/>
              </a:rPr>
              <a:t>).</a:t>
            </a:r>
            <a:r>
              <a:rPr>
                <a:solidFill>
                  <a:srgbClr val="008000"/>
                </a:solidFill>
                <a:latin typeface="Courier"/>
              </a:rPr>
              <a:t>round</a:t>
            </a:r>
            <a:r>
              <a:rPr>
                <a:latin typeface="Courier"/>
              </a:rPr>
              <a:t>(</a:t>
            </a:r>
            <a:r>
              <a:rPr>
                <a:solidFill>
                  <a:srgbClr val="40A070"/>
                </a:solidFill>
                <a:latin typeface="Courier"/>
              </a:rPr>
              <a:t>1</a:t>
            </a:r>
            <a:r>
              <a:rPr>
                <a:latin typeface="Courier"/>
              </a:rPr>
              <a:t>).astype(</a:t>
            </a:r>
            <a:r>
              <a:rPr>
                <a:solidFill>
                  <a:srgbClr val="008000"/>
                </a:solidFill>
                <a:latin typeface="Courier"/>
              </a:rPr>
              <a:t>str</a:t>
            </a:r>
            <a:r>
              <a:rPr>
                <a:latin typeface="Courier"/>
              </a:rPr>
              <a:t>)</a:t>
            </a:r>
            <a:br/>
            <a:r>
              <a:rPr>
                <a:latin typeface="Courier"/>
              </a:rPr>
              <a:t>    </a:t>
            </a:r>
            <a:r>
              <a:rPr>
                <a:solidFill>
                  <a:srgbClr val="666666"/>
                </a:solidFill>
                <a:latin typeface="Courier"/>
              </a:rPr>
              <a:t>+</a:t>
            </a:r>
            <a:r>
              <a:rPr>
                <a:latin typeface="Courier"/>
              </a:rPr>
              <a:t> </a:t>
            </a:r>
            <a:r>
              <a:rPr>
                <a:solidFill>
                  <a:srgbClr val="4070A0"/>
                </a:solidFill>
                <a:latin typeface="Courier"/>
              </a:rPr>
              <a:t>" - "</a:t>
            </a:r>
            <a:br/>
            <a:r>
              <a:rPr>
                <a:latin typeface="Courier"/>
              </a:rPr>
              <a:t>    </a:t>
            </a:r>
            <a:r>
              <a:rPr>
                <a:solidFill>
                  <a:srgbClr val="666666"/>
                </a:solidFill>
                <a:latin typeface="Courier"/>
              </a:rPr>
              <a:t>+</a:t>
            </a:r>
            <a:r>
              <a:rPr>
                <a:latin typeface="Courier"/>
              </a:rPr>
              <a:t> (d[</a:t>
            </a:r>
            <a:r>
              <a:rPr>
                <a:solidFill>
                  <a:srgbClr val="4070A0"/>
                </a:solidFill>
                <a:latin typeface="Courier"/>
              </a:rPr>
              <a:t>"mag_haut"</a:t>
            </a:r>
            <a:r>
              <a:rPr>
                <a:latin typeface="Courier"/>
              </a:rPr>
              <a:t>] </a:t>
            </a:r>
            <a:r>
              <a:rPr>
                <a:solidFill>
                  <a:srgbClr val="666666"/>
                </a:solidFill>
                <a:latin typeface="Courier"/>
              </a:rPr>
              <a:t>*</a:t>
            </a:r>
            <a:r>
              <a:rPr>
                <a:latin typeface="Courier"/>
              </a:rPr>
              <a:t> </a:t>
            </a:r>
            <a:r>
              <a:rPr>
                <a:solidFill>
                  <a:srgbClr val="40A070"/>
                </a:solidFill>
                <a:latin typeface="Courier"/>
              </a:rPr>
              <a:t>100</a:t>
            </a:r>
            <a:r>
              <a:rPr>
                <a:latin typeface="Courier"/>
              </a:rPr>
              <a:t>).</a:t>
            </a:r>
            <a:r>
              <a:rPr>
                <a:solidFill>
                  <a:srgbClr val="008000"/>
                </a:solidFill>
                <a:latin typeface="Courier"/>
              </a:rPr>
              <a:t>round</a:t>
            </a:r>
            <a:r>
              <a:rPr>
                <a:latin typeface="Courier"/>
              </a:rPr>
              <a:t>(</a:t>
            </a:r>
            <a:r>
              <a:rPr>
                <a:solidFill>
                  <a:srgbClr val="40A070"/>
                </a:solidFill>
                <a:latin typeface="Courier"/>
              </a:rPr>
              <a:t>1</a:t>
            </a:r>
            <a:r>
              <a:rPr>
                <a:latin typeface="Courier"/>
              </a:rPr>
              <a:t>).astype(</a:t>
            </a:r>
            <a:r>
              <a:rPr>
                <a:solidFill>
                  <a:srgbClr val="008000"/>
                </a:solidFill>
                <a:latin typeface="Courier"/>
              </a:rPr>
              <a:t>str</a:t>
            </a:r>
            <a:r>
              <a:rPr>
                <a:latin typeface="Courier"/>
              </a:rPr>
              <a:t>)</a:t>
            </a:r>
            <a:br/>
            <a:r>
              <a:rPr>
                <a:latin typeface="Courier"/>
              </a:rPr>
              <a:t>    </a:t>
            </a:r>
            <a:r>
              <a:rPr>
                <a:solidFill>
                  <a:srgbClr val="666666"/>
                </a:solidFill>
                <a:latin typeface="Courier"/>
              </a:rPr>
              <a:t>+</a:t>
            </a:r>
            <a:r>
              <a:rPr>
                <a:latin typeface="Courier"/>
              </a:rPr>
              <a:t> </a:t>
            </a:r>
            <a:r>
              <a:rPr>
                <a:solidFill>
                  <a:srgbClr val="4070A0"/>
                </a:solidFill>
                <a:latin typeface="Courier"/>
              </a:rPr>
              <a:t>")"</a:t>
            </a:r>
            <a:r>
              <a:rPr>
                <a:latin typeface="Courier"/>
              </a:rPr>
              <a:t>,</a:t>
            </a:r>
            <a:br/>
            <a:r>
              <a:rPr>
                <a:latin typeface="Courier"/>
              </a:rPr>
              <a:t>)[[</a:t>
            </a:r>
            <a:r>
              <a:rPr>
                <a:solidFill>
                  <a:srgbClr val="4070A0"/>
                </a:solidFill>
                <a:latin typeface="Courier"/>
              </a:rPr>
              <a:t>"commune"</a:t>
            </a:r>
            <a:r>
              <a:rPr>
                <a:latin typeface="Courier"/>
              </a:rPr>
              <a:t>, </a:t>
            </a:r>
            <a:r>
              <a:rPr>
                <a:solidFill>
                  <a:srgbClr val="4070A0"/>
                </a:solidFill>
                <a:latin typeface="Courier"/>
              </a:rPr>
              <a:t>"depistes"</a:t>
            </a:r>
            <a:r>
              <a:rPr>
                <a:latin typeface="Courier"/>
              </a:rPr>
              <a:t>, </a:t>
            </a:r>
            <a:r>
              <a:rPr>
                <a:solidFill>
                  <a:srgbClr val="4070A0"/>
                </a:solidFill>
                <a:latin typeface="Courier"/>
              </a:rPr>
              <a:t>"denominateur"</a:t>
            </a:r>
            <a:r>
              <a:rPr>
                <a:latin typeface="Courier"/>
              </a:rPr>
              <a:t>, </a:t>
            </a:r>
            <a:r>
              <a:rPr>
                <a:solidFill>
                  <a:srgbClr val="4070A0"/>
                </a:solidFill>
                <a:latin typeface="Courier"/>
              </a:rPr>
              <a:t>"cas_mag"</a:t>
            </a:r>
            <a:r>
              <a:rPr>
                <a:latin typeface="Courier"/>
              </a:rPr>
              <a:t>, </a:t>
            </a:r>
            <a:r>
              <a:rPr>
                <a:solidFill>
                  <a:srgbClr val="4070A0"/>
                </a:solidFill>
                <a:latin typeface="Courier"/>
              </a:rPr>
              <a:t>"mag"</a:t>
            </a:r>
            <a:r>
              <a:rPr>
                <a:latin typeface="Courier"/>
              </a:rPr>
              <a:t>, </a:t>
            </a:r>
            <a:r>
              <a:rPr>
                <a:solidFill>
                  <a:srgbClr val="4070A0"/>
                </a:solidFill>
                <a:latin typeface="Courier"/>
              </a:rPr>
              <a:t>"ic"</a:t>
            </a:r>
            <a:r>
              <a:rPr>
                <a:latin typeface="Courier"/>
              </a:rPr>
              <a:t>]]</a:t>
            </a:r>
            <a:br/>
            <a:br/>
            <a:r>
              <a:rPr>
                <a:latin typeface="Courier"/>
              </a:rPr>
              <a:t>rapport.columns </a:t>
            </a:r>
            <a:r>
              <a:rPr>
                <a:solidFill>
                  <a:srgbClr val="666666"/>
                </a:solidFill>
                <a:latin typeface="Courier"/>
              </a:rPr>
              <a:t>=</a:t>
            </a:r>
            <a:r>
              <a:rPr>
                <a:latin typeface="Courier"/>
              </a:rPr>
              <a:t> [</a:t>
            </a:r>
            <a:br/>
            <a:r>
              <a:rPr>
                <a:latin typeface="Courier"/>
              </a:rPr>
              <a:t>    </a:t>
            </a:r>
            <a:r>
              <a:rPr>
                <a:solidFill>
                  <a:srgbClr val="4070A0"/>
                </a:solidFill>
                <a:latin typeface="Courier"/>
              </a:rPr>
              <a:t>"Commune"</a:t>
            </a:r>
            <a:r>
              <a:rPr>
                <a:latin typeface="Courier"/>
              </a:rPr>
              <a:t>, </a:t>
            </a:r>
            <a:r>
              <a:rPr>
                <a:solidFill>
                  <a:srgbClr val="4070A0"/>
                </a:solidFill>
                <a:latin typeface="Courier"/>
              </a:rPr>
              <a:t>"Dépistés"</a:t>
            </a:r>
            <a:r>
              <a:rPr>
                <a:latin typeface="Courier"/>
              </a:rPr>
              <a:t>, </a:t>
            </a:r>
            <a:r>
              <a:rPr>
                <a:solidFill>
                  <a:srgbClr val="4070A0"/>
                </a:solidFill>
                <a:latin typeface="Courier"/>
              </a:rPr>
              <a:t>"Évalués"</a:t>
            </a:r>
            <a:r>
              <a:rPr>
                <a:latin typeface="Courier"/>
              </a:rPr>
              <a:t>, </a:t>
            </a:r>
            <a:r>
              <a:rPr>
                <a:solidFill>
                  <a:srgbClr val="4070A0"/>
                </a:solidFill>
                <a:latin typeface="Courier"/>
              </a:rPr>
              <a:t>"Cas MAG"</a:t>
            </a:r>
            <a:r>
              <a:rPr>
                <a:latin typeface="Courier"/>
              </a:rPr>
              <a:t>, </a:t>
            </a:r>
            <a:r>
              <a:rPr>
                <a:solidFill>
                  <a:srgbClr val="4070A0"/>
                </a:solidFill>
                <a:latin typeface="Courier"/>
              </a:rPr>
              <a:t>"Taux MAG"</a:t>
            </a:r>
            <a:r>
              <a:rPr>
                <a:latin typeface="Courier"/>
              </a:rPr>
              <a:t>, </a:t>
            </a:r>
            <a:r>
              <a:rPr>
                <a:solidFill>
                  <a:srgbClr val="4070A0"/>
                </a:solidFill>
                <a:latin typeface="Courier"/>
              </a:rPr>
              <a:t>"IC 95%"</a:t>
            </a:r>
            <a:r>
              <a:rPr>
                <a:latin typeface="Courier"/>
              </a:rPr>
              <a:t>,</a:t>
            </a:r>
            <a:br/>
            <a:r>
              <a:rPr>
                <a:latin typeface="Courier"/>
              </a:rPr>
              <a:t>]</a:t>
            </a:r>
            <a:br/>
            <a:r>
              <a:rPr>
                <a:latin typeface="Courier"/>
              </a:rPr>
              <a:t>rapport.to_csv(</a:t>
            </a:r>
            <a:r>
              <a:rPr>
                <a:solidFill>
                  <a:srgbClr val="4070A0"/>
                </a:solidFill>
                <a:latin typeface="Courier"/>
              </a:rPr>
              <a:t>"output/tables/mag-par-commune.csv"</a:t>
            </a:r>
            <a:r>
              <a:rPr>
                <a:latin typeface="Courier"/>
              </a:rPr>
              <a:t>, index</a:t>
            </a:r>
            <a:r>
              <a:rPr>
                <a:solidFill>
                  <a:srgbClr val="666666"/>
                </a:solidFill>
                <a:latin typeface="Courier"/>
              </a:rPr>
              <a:t>=</a:t>
            </a:r>
            <a:r>
              <a:rPr>
                <a:solidFill>
                  <a:srgbClr val="19177C"/>
                </a:solidFill>
                <a:latin typeface="Courier"/>
              </a:rPr>
              <a:t>False</a:t>
            </a:r>
            <a:r>
              <a:rPr>
                <a:latin typeface="Courier"/>
              </a:rPr>
              <a:t>)</a:t>
            </a:r>
            <a:br/>
            <a:r>
              <a:rPr>
                <a:solidFill>
                  <a:srgbClr val="008000"/>
                </a:solidFill>
                <a:latin typeface="Courier"/>
              </a:rPr>
              <a:t>print</a:t>
            </a:r>
            <a:r>
              <a:rPr>
                <a:latin typeface="Courier"/>
              </a:rPr>
              <a:t>(rapport.to_string(index</a:t>
            </a:r>
            <a:r>
              <a:rPr>
                <a:solidFill>
                  <a:srgbClr val="666666"/>
                </a:solidFill>
                <a:latin typeface="Courier"/>
              </a:rPr>
              <a:t>=</a:t>
            </a:r>
            <a:r>
              <a:rPr>
                <a:solidFill>
                  <a:srgbClr val="19177C"/>
                </a:solidFill>
                <a:latin typeface="Courier"/>
              </a:rPr>
              <a:t>False</a:t>
            </a:r>
            <a:r>
              <a:rPr>
                <a:latin typeface="Courier"/>
              </a:rPr>
              <a:t>))</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Ce que couvre cette leçon</a:t>
            </a:r>
          </a:p>
        </p:txBody>
      </p:sp>
      <p:sp>
        <p:nvSpPr>
          <p:cNvPr id="3" name="Content Placeholder 2"/>
          <p:cNvSpPr>
            <a:spLocks noGrp="1"/>
          </p:cNvSpPr>
          <p:nvPr>
            <p:ph idx="1"/>
          </p:nvPr>
        </p:nvSpPr>
        <p:spPr/>
        <p:txBody>
          <a:bodyPr/>
          <a:lstStyle/>
          <a:p>
            <a:pPr lvl="0"/>
            <a:r>
              <a:rPr/>
              <a:t>Un indicateur est un numérateur rapporté à un dénominateur, désagrégé</a:t>
            </a:r>
          </a:p>
          <a:p>
            <a:pPr lvl="0"/>
            <a:r>
              <a:rPr/>
              <a:t>La fiche de référence d’indicateur</a:t>
            </a:r>
          </a:p>
          <a:p>
            <a:pPr lvl="0"/>
            <a:r>
              <a:rPr/>
              <a:t>Construisez le numérateur comme une colonne</a:t>
            </a:r>
          </a:p>
          <a:p>
            <a:pPr lvl="0"/>
            <a:r>
              <a:rPr/>
              <a:t>Le tableau d’indicateurs</a:t>
            </a:r>
          </a:p>
          <a:p>
            <a:pPr lvl="0"/>
            <a:r>
              <a:rPr/>
              <a:t>La désagrégation</a:t>
            </a:r>
          </a:p>
          <a:p>
            <a:pPr lvl="0"/>
            <a:r>
              <a:rPr/>
              <a:t>Énoncez votre degré d’incertitude</a:t>
            </a:r>
          </a:p>
          <a:p>
            <a:pPr lvl="0"/>
            <a:r>
              <a:rPr/>
              <a:t>Mettez-le en forme pour le rapport</a:t>
            </a:r>
          </a:p>
          <a:p>
            <a:pPr lvl="0"/>
            <a:r>
              <a:rPr/>
              <a:t>La suite</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Mettez-le en forme pour le rapport — En R</a:t>
            </a:r>
          </a:p>
        </p:txBody>
      </p:sp>
      <p:sp>
        <p:nvSpPr>
          <p:cNvPr id="3" name="Content Placeholder 2"/>
          <p:cNvSpPr>
            <a:spLocks noGrp="1"/>
          </p:cNvSpPr>
          <p:nvPr>
            <p:ph idx="1"/>
          </p:nvPr>
        </p:nvSpPr>
        <p:spPr/>
        <p:txBody>
          <a:bodyPr/>
          <a:lstStyle/>
          <a:p>
            <a:pPr lvl="0" indent="0">
              <a:buNone/>
            </a:pPr>
            <a:r>
              <a:rPr>
                <a:latin typeface="Courier"/>
              </a:rPr>
              <a:t>rapport </a:t>
            </a:r>
            <a:r>
              <a:rPr>
                <a:solidFill>
                  <a:srgbClr val="007020"/>
                </a:solidFill>
                <a:latin typeface="Courier"/>
              </a:rPr>
              <a:t>&lt;-</a:t>
            </a:r>
            <a:r>
              <a:rPr>
                <a:latin typeface="Courier"/>
              </a:rPr>
              <a:t> par_commune </a:t>
            </a:r>
            <a:r>
              <a:rPr>
                <a:solidFill>
                  <a:srgbClr val="4070A0"/>
                </a:solidFill>
                <a:latin typeface="Courier"/>
              </a:rPr>
              <a:t>|&gt;</a:t>
            </a:r>
            <a:br/>
            <a:r>
              <a:rPr>
                <a:latin typeface="Courier"/>
              </a:rPr>
              <a:t>  </a:t>
            </a:r>
            <a:r>
              <a:rPr>
                <a:solidFill>
                  <a:srgbClr val="06287E"/>
                </a:solidFill>
                <a:latin typeface="Courier"/>
              </a:rPr>
              <a:t>transmute</a:t>
            </a:r>
            <a:r>
              <a:rPr>
                <a:latin typeface="Courier"/>
              </a:rPr>
              <a:t>(</a:t>
            </a:r>
            <a:br/>
            <a:r>
              <a:rPr>
                <a:latin typeface="Courier"/>
              </a:rPr>
              <a:t>    </a:t>
            </a:r>
            <a:r>
              <a:rPr>
                <a:solidFill>
                  <a:srgbClr val="7D9029"/>
                </a:solidFill>
                <a:latin typeface="Courier"/>
              </a:rPr>
              <a:t>Commune     =</a:t>
            </a:r>
            <a:r>
              <a:rPr>
                <a:latin typeface="Courier"/>
              </a:rPr>
              <a:t> commune,</a:t>
            </a:r>
            <a:br/>
            <a:r>
              <a:rPr>
                <a:latin typeface="Courier"/>
              </a:rPr>
              <a:t>    </a:t>
            </a:r>
            <a:r>
              <a:rPr>
                <a:solidFill>
                  <a:srgbClr val="4070A0"/>
                </a:solidFill>
                <a:latin typeface="Courier"/>
              </a:rPr>
              <a:t>`</a:t>
            </a:r>
            <a:r>
              <a:rPr>
                <a:solidFill>
                  <a:srgbClr val="7D9029"/>
                </a:solidFill>
                <a:latin typeface="Courier"/>
              </a:rPr>
              <a:t>Dépistés</a:t>
            </a:r>
            <a:r>
              <a:rPr>
                <a:solidFill>
                  <a:srgbClr val="4070A0"/>
                </a:solidFill>
                <a:latin typeface="Courier"/>
              </a:rPr>
              <a:t>`</a:t>
            </a:r>
            <a:r>
              <a:rPr>
                <a:latin typeface="Courier"/>
              </a:rPr>
              <a:t>  </a:t>
            </a:r>
            <a:r>
              <a:rPr>
                <a:solidFill>
                  <a:srgbClr val="007020"/>
                </a:solidFill>
                <a:latin typeface="Courier"/>
              </a:rPr>
              <a:t>=</a:t>
            </a:r>
            <a:r>
              <a:rPr>
                <a:latin typeface="Courier"/>
              </a:rPr>
              <a:t> depistes,</a:t>
            </a:r>
            <a:br/>
            <a:r>
              <a:rPr>
                <a:latin typeface="Courier"/>
              </a:rPr>
              <a:t>    </a:t>
            </a:r>
            <a:r>
              <a:rPr>
                <a:solidFill>
                  <a:srgbClr val="4070A0"/>
                </a:solidFill>
                <a:latin typeface="Courier"/>
              </a:rPr>
              <a:t>`</a:t>
            </a:r>
            <a:r>
              <a:rPr>
                <a:solidFill>
                  <a:srgbClr val="7D9029"/>
                </a:solidFill>
                <a:latin typeface="Courier"/>
              </a:rPr>
              <a:t>Évalués</a:t>
            </a:r>
            <a:r>
              <a:rPr>
                <a:solidFill>
                  <a:srgbClr val="4070A0"/>
                </a:solidFill>
                <a:latin typeface="Courier"/>
              </a:rPr>
              <a:t>`</a:t>
            </a:r>
            <a:r>
              <a:rPr>
                <a:latin typeface="Courier"/>
              </a:rPr>
              <a:t>   </a:t>
            </a:r>
            <a:r>
              <a:rPr>
                <a:solidFill>
                  <a:srgbClr val="007020"/>
                </a:solidFill>
                <a:latin typeface="Courier"/>
              </a:rPr>
              <a:t>=</a:t>
            </a:r>
            <a:r>
              <a:rPr>
                <a:latin typeface="Courier"/>
              </a:rPr>
              <a:t> denominateur,</a:t>
            </a:r>
            <a:br/>
            <a:r>
              <a:rPr>
                <a:latin typeface="Courier"/>
              </a:rPr>
              <a:t>    </a:t>
            </a:r>
            <a:r>
              <a:rPr>
                <a:solidFill>
                  <a:srgbClr val="4070A0"/>
                </a:solidFill>
                <a:latin typeface="Courier"/>
              </a:rPr>
              <a:t>`</a:t>
            </a:r>
            <a:r>
              <a:rPr>
                <a:solidFill>
                  <a:srgbClr val="7D9029"/>
                </a:solidFill>
                <a:latin typeface="Courier"/>
              </a:rPr>
              <a:t>Cas MAG</a:t>
            </a:r>
            <a:r>
              <a:rPr>
                <a:solidFill>
                  <a:srgbClr val="4070A0"/>
                </a:solidFill>
                <a:latin typeface="Courier"/>
              </a:rPr>
              <a:t>`</a:t>
            </a:r>
            <a:r>
              <a:rPr>
                <a:latin typeface="Courier"/>
              </a:rPr>
              <a:t>   </a:t>
            </a:r>
            <a:r>
              <a:rPr>
                <a:solidFill>
                  <a:srgbClr val="007020"/>
                </a:solidFill>
                <a:latin typeface="Courier"/>
              </a:rPr>
              <a:t>=</a:t>
            </a:r>
            <a:r>
              <a:rPr>
                <a:latin typeface="Courier"/>
              </a:rPr>
              <a:t> cas_mag,</a:t>
            </a:r>
            <a:br/>
            <a:r>
              <a:rPr>
                <a:latin typeface="Courier"/>
              </a:rPr>
              <a:t>    </a:t>
            </a:r>
            <a:r>
              <a:rPr>
                <a:solidFill>
                  <a:srgbClr val="4070A0"/>
                </a:solidFill>
                <a:latin typeface="Courier"/>
              </a:rPr>
              <a:t>`</a:t>
            </a:r>
            <a:r>
              <a:rPr>
                <a:solidFill>
                  <a:srgbClr val="7D9029"/>
                </a:solidFill>
                <a:latin typeface="Courier"/>
              </a:rPr>
              <a:t>Taux MAG</a:t>
            </a:r>
            <a:r>
              <a:rPr>
                <a:solidFill>
                  <a:srgbClr val="4070A0"/>
                </a:solidFill>
                <a:latin typeface="Courier"/>
              </a:rPr>
              <a:t>`</a:t>
            </a:r>
            <a:r>
              <a:rPr>
                <a:latin typeface="Courier"/>
              </a:rPr>
              <a:t>  </a:t>
            </a:r>
            <a:r>
              <a:rPr>
                <a:solidFill>
                  <a:srgbClr val="007020"/>
                </a:solidFill>
                <a:latin typeface="Courier"/>
              </a:rPr>
              <a:t>=</a:t>
            </a:r>
            <a:r>
              <a:rPr>
                <a:latin typeface="Courier"/>
              </a:rPr>
              <a:t> </a:t>
            </a:r>
            <a:r>
              <a:rPr>
                <a:solidFill>
                  <a:srgbClr val="06287E"/>
                </a:solidFill>
                <a:latin typeface="Courier"/>
              </a:rPr>
              <a:t>sprintf</a:t>
            </a:r>
            <a:r>
              <a:rPr>
                <a:latin typeface="Courier"/>
              </a:rPr>
              <a:t>(</a:t>
            </a:r>
            <a:r>
              <a:rPr>
                <a:solidFill>
                  <a:srgbClr val="4070A0"/>
                </a:solidFill>
                <a:latin typeface="Courier"/>
              </a:rPr>
              <a:t>"%.1f%%"</a:t>
            </a:r>
            <a:r>
              <a:rPr>
                <a:latin typeface="Courier"/>
              </a:rPr>
              <a:t>, taux_mag </a:t>
            </a:r>
            <a:r>
              <a:rPr>
                <a:solidFill>
                  <a:srgbClr val="4070A0"/>
                </a:solidFill>
                <a:latin typeface="Courier"/>
              </a:rPr>
              <a:t>*</a:t>
            </a:r>
            <a:r>
              <a:rPr>
                <a:latin typeface="Courier"/>
              </a:rPr>
              <a:t> </a:t>
            </a:r>
            <a:r>
              <a:rPr>
                <a:solidFill>
                  <a:srgbClr val="40A070"/>
                </a:solidFill>
                <a:latin typeface="Courier"/>
              </a:rPr>
              <a:t>100</a:t>
            </a:r>
            <a:r>
              <a:rPr>
                <a:latin typeface="Courier"/>
              </a:rPr>
              <a:t>),</a:t>
            </a:r>
            <a:br/>
            <a:r>
              <a:rPr>
                <a:latin typeface="Courier"/>
              </a:rPr>
              <a:t>    </a:t>
            </a:r>
            <a:r>
              <a:rPr>
                <a:solidFill>
                  <a:srgbClr val="4070A0"/>
                </a:solidFill>
                <a:latin typeface="Courier"/>
              </a:rPr>
              <a:t>`</a:t>
            </a:r>
            <a:r>
              <a:rPr>
                <a:solidFill>
                  <a:srgbClr val="7D9029"/>
                </a:solidFill>
                <a:latin typeface="Courier"/>
              </a:rPr>
              <a:t>IC 95%</a:t>
            </a:r>
            <a:r>
              <a:rPr>
                <a:solidFill>
                  <a:srgbClr val="4070A0"/>
                </a:solidFill>
                <a:latin typeface="Courier"/>
              </a:rPr>
              <a:t>`</a:t>
            </a:r>
            <a:r>
              <a:rPr>
                <a:latin typeface="Courier"/>
              </a:rPr>
              <a:t>    </a:t>
            </a:r>
            <a:r>
              <a:rPr>
                <a:solidFill>
                  <a:srgbClr val="007020"/>
                </a:solidFill>
                <a:latin typeface="Courier"/>
              </a:rPr>
              <a:t>=</a:t>
            </a:r>
            <a:r>
              <a:rPr>
                <a:latin typeface="Courier"/>
              </a:rPr>
              <a:t> </a:t>
            </a:r>
            <a:r>
              <a:rPr>
                <a:solidFill>
                  <a:srgbClr val="06287E"/>
                </a:solidFill>
                <a:latin typeface="Courier"/>
              </a:rPr>
              <a:t>sprintf</a:t>
            </a:r>
            <a:r>
              <a:rPr>
                <a:latin typeface="Courier"/>
              </a:rPr>
              <a:t>(</a:t>
            </a:r>
            <a:r>
              <a:rPr>
                <a:solidFill>
                  <a:srgbClr val="4070A0"/>
                </a:solidFill>
                <a:latin typeface="Courier"/>
              </a:rPr>
              <a:t>"(%.1f - %.1f)"</a:t>
            </a:r>
            <a:r>
              <a:rPr>
                <a:latin typeface="Courier"/>
              </a:rPr>
              <a:t>, mag_bas </a:t>
            </a:r>
            <a:r>
              <a:rPr>
                <a:solidFill>
                  <a:srgbClr val="4070A0"/>
                </a:solidFill>
                <a:latin typeface="Courier"/>
              </a:rPr>
              <a:t>*</a:t>
            </a:r>
            <a:r>
              <a:rPr>
                <a:latin typeface="Courier"/>
              </a:rPr>
              <a:t> </a:t>
            </a:r>
            <a:r>
              <a:rPr>
                <a:solidFill>
                  <a:srgbClr val="40A070"/>
                </a:solidFill>
                <a:latin typeface="Courier"/>
              </a:rPr>
              <a:t>100</a:t>
            </a:r>
            <a:r>
              <a:rPr>
                <a:latin typeface="Courier"/>
              </a:rPr>
              <a:t>, mag_haut </a:t>
            </a:r>
            <a:r>
              <a:rPr>
                <a:solidFill>
                  <a:srgbClr val="4070A0"/>
                </a:solidFill>
                <a:latin typeface="Courier"/>
              </a:rPr>
              <a:t>*</a:t>
            </a:r>
            <a:r>
              <a:rPr>
                <a:latin typeface="Courier"/>
              </a:rPr>
              <a:t> </a:t>
            </a:r>
            <a:r>
              <a:rPr>
                <a:solidFill>
                  <a:srgbClr val="40A070"/>
                </a:solidFill>
                <a:latin typeface="Courier"/>
              </a:rPr>
              <a:t>100</a:t>
            </a:r>
            <a:r>
              <a:rPr>
                <a:latin typeface="Courier"/>
              </a:rPr>
              <a:t>)</a:t>
            </a:r>
            <a:br/>
            <a:r>
              <a:rPr>
                <a:latin typeface="Courier"/>
              </a:rPr>
              <a:t>  )</a:t>
            </a:r>
            <a:br/>
            <a:br/>
            <a:r>
              <a:rPr>
                <a:latin typeface="Courier"/>
              </a:rPr>
              <a:t>readr</a:t>
            </a:r>
            <a:r>
              <a:rPr>
                <a:solidFill>
                  <a:srgbClr val="4070A0"/>
                </a:solidFill>
                <a:latin typeface="Courier"/>
              </a:rPr>
              <a:t>::</a:t>
            </a:r>
            <a:r>
              <a:rPr>
                <a:solidFill>
                  <a:srgbClr val="06287E"/>
                </a:solidFill>
                <a:latin typeface="Courier"/>
              </a:rPr>
              <a:t>write_csv</a:t>
            </a:r>
            <a:r>
              <a:rPr>
                <a:latin typeface="Courier"/>
              </a:rPr>
              <a:t>(rapport, </a:t>
            </a:r>
            <a:r>
              <a:rPr>
                <a:solidFill>
                  <a:srgbClr val="4070A0"/>
                </a:solidFill>
                <a:latin typeface="Courier"/>
              </a:rPr>
              <a:t>"output/tables/mag-par-commune.csv"</a:t>
            </a:r>
            <a:r>
              <a:rPr>
                <a:latin typeface="Courier"/>
              </a:rPr>
              <a:t>)</a:t>
            </a:r>
            <a:br/>
            <a:r>
              <a:rPr>
                <a:latin typeface="Courier"/>
              </a:rPr>
              <a:t>rapport</a:t>
            </a:r>
          </a:p>
        </p:txBody>
      </p:sp>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suite</a:t>
            </a:r>
          </a:p>
        </p:txBody>
      </p:sp>
      <p:sp>
        <p:nvSpPr>
          <p:cNvPr id="3" name="Content Placeholder 2"/>
          <p:cNvSpPr>
            <a:spLocks noGrp="1"/>
          </p:cNvSpPr>
          <p:nvPr>
            <p:ph idx="1"/>
          </p:nvPr>
        </p:nvSpPr>
        <p:spPr/>
        <p:txBody>
          <a:bodyPr/>
          <a:lstStyle/>
          <a:p>
            <a:pPr lvl="0"/>
            <a:r>
              <a:rPr/>
              <a:t>La dernière leçon fait en sorte que tout cela s’exécute à nouveau — sur l’export du trimestre suivant, sur le portable de quelqu’un d’autre, sans rien modifier.</a:t>
            </a:r>
          </a:p>
        </p:txBody>
      </p:sp>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suite</a:t>
            </a:r>
          </a:p>
        </p:txBody>
      </p:sp>
      <p:sp>
        <p:nvSpPr>
          <p:cNvPr id="3" name="Content Placeholder 2"/>
          <p:cNvSpPr>
            <a:spLocks noGrp="1"/>
          </p:cNvSpPr>
          <p:nvPr>
            <p:ph idx="1"/>
          </p:nvPr>
        </p:nvSpPr>
        <p:spPr/>
        <p:txBody>
          <a:bodyPr/>
          <a:lstStyle/>
          <a:p>
            <a:pPr lvl="0" indent="0" marL="0">
              <a:buNone/>
            </a:pPr>
            <a:r>
              <a:rPr/>
              <a:t>Lire la leçon complète, avec le code exécutable</a:t>
            </a:r>
          </a:p>
          <a:p>
            <a:pPr lvl="0" indent="0" marL="0">
              <a:buNone/>
            </a:pPr>
            <a:r>
              <a:rPr>
                <a:hlinkClick r:id="rId2"/>
              </a:rPr>
              <a:t>https://data-analysis.cassion.dev/fr/cours/data-analysis-foundations/foundations-07-indicator-tables</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Un indicateur est un numérateur rapporté à un dénominateur, désagrégé</a:t>
            </a:r>
          </a:p>
        </p:txBody>
      </p:sp>
      <p:sp>
        <p:nvSpPr>
          <p:cNvPr id="3" name="Content Placeholder 2"/>
          <p:cNvSpPr>
            <a:spLocks noGrp="1"/>
          </p:cNvSpPr>
          <p:nvPr>
            <p:ph idx="1"/>
          </p:nvPr>
        </p:nvSpPr>
        <p:spPr/>
        <p:txBody>
          <a:bodyPr/>
          <a:lstStyle/>
          <a:p>
            <a:pPr lvl="0"/>
            <a:r>
              <a:rPr/>
              <a:t>Cette phrase résume toute la leçon.</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fiche de référence d’indicateur</a:t>
            </a:r>
          </a:p>
        </p:txBody>
      </p:sp>
      <p:graphicFrame>
        <p:nvGraphicFramePr>
          <p:cNvPr id="6" name="Content Placeholder 5"/>
          <p:cNvGraphicFramePr>
            <a:graphicFrameLocks noGrp="1"/>
          </p:cNvGraphicFramePr>
          <p:nvPr>
            <p:ph idx="1"/>
          </p:nvPr>
        </p:nvGraphicFramePr>
        <p:xfrm>
          <a:off x="457200" y="1193800"/>
          <a:ext cx="8229600" cy="3390900"/>
        </p:xfrm>
        <a:graphic>
          <a:graphicData uri="http://schemas.openxmlformats.org/drawingml/2006/table">
            <a:tbl>
              <a:tblPr firstRow="1" bandRow="1">
                <a:tableStyleId>{5C22544A-7EE6-4342-B048-85BDC9FD1C3A}</a:tableStyleId>
              </a:tblPr>
              <a:tblGrid>
                <a:gridCol w="4114800"/>
                <a:gridCol w="4114800"/>
              </a:tblGrid>
              <a:tr h="0">
                <a:tc>
                  <a:txBody>
                    <a:bodyPr/>
                    <a:lstStyle/>
                    <a:p>
                      <a:pPr lvl="0" indent="0" marL="0">
                        <a:buNone/>
                      </a:pPr>
                      <a:r>
                        <a:rPr/>
                        <a:t>Champ</a:t>
                      </a:r>
                    </a:p>
                  </a:txBody>
                  <a:tcPr/>
                </a:tc>
                <a:tc>
                  <a:txBody>
                    <a:bodyPr/>
                    <a:lstStyle/>
                    <a:p>
                      <a:pPr lvl="0" indent="0" marL="0">
                        <a:buNone/>
                      </a:pPr>
                      <a:r>
                        <a:rPr/>
                        <a:t>Pour notre exemple</a:t>
                      </a:r>
                    </a:p>
                  </a:txBody>
                  <a:tcPr/>
                </a:tc>
              </a:tr>
              <a:tr h="0">
                <a:tc>
                  <a:txBody>
                    <a:bodyPr/>
                    <a:lstStyle/>
                    <a:p>
                      <a:pPr lvl="0" indent="0" marL="0">
                        <a:buNone/>
                      </a:pPr>
                      <a:r>
                        <a:rPr/>
                        <a:t>Indicateur</a:t>
                      </a:r>
                    </a:p>
                  </a:txBody>
                </a:tc>
                <a:tc>
                  <a:txBody>
                    <a:bodyPr/>
                    <a:lstStyle/>
                    <a:p>
                      <a:pPr lvl="0" indent="0" marL="0">
                        <a:buNone/>
                      </a:pPr>
                      <a:r>
                        <a:rPr/>
                        <a:t>Prévalence de la malnutrition aiguë globale (MAG) par PB</a:t>
                      </a:r>
                    </a:p>
                  </a:txBody>
                </a:tc>
              </a:tr>
              <a:tr h="0">
                <a:tc>
                  <a:txBody>
                    <a:bodyPr/>
                    <a:lstStyle/>
                    <a:p>
                      <a:pPr lvl="0" indent="0" marL="0">
                        <a:buNone/>
                      </a:pPr>
                      <a:r>
                        <a:rPr/>
                        <a:t>Numérateur</a:t>
                      </a:r>
                    </a:p>
                  </a:txBody>
                </a:tc>
                <a:tc>
                  <a:txBody>
                    <a:bodyPr/>
                    <a:lstStyle/>
                    <a:p>
                      <a:pPr lvl="0" indent="0" marL="0">
                        <a:buNone/>
                      </a:pPr>
                      <a:r>
                        <a:rPr/>
                        <a:t>Enfants de 6 à 59 mois dépistés avec un PB inférieur à 125 mm, ou porteurs d’œdèmes bilatéraux prenant le godet</a:t>
                      </a:r>
                    </a:p>
                  </a:txBody>
                </a:tc>
              </a:tr>
              <a:tr h="0">
                <a:tc>
                  <a:txBody>
                    <a:bodyPr/>
                    <a:lstStyle/>
                    <a:p>
                      <a:pPr lvl="0" indent="0" marL="0">
                        <a:buNone/>
                      </a:pPr>
                      <a:r>
                        <a:rPr/>
                        <a:t>Dénominateur</a:t>
                      </a:r>
                    </a:p>
                  </a:txBody>
                </a:tc>
                <a:tc>
                  <a:txBody>
                    <a:bodyPr/>
                    <a:lstStyle/>
                    <a:p>
                      <a:pPr lvl="0" indent="0" marL="0">
                        <a:buNone/>
                      </a:pPr>
                      <a:r>
                        <a:rPr/>
                        <a:t>Enfants de 6 à 59 mois disposant d’une mesure de PB valide ou d’une évaluation des œdèmes consignée</a:t>
                      </a:r>
                    </a:p>
                  </a:txBody>
                </a:tc>
              </a:tr>
              <a:tr h="0">
                <a:tc>
                  <a:txBody>
                    <a:bodyPr/>
                    <a:lstStyle/>
                    <a:p>
                      <a:pPr lvl="0" indent="0" marL="0">
                        <a:buNone/>
                      </a:pPr>
                      <a:r>
                        <a:rPr/>
                        <a:t>Désagrégation</a:t>
                      </a:r>
                    </a:p>
                  </a:txBody>
                </a:tc>
                <a:tc>
                  <a:txBody>
                    <a:bodyPr/>
                    <a:lstStyle/>
                    <a:p>
                      <a:pPr lvl="0" indent="0" marL="0">
                        <a:buNone/>
                      </a:pPr>
                      <a:r>
                        <a:rPr/>
                        <a:t>Commune, sexe, tranche d’âge (6-23, 24-59 mois)</a:t>
                      </a:r>
                    </a:p>
                  </a:txBody>
                </a:tc>
              </a:tr>
              <a:tr h="0">
                <a:tc>
                  <a:txBody>
                    <a:bodyPr/>
                    <a:lstStyle/>
                    <a:p>
                      <a:pPr lvl="0" indent="0" marL="0">
                        <a:buNone/>
                      </a:pPr>
                      <a:r>
                        <a:rPr/>
                        <a:t>Fréquence</a:t>
                      </a:r>
                    </a:p>
                  </a:txBody>
                </a:tc>
                <a:tc>
                  <a:txBody>
                    <a:bodyPr/>
                    <a:lstStyle/>
                    <a:p>
                      <a:pPr lvl="0" indent="0" marL="0">
                        <a:buNone/>
                      </a:pPr>
                      <a:r>
                        <a:rPr/>
                        <a:t>Trimestrielle, et annuelle pour le rapport bailleur</a:t>
                      </a:r>
                    </a:p>
                  </a:txBody>
                </a:tc>
              </a:tr>
              <a:tr h="0">
                <a:tc>
                  <a:txBody>
                    <a:bodyPr/>
                    <a:lstStyle/>
                    <a:p>
                      <a:pPr lvl="0" indent="0" marL="0">
                        <a:buNone/>
                      </a:pPr>
                      <a:r>
                        <a:rPr/>
                        <a:t>Source</a:t>
                      </a:r>
                    </a:p>
                  </a:txBody>
                </a:tc>
                <a:tc>
                  <a:txBody>
                    <a:bodyPr/>
                    <a:lstStyle/>
                    <a:p>
                      <a:pPr lvl="0" indent="0" marL="0">
                        <a:buNone/>
                      </a:pPr>
                      <a:r>
                        <a:rPr/>
                        <a:t>Registre de dépistage de masse communautaire, CommCare</a:t>
                      </a:r>
                    </a:p>
                  </a:txBody>
                </a:tc>
              </a:tr>
              <a:tr h="0">
                <a:tc>
                  <a:txBody>
                    <a:bodyPr/>
                    <a:lstStyle/>
                    <a:p>
                      <a:pPr lvl="0" indent="0" marL="0">
                        <a:buNone/>
                      </a:pPr>
                      <a:r>
                        <a:rPr/>
                        <a:t>Décision éclairée</a:t>
                      </a:r>
                    </a:p>
                  </a:txBody>
                </a:tc>
                <a:tc>
                  <a:txBody>
                    <a:bodyPr/>
                    <a:lstStyle/>
                    <a:p>
                      <a:pPr lvl="0" indent="0" marL="0">
                        <a:buNone/>
                      </a:pPr>
                      <a:r>
                        <a:rPr/>
                        <a:t>Quelles communes reçoivent un site PCIMA supplémentaire au trimestre suivant</a:t>
                      </a:r>
                    </a:p>
                  </a:txBody>
                </a:tc>
              </a:tr>
              <a:tr h="0">
                <a:tc>
                  <a:txBody>
                    <a:bodyPr/>
                    <a:lstStyle/>
                    <a:p>
                      <a:pPr lvl="0" indent="0" marL="0">
                        <a:buNone/>
                      </a:pPr>
                      <a:r>
                        <a:rPr/>
                        <a:t>Valeur de référence</a:t>
                      </a:r>
                    </a:p>
                  </a:txBody>
                </a:tc>
                <a:tc>
                  <a:txBody>
                    <a:bodyPr/>
                    <a:lstStyle/>
                    <a:p>
                      <a:pPr lvl="0" indent="0" marL="0">
                        <a:buNone/>
                      </a:pPr>
                      <a:r>
                        <a:rPr/>
                        <a:t>Une MAG égale ou supérieure à 15 % constitue le seuil d’urgence</a:t>
                      </a:r>
                    </a:p>
                  </a:txBody>
                </a:tc>
              </a:tr>
            </a:tbl>
          </a:graphicData>
        </a:graphic>
      </p:graphicFrame>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fiche de référence d’indicateur</a:t>
            </a:r>
          </a:p>
        </p:txBody>
      </p:sp>
      <p:sp>
        <p:nvSpPr>
          <p:cNvPr id="3" name="Content Placeholder 2"/>
          <p:cNvSpPr>
            <a:spLocks noGrp="1"/>
          </p:cNvSpPr>
          <p:nvPr>
            <p:ph idx="1"/>
          </p:nvPr>
        </p:nvSpPr>
        <p:spPr/>
        <p:txBody>
          <a:bodyPr/>
          <a:lstStyle/>
          <a:p>
            <a:pPr lvl="0" indent="0" marL="1270000">
              <a:buNone/>
            </a:pPr>
            <a:r>
              <a:rPr sz="2000"/>
              <a:t>Si vous ne savez pas énoncer le dénominateur en une phrase, vous n’avez pas encore d’indicateur. Vous avez une colonne dont vous vous apprêtez à prendre la moyenne.</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Construisez le numérateur comme une colonne — En Python (suite)</a:t>
            </a:r>
          </a:p>
        </p:txBody>
      </p:sp>
      <p:sp>
        <p:nvSpPr>
          <p:cNvPr id="3" name="Content Placeholder 2"/>
          <p:cNvSpPr>
            <a:spLocks noGrp="1"/>
          </p:cNvSpPr>
          <p:nvPr>
            <p:ph idx="1"/>
          </p:nvPr>
        </p:nvSpPr>
        <p:spPr/>
        <p:txBody>
          <a:bodyPr/>
          <a:lstStyle/>
          <a:p>
            <a:pPr lvl="0" indent="0">
              <a:buNone/>
            </a:pPr>
            <a:r>
              <a:rPr b="1">
                <a:solidFill>
                  <a:srgbClr val="008000"/>
                </a:solidFill>
                <a:latin typeface="Courier"/>
              </a:rPr>
              <a:t>import</a:t>
            </a:r>
            <a:r>
              <a:rPr>
                <a:latin typeface="Courier"/>
              </a:rPr>
              <a:t> numpy </a:t>
            </a:r>
            <a:r>
              <a:rPr b="1">
                <a:solidFill>
                  <a:srgbClr val="008000"/>
                </a:solidFill>
                <a:latin typeface="Courier"/>
              </a:rPr>
              <a:t>as</a:t>
            </a:r>
            <a:r>
              <a:rPr>
                <a:latin typeface="Courier"/>
              </a:rPr>
              <a:t> np</a:t>
            </a:r>
            <a:br/>
            <a:br/>
            <a:r>
              <a:rPr>
                <a:latin typeface="Courier"/>
              </a:rPr>
              <a:t>MAS_MM </a:t>
            </a:r>
            <a:r>
              <a:rPr>
                <a:solidFill>
                  <a:srgbClr val="666666"/>
                </a:solidFill>
                <a:latin typeface="Courier"/>
              </a:rPr>
              <a:t>=</a:t>
            </a:r>
            <a:r>
              <a:rPr>
                <a:latin typeface="Courier"/>
              </a:rPr>
              <a:t> </a:t>
            </a:r>
            <a:r>
              <a:rPr>
                <a:solidFill>
                  <a:srgbClr val="40A070"/>
                </a:solidFill>
                <a:latin typeface="Courier"/>
              </a:rPr>
              <a:t>115</a:t>
            </a:r>
            <a:br/>
            <a:r>
              <a:rPr>
                <a:latin typeface="Courier"/>
              </a:rPr>
              <a:t>MAG_MM </a:t>
            </a:r>
            <a:r>
              <a:rPr>
                <a:solidFill>
                  <a:srgbClr val="666666"/>
                </a:solidFill>
                <a:latin typeface="Courier"/>
              </a:rPr>
              <a:t>=</a:t>
            </a:r>
            <a:r>
              <a:rPr>
                <a:latin typeface="Courier"/>
              </a:rPr>
              <a:t> </a:t>
            </a:r>
            <a:r>
              <a:rPr>
                <a:solidFill>
                  <a:srgbClr val="40A070"/>
                </a:solidFill>
                <a:latin typeface="Courier"/>
              </a:rPr>
              <a:t>125</a:t>
            </a:r>
            <a:br/>
            <a:br/>
            <a:r>
              <a:rPr>
                <a:latin typeface="Courier"/>
              </a:rPr>
              <a:t>muac[</a:t>
            </a:r>
            <a:r>
              <a:rPr>
                <a:solidFill>
                  <a:srgbClr val="4070A0"/>
                </a:solidFill>
                <a:latin typeface="Courier"/>
              </a:rPr>
              <a:t>"evalue"</a:t>
            </a:r>
            <a:r>
              <a:rPr>
                <a:latin typeface="Courier"/>
              </a:rPr>
              <a:t>] </a:t>
            </a:r>
            <a:r>
              <a:rPr>
                <a:solidFill>
                  <a:srgbClr val="666666"/>
                </a:solidFill>
                <a:latin typeface="Courier"/>
              </a:rPr>
              <a:t>=</a:t>
            </a:r>
            <a:r>
              <a:rPr>
                <a:latin typeface="Courier"/>
              </a:rPr>
              <a:t> muac[</a:t>
            </a:r>
            <a:r>
              <a:rPr>
                <a:solidFill>
                  <a:srgbClr val="4070A0"/>
                </a:solidFill>
                <a:latin typeface="Courier"/>
              </a:rPr>
              <a:t>"muac_mm"</a:t>
            </a:r>
            <a:r>
              <a:rPr>
                <a:latin typeface="Courier"/>
              </a:rPr>
              <a:t>].notna() </a:t>
            </a:r>
            <a:r>
              <a:rPr>
                <a:solidFill>
                  <a:srgbClr val="666666"/>
                </a:solidFill>
                <a:latin typeface="Courier"/>
              </a:rPr>
              <a:t>|</a:t>
            </a:r>
            <a:r>
              <a:rPr>
                <a:latin typeface="Courier"/>
              </a:rPr>
              <a:t> muac[</a:t>
            </a:r>
            <a:r>
              <a:rPr>
                <a:solidFill>
                  <a:srgbClr val="4070A0"/>
                </a:solidFill>
                <a:latin typeface="Courier"/>
              </a:rPr>
              <a:t>"oedema"</a:t>
            </a:r>
            <a:r>
              <a:rPr>
                <a:latin typeface="Courier"/>
              </a:rPr>
              <a:t>].notna()</a:t>
            </a:r>
            <a:br/>
            <a:br/>
            <a:r>
              <a:rPr>
                <a:latin typeface="Courier"/>
              </a:rPr>
              <a:t>muac[</a:t>
            </a:r>
            <a:r>
              <a:rPr>
                <a:solidFill>
                  <a:srgbClr val="4070A0"/>
                </a:solidFill>
                <a:latin typeface="Courier"/>
              </a:rPr>
              <a:t>"mas"</a:t>
            </a:r>
            <a:r>
              <a:rPr>
                <a:latin typeface="Courier"/>
              </a:rPr>
              <a:t>] </a:t>
            </a:r>
            <a:r>
              <a:rPr>
                <a:solidFill>
                  <a:srgbClr val="666666"/>
                </a:solidFill>
                <a:latin typeface="Courier"/>
              </a:rPr>
              <a:t>=</a:t>
            </a:r>
            <a:r>
              <a:rPr>
                <a:latin typeface="Courier"/>
              </a:rPr>
              <a:t> np.where(</a:t>
            </a:r>
            <a:br/>
            <a:r>
              <a:rPr>
                <a:latin typeface="Courier"/>
              </a:rPr>
              <a:t>    </a:t>
            </a:r>
            <a:r>
              <a:rPr>
                <a:solidFill>
                  <a:srgbClr val="666666"/>
                </a:solidFill>
                <a:latin typeface="Courier"/>
              </a:rPr>
              <a:t>~</a:t>
            </a:r>
            <a:r>
              <a:rPr>
                <a:latin typeface="Courier"/>
              </a:rPr>
              <a:t>muac[</a:t>
            </a:r>
            <a:r>
              <a:rPr>
                <a:solidFill>
                  <a:srgbClr val="4070A0"/>
                </a:solidFill>
                <a:latin typeface="Courier"/>
              </a:rPr>
              <a:t>"evalue"</a:t>
            </a:r>
            <a:r>
              <a:rPr>
                <a:latin typeface="Courier"/>
              </a:rPr>
              <a:t>],</a:t>
            </a:r>
            <a:br/>
            <a:r>
              <a:rPr>
                <a:latin typeface="Courier"/>
              </a:rPr>
              <a:t>    np.nan,</a:t>
            </a:r>
            <a:br/>
            <a:r>
              <a:rPr>
                <a:latin typeface="Courier"/>
              </a:rPr>
              <a:t>    ((muac[</a:t>
            </a:r>
            <a:r>
              <a:rPr>
                <a:solidFill>
                  <a:srgbClr val="4070A0"/>
                </a:solidFill>
                <a:latin typeface="Courier"/>
              </a:rPr>
              <a:t>"muac_mm"</a:t>
            </a:r>
            <a:r>
              <a:rPr>
                <a:latin typeface="Courier"/>
              </a:rPr>
              <a:t>] </a:t>
            </a:r>
            <a:r>
              <a:rPr>
                <a:solidFill>
                  <a:srgbClr val="666666"/>
                </a:solidFill>
                <a:latin typeface="Courier"/>
              </a:rPr>
              <a:t>&lt;</a:t>
            </a:r>
            <a:r>
              <a:rPr>
                <a:latin typeface="Courier"/>
              </a:rPr>
              <a:t> MAS_MM) </a:t>
            </a:r>
            <a:r>
              <a:rPr>
                <a:solidFill>
                  <a:srgbClr val="666666"/>
                </a:solidFill>
                <a:latin typeface="Courier"/>
              </a:rPr>
              <a:t>|</a:t>
            </a:r>
            <a:r>
              <a:rPr>
                <a:latin typeface="Courier"/>
              </a:rPr>
              <a:t> (muac[</a:t>
            </a:r>
            <a:r>
              <a:rPr>
                <a:solidFill>
                  <a:srgbClr val="4070A0"/>
                </a:solidFill>
                <a:latin typeface="Courier"/>
              </a:rPr>
              <a:t>"oedema"</a:t>
            </a:r>
            <a:r>
              <a:rPr>
                <a:latin typeface="Courier"/>
              </a:rPr>
              <a:t>] </a:t>
            </a:r>
            <a:r>
              <a:rPr>
                <a:solidFill>
                  <a:srgbClr val="666666"/>
                </a:solidFill>
                <a:latin typeface="Courier"/>
              </a:rPr>
              <a:t>==</a:t>
            </a:r>
            <a:r>
              <a:rPr>
                <a:latin typeface="Courier"/>
              </a:rPr>
              <a:t> </a:t>
            </a:r>
            <a:r>
              <a:rPr>
                <a:solidFill>
                  <a:srgbClr val="19177C"/>
                </a:solidFill>
                <a:latin typeface="Courier"/>
              </a:rPr>
              <a:t>True</a:t>
            </a:r>
            <a:r>
              <a:rPr>
                <a:latin typeface="Courier"/>
              </a:rPr>
              <a:t>)).astype(</a:t>
            </a:r>
            <a:r>
              <a:rPr>
                <a:solidFill>
                  <a:srgbClr val="008000"/>
                </a:solidFill>
                <a:latin typeface="Courier"/>
              </a:rPr>
              <a:t>float</a:t>
            </a:r>
            <a:r>
              <a:rPr>
                <a:latin typeface="Courier"/>
              </a:rPr>
              <a:t>),</a:t>
            </a:r>
            <a:br/>
            <a:r>
              <a:rPr>
                <a:latin typeface="Courier"/>
              </a:rPr>
              <a:t>)</a:t>
            </a:r>
            <a:br/>
            <a:br/>
            <a:r>
              <a:rPr>
                <a:latin typeface="Courier"/>
              </a:rPr>
              <a:t>muac[</a:t>
            </a:r>
            <a:r>
              <a:rPr>
                <a:solidFill>
                  <a:srgbClr val="4070A0"/>
                </a:solidFill>
                <a:latin typeface="Courier"/>
              </a:rPr>
              <a:t>"mag"</a:t>
            </a:r>
            <a:r>
              <a:rPr>
                <a:latin typeface="Courier"/>
              </a:rPr>
              <a:t>] </a:t>
            </a:r>
            <a:r>
              <a:rPr>
                <a:solidFill>
                  <a:srgbClr val="666666"/>
                </a:solidFill>
                <a:latin typeface="Courier"/>
              </a:rPr>
              <a:t>=</a:t>
            </a:r>
            <a:r>
              <a:rPr>
                <a:latin typeface="Courier"/>
              </a:rPr>
              <a:t> np.where(</a:t>
            </a:r>
            <a:br/>
            <a:r>
              <a:rPr>
                <a:latin typeface="Courier"/>
              </a:rPr>
              <a:t>    </a:t>
            </a:r>
            <a:r>
              <a:rPr>
                <a:solidFill>
                  <a:srgbClr val="666666"/>
                </a:solidFill>
                <a:latin typeface="Courier"/>
              </a:rPr>
              <a:t>~</a:t>
            </a:r>
            <a:r>
              <a:rPr>
                <a:latin typeface="Courier"/>
              </a:rPr>
              <a:t>muac[</a:t>
            </a:r>
            <a:r>
              <a:rPr>
                <a:solidFill>
                  <a:srgbClr val="4070A0"/>
                </a:solidFill>
                <a:latin typeface="Courier"/>
              </a:rPr>
              <a:t>"evalue"</a:t>
            </a:r>
            <a:r>
              <a:rPr>
                <a:latin typeface="Courier"/>
              </a:rPr>
              <a:t>],</a:t>
            </a:r>
            <a:br/>
            <a:r>
              <a:rPr>
                <a:latin typeface="Courier"/>
              </a:rPr>
              <a:t>    np.nan,</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Construisez le numérateur comme une colonne — En Python (suite)</a:t>
            </a:r>
          </a:p>
        </p:txBody>
      </p:sp>
      <p:sp>
        <p:nvSpPr>
          <p:cNvPr id="3" name="Content Placeholder 2"/>
          <p:cNvSpPr>
            <a:spLocks noGrp="1"/>
          </p:cNvSpPr>
          <p:nvPr>
            <p:ph idx="1"/>
          </p:nvPr>
        </p:nvSpPr>
        <p:spPr/>
        <p:txBody>
          <a:bodyPr/>
          <a:lstStyle/>
          <a:p>
            <a:pPr lvl="0" indent="0">
              <a:buNone/>
            </a:pPr>
            <a:r>
              <a:rPr>
                <a:latin typeface="Courier"/>
              </a:rPr>
              <a:t>    ((muac[</a:t>
            </a:r>
            <a:r>
              <a:rPr>
                <a:solidFill>
                  <a:srgbClr val="4070A0"/>
                </a:solidFill>
                <a:latin typeface="Courier"/>
              </a:rPr>
              <a:t>"muac_mm"</a:t>
            </a:r>
            <a:r>
              <a:rPr>
                <a:latin typeface="Courier"/>
              </a:rPr>
              <a:t>] </a:t>
            </a:r>
            <a:r>
              <a:rPr>
                <a:solidFill>
                  <a:srgbClr val="666666"/>
                </a:solidFill>
                <a:latin typeface="Courier"/>
              </a:rPr>
              <a:t>&lt;</a:t>
            </a:r>
            <a:r>
              <a:rPr>
                <a:latin typeface="Courier"/>
              </a:rPr>
              <a:t> MAG_MM) </a:t>
            </a:r>
            <a:r>
              <a:rPr>
                <a:solidFill>
                  <a:srgbClr val="666666"/>
                </a:solidFill>
                <a:latin typeface="Courier"/>
              </a:rPr>
              <a:t>|</a:t>
            </a:r>
            <a:r>
              <a:rPr>
                <a:latin typeface="Courier"/>
              </a:rPr>
              <a:t> (muac[</a:t>
            </a:r>
            <a:r>
              <a:rPr>
                <a:solidFill>
                  <a:srgbClr val="4070A0"/>
                </a:solidFill>
                <a:latin typeface="Courier"/>
              </a:rPr>
              <a:t>"oedema"</a:t>
            </a:r>
            <a:r>
              <a:rPr>
                <a:latin typeface="Courier"/>
              </a:rPr>
              <a:t>] </a:t>
            </a:r>
            <a:r>
              <a:rPr>
                <a:solidFill>
                  <a:srgbClr val="666666"/>
                </a:solidFill>
                <a:latin typeface="Courier"/>
              </a:rPr>
              <a:t>==</a:t>
            </a:r>
            <a:r>
              <a:rPr>
                <a:latin typeface="Courier"/>
              </a:rPr>
              <a:t> </a:t>
            </a:r>
            <a:r>
              <a:rPr>
                <a:solidFill>
                  <a:srgbClr val="19177C"/>
                </a:solidFill>
                <a:latin typeface="Courier"/>
              </a:rPr>
              <a:t>True</a:t>
            </a:r>
            <a:r>
              <a:rPr>
                <a:latin typeface="Courier"/>
              </a:rPr>
              <a:t>)).astype(</a:t>
            </a:r>
            <a:r>
              <a:rPr>
                <a:solidFill>
                  <a:srgbClr val="008000"/>
                </a:solidFill>
                <a:latin typeface="Courier"/>
              </a:rPr>
              <a:t>float</a:t>
            </a:r>
            <a:r>
              <a:rPr>
                <a:latin typeface="Courier"/>
              </a:rPr>
              <a:t>),</a:t>
            </a:r>
            <a:br/>
            <a:r>
              <a:rPr>
                <a:latin typeface="Courier"/>
              </a:rPr>
              <a:t>)</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Construisez le numérateur comme une colonne — En R</a:t>
            </a:r>
          </a:p>
        </p:txBody>
      </p:sp>
      <p:sp>
        <p:nvSpPr>
          <p:cNvPr id="3" name="Content Placeholder 2"/>
          <p:cNvSpPr>
            <a:spLocks noGrp="1"/>
          </p:cNvSpPr>
          <p:nvPr>
            <p:ph idx="1"/>
          </p:nvPr>
        </p:nvSpPr>
        <p:spPr/>
        <p:txBody>
          <a:bodyPr/>
          <a:lstStyle/>
          <a:p>
            <a:pPr lvl="0" indent="0">
              <a:buNone/>
            </a:pPr>
            <a:r>
              <a:rPr>
                <a:latin typeface="Courier"/>
              </a:rPr>
              <a:t>MAS_MM </a:t>
            </a:r>
            <a:r>
              <a:rPr>
                <a:solidFill>
                  <a:srgbClr val="007020"/>
                </a:solidFill>
                <a:latin typeface="Courier"/>
              </a:rPr>
              <a:t>&lt;-</a:t>
            </a:r>
            <a:r>
              <a:rPr>
                <a:latin typeface="Courier"/>
              </a:rPr>
              <a:t> </a:t>
            </a:r>
            <a:r>
              <a:rPr>
                <a:solidFill>
                  <a:srgbClr val="40A070"/>
                </a:solidFill>
                <a:latin typeface="Courier"/>
              </a:rPr>
              <a:t>115</a:t>
            </a:r>
            <a:br/>
            <a:r>
              <a:rPr>
                <a:latin typeface="Courier"/>
              </a:rPr>
              <a:t>MAG_MM </a:t>
            </a:r>
            <a:r>
              <a:rPr>
                <a:solidFill>
                  <a:srgbClr val="007020"/>
                </a:solidFill>
                <a:latin typeface="Courier"/>
              </a:rPr>
              <a:t>&lt;-</a:t>
            </a:r>
            <a:r>
              <a:rPr>
                <a:latin typeface="Courier"/>
              </a:rPr>
              <a:t> </a:t>
            </a:r>
            <a:r>
              <a:rPr>
                <a:solidFill>
                  <a:srgbClr val="40A070"/>
                </a:solidFill>
                <a:latin typeface="Courier"/>
              </a:rPr>
              <a:t>125</a:t>
            </a:r>
            <a:br/>
            <a:br/>
            <a:r>
              <a:rPr>
                <a:latin typeface="Courier"/>
              </a:rPr>
              <a:t>muac </a:t>
            </a:r>
            <a:r>
              <a:rPr>
                <a:solidFill>
                  <a:srgbClr val="007020"/>
                </a:solidFill>
                <a:latin typeface="Courier"/>
              </a:rPr>
              <a:t>&lt;-</a:t>
            </a:r>
            <a:r>
              <a:rPr>
                <a:latin typeface="Courier"/>
              </a:rPr>
              <a:t> muac </a:t>
            </a:r>
            <a:r>
              <a:rPr>
                <a:solidFill>
                  <a:srgbClr val="4070A0"/>
                </a:solidFill>
                <a:latin typeface="Courier"/>
              </a:rPr>
              <a:t>|&gt;</a:t>
            </a:r>
            <a:br/>
            <a:r>
              <a:rPr>
                <a:latin typeface="Courier"/>
              </a:rPr>
              <a:t>  </a:t>
            </a:r>
            <a:r>
              <a:rPr>
                <a:solidFill>
                  <a:srgbClr val="06287E"/>
                </a:solidFill>
                <a:latin typeface="Courier"/>
              </a:rPr>
              <a:t>mutate</a:t>
            </a:r>
            <a:r>
              <a:rPr>
                <a:latin typeface="Courier"/>
              </a:rPr>
              <a:t>(</a:t>
            </a:r>
            <a:br/>
            <a:r>
              <a:rPr>
                <a:latin typeface="Courier"/>
              </a:rPr>
              <a:t>    </a:t>
            </a:r>
            <a:r>
              <a:rPr>
                <a:solidFill>
                  <a:srgbClr val="7D9029"/>
                </a:solidFill>
                <a:latin typeface="Courier"/>
              </a:rPr>
              <a:t>evalue =</a:t>
            </a:r>
            <a:r>
              <a:rPr>
                <a:latin typeface="Courier"/>
              </a:rPr>
              <a:t> </a:t>
            </a:r>
            <a:r>
              <a:rPr>
                <a:solidFill>
                  <a:srgbClr val="4070A0"/>
                </a:solidFill>
                <a:latin typeface="Courier"/>
              </a:rPr>
              <a:t>!</a:t>
            </a:r>
            <a:r>
              <a:rPr>
                <a:solidFill>
                  <a:srgbClr val="06287E"/>
                </a:solidFill>
                <a:latin typeface="Courier"/>
              </a:rPr>
              <a:t>is.na</a:t>
            </a:r>
            <a:r>
              <a:rPr>
                <a:latin typeface="Courier"/>
              </a:rPr>
              <a:t>(muac_mm) </a:t>
            </a:r>
            <a:r>
              <a:rPr>
                <a:solidFill>
                  <a:srgbClr val="4070A0"/>
                </a:solidFill>
                <a:latin typeface="Courier"/>
              </a:rPr>
              <a:t>|</a:t>
            </a:r>
            <a:r>
              <a:rPr>
                <a:latin typeface="Courier"/>
              </a:rPr>
              <a:t> </a:t>
            </a:r>
            <a:r>
              <a:rPr>
                <a:solidFill>
                  <a:srgbClr val="4070A0"/>
                </a:solidFill>
                <a:latin typeface="Courier"/>
              </a:rPr>
              <a:t>!</a:t>
            </a:r>
            <a:r>
              <a:rPr>
                <a:solidFill>
                  <a:srgbClr val="06287E"/>
                </a:solidFill>
                <a:latin typeface="Courier"/>
              </a:rPr>
              <a:t>is.na</a:t>
            </a:r>
            <a:r>
              <a:rPr>
                <a:latin typeface="Courier"/>
              </a:rPr>
              <a:t>(oedema),</a:t>
            </a:r>
            <a:br/>
            <a:r>
              <a:rPr>
                <a:latin typeface="Courier"/>
              </a:rPr>
              <a:t>    </a:t>
            </a:r>
            <a:r>
              <a:rPr>
                <a:solidFill>
                  <a:srgbClr val="7D9029"/>
                </a:solidFill>
                <a:latin typeface="Courier"/>
              </a:rPr>
              <a:t>mas =</a:t>
            </a:r>
            <a:r>
              <a:rPr>
                <a:latin typeface="Courier"/>
              </a:rPr>
              <a:t> </a:t>
            </a:r>
            <a:r>
              <a:rPr>
                <a:solidFill>
                  <a:srgbClr val="06287E"/>
                </a:solidFill>
                <a:latin typeface="Courier"/>
              </a:rPr>
              <a:t>if_else</a:t>
            </a:r>
            <a:r>
              <a:rPr>
                <a:latin typeface="Courier"/>
              </a:rPr>
              <a:t>(evalue, (muac_mm </a:t>
            </a:r>
            <a:r>
              <a:rPr>
                <a:solidFill>
                  <a:srgbClr val="4070A0"/>
                </a:solidFill>
                <a:latin typeface="Courier"/>
              </a:rPr>
              <a:t>&lt;</a:t>
            </a:r>
            <a:r>
              <a:rPr>
                <a:latin typeface="Courier"/>
              </a:rPr>
              <a:t> MAS_MM) </a:t>
            </a:r>
            <a:r>
              <a:rPr>
                <a:solidFill>
                  <a:srgbClr val="4070A0"/>
                </a:solidFill>
                <a:latin typeface="Courier"/>
              </a:rPr>
              <a:t>|</a:t>
            </a:r>
            <a:r>
              <a:rPr>
                <a:latin typeface="Courier"/>
              </a:rPr>
              <a:t> oedema </a:t>
            </a:r>
            <a:r>
              <a:rPr>
                <a:solidFill>
                  <a:srgbClr val="4070A0"/>
                </a:solidFill>
                <a:latin typeface="Courier"/>
              </a:rPr>
              <a:t>%in%</a:t>
            </a:r>
            <a:r>
              <a:rPr>
                <a:latin typeface="Courier"/>
              </a:rPr>
              <a:t> </a:t>
            </a:r>
            <a:r>
              <a:rPr>
                <a:solidFill>
                  <a:srgbClr val="880000"/>
                </a:solidFill>
                <a:latin typeface="Courier"/>
              </a:rPr>
              <a:t>TRUE</a:t>
            </a:r>
            <a:r>
              <a:rPr>
                <a:latin typeface="Courier"/>
              </a:rPr>
              <a:t>, </a:t>
            </a:r>
            <a:r>
              <a:rPr>
                <a:solidFill>
                  <a:srgbClr val="880000"/>
                </a:solidFill>
                <a:latin typeface="Courier"/>
              </a:rPr>
              <a:t>NA</a:t>
            </a:r>
            <a:r>
              <a:rPr>
                <a:latin typeface="Courier"/>
              </a:rPr>
              <a:t>),</a:t>
            </a:r>
            <a:br/>
            <a:r>
              <a:rPr>
                <a:latin typeface="Courier"/>
              </a:rPr>
              <a:t>    </a:t>
            </a:r>
            <a:r>
              <a:rPr>
                <a:solidFill>
                  <a:srgbClr val="7D9029"/>
                </a:solidFill>
                <a:latin typeface="Courier"/>
              </a:rPr>
              <a:t>mag =</a:t>
            </a:r>
            <a:r>
              <a:rPr>
                <a:latin typeface="Courier"/>
              </a:rPr>
              <a:t> </a:t>
            </a:r>
            <a:r>
              <a:rPr>
                <a:solidFill>
                  <a:srgbClr val="06287E"/>
                </a:solidFill>
                <a:latin typeface="Courier"/>
              </a:rPr>
              <a:t>if_else</a:t>
            </a:r>
            <a:r>
              <a:rPr>
                <a:latin typeface="Courier"/>
              </a:rPr>
              <a:t>(evalue, (muac_mm </a:t>
            </a:r>
            <a:r>
              <a:rPr>
                <a:solidFill>
                  <a:srgbClr val="4070A0"/>
                </a:solidFill>
                <a:latin typeface="Courier"/>
              </a:rPr>
              <a:t>&lt;</a:t>
            </a:r>
            <a:r>
              <a:rPr>
                <a:latin typeface="Courier"/>
              </a:rPr>
              <a:t> MAG_MM) </a:t>
            </a:r>
            <a:r>
              <a:rPr>
                <a:solidFill>
                  <a:srgbClr val="4070A0"/>
                </a:solidFill>
                <a:latin typeface="Courier"/>
              </a:rPr>
              <a:t>|</a:t>
            </a:r>
            <a:r>
              <a:rPr>
                <a:latin typeface="Courier"/>
              </a:rPr>
              <a:t> oedema </a:t>
            </a:r>
            <a:r>
              <a:rPr>
                <a:solidFill>
                  <a:srgbClr val="4070A0"/>
                </a:solidFill>
                <a:latin typeface="Courier"/>
              </a:rPr>
              <a:t>%in%</a:t>
            </a:r>
            <a:r>
              <a:rPr>
                <a:latin typeface="Courier"/>
              </a:rPr>
              <a:t> </a:t>
            </a:r>
            <a:r>
              <a:rPr>
                <a:solidFill>
                  <a:srgbClr val="880000"/>
                </a:solidFill>
                <a:latin typeface="Courier"/>
              </a:rPr>
              <a:t>TRUE</a:t>
            </a:r>
            <a:r>
              <a:rPr>
                <a:latin typeface="Courier"/>
              </a:rPr>
              <a:t>, </a:t>
            </a:r>
            <a:r>
              <a:rPr>
                <a:solidFill>
                  <a:srgbClr val="880000"/>
                </a:solidFill>
                <a:latin typeface="Courier"/>
              </a:rPr>
              <a:t>NA</a:t>
            </a:r>
            <a:r>
              <a:rPr>
                <a:latin typeface="Courier"/>
              </a:rPr>
              <a:t>)</a:t>
            </a:r>
            <a:br/>
            <a:r>
              <a:rPr>
                <a:latin typeface="Courier"/>
              </a:rPr>
              <a:t>  )</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Construisez le numérateur comme une colonne</a:t>
            </a:r>
          </a:p>
        </p:txBody>
      </p:sp>
      <p:sp>
        <p:nvSpPr>
          <p:cNvPr id="3" name="Content Placeholder 2"/>
          <p:cNvSpPr>
            <a:spLocks noGrp="1"/>
          </p:cNvSpPr>
          <p:nvPr>
            <p:ph idx="1"/>
          </p:nvPr>
        </p:nvSpPr>
        <p:spPr/>
        <p:txBody>
          <a:bodyPr/>
          <a:lstStyle/>
          <a:p>
            <a:pPr lvl="0"/>
            <a:r>
              <a:rPr b="1"/>
              <a:t>Les œdèmes signent une MAS indépendamment de la mesure.</a:t>
            </a:r>
            <a:r>
              <a:rPr/>
              <a:t> Un enfant à 130 mm porteur d’œdèmes bilatéraux prenant le…</a:t>
            </a:r>
          </a:p>
          <a:p>
            <a:pPr lvl="0"/>
            <a:r>
              <a:rPr b="1">
                <a:latin typeface="Courier"/>
              </a:rPr>
              <a:t>oedema == True</a:t>
            </a:r>
            <a:r>
              <a:rPr b="1"/>
              <a:t> plutôt qu’un test de véracité.</a:t>
            </a:r>
            <a:r>
              <a:rPr/>
              <a:t> Un œdème manquant n’est pas un œdème absent. En R, `oedema %in%…</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 données ordonnées au tableau d’indicateurs</dc:title>
  <dc:creator>Pierre Robentz Cassion</dc:creator>
  <cp:keywords/>
  <dcterms:created xsi:type="dcterms:W3CDTF">2026-07-26T00:00:00Z</dcterms:created>
  <dcterms:modified xsi:type="dcterms:W3CDTF">2026-07-26T00:00:00Z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vt:lpwstr>Leçon 7 sur 8</vt:lpwstr>
  </property>
  <property fmtid="{D5CDD505-2E9C-101B-9397-08002B2CF9AE}" pid="3" name="subtitle">
    <vt:lpwstr>Transformer un jeu de données propre en tableau d’indicateurs désagrégé conforme au cadre logique, avec numérateur, dénominateur et intervalle de confiance explicitement énoncés.</vt:lpwstr>
  </property>
</Properties>
</file>