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4" Type="http://schemas.openxmlformats.org/officeDocument/2006/relationships/notesMaster" Target="notesMasters/notesMaster1.xml" /><Relationship Id="rId26" Type="http://schemas.openxmlformats.org/officeDocument/2006/relationships/viewProps" Target="viewProps.xml" /><Relationship Id="rId25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28" Type="http://schemas.openxmlformats.org/officeDocument/2006/relationships/tableStyles" Target="tableStyles.xml" /><Relationship Id="rId27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?>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?>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?>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?>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?>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?>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4.xml.rels><?xml version="1.0" encoding="UTF-8"?>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5.xml.rels><?xml version="1.0" encoding="UTF-8"?>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6.xml.rels><?xml version="1.0" encoding="UTF-8"?>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7.xml.rels><?xml version="1.0" encoding="UTF-8"?>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8.xml.rels><?xml version="1.0" encoding="UTF-8"?>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9.xml.rels><?xml version="1.0" encoding="UTF-8"?>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Turn a working analysis into one that reruns on a new export without editing, fails loudly when the input changes, and can be handed to someone who has none of your context.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same pattern extends to the full narrative report. Quarto renders one template with a parameter, twelve times, producing twelve documents that cannot drift from one another because there is only one document.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16</a:t>
            </a:fld>
            <a:endParaRPr lang="en-US"/>
          </a:p>
        </p:txBody>
      </p:sp>
    </p:spTree>
  </p:cSld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matters more in this sector than in most. A repository holding programme data can hold beneficiary names, GPS points that identify a household, or a protection case list.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17</a:t>
            </a:fld>
            <a:endParaRPr lang="en-US"/>
          </a:p>
        </p:txBody>
      </p:sp>
    </p:spTree>
  </p:cSld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analysis code is what belongs in version control. The data belongs wherever your organisation’s data protection policy says it belongs, and the README should say which.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18</a:t>
            </a:fld>
            <a:endParaRPr lang="en-US"/>
          </a:p>
        </p:txBody>
      </p:sp>
    </p:spTree>
  </p:cSld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Written for someone with your job title and none of your context. Five headings.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19</a:t>
            </a:fld>
            <a:endParaRPr lang="en-US"/>
          </a:p>
        </p:txBody>
      </p:sp>
    </p:spTree>
  </p:cSld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That README is the difference between a successor continuing your work and a successor rebuilding it in Excel because they could not tell what your scripts assumed.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20</a:t>
            </a:fld>
            <a:endParaRPr lang="en-US"/>
          </a:p>
        </p:txBody>
      </p:sp>
    </p:spTree>
  </p:cSld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You can now take a routine programme export from arrival to a defended indicator table, in either language, with the reasoning recorded. That is the foundation the rest of the programme builds on: Practise on a different dataset before moving on. The WASH household survey and the routine vaccination coverage register on this platform both carry a different mix of defects, and working one of them end to end without the lesson in front of you is the real test of whether this stuck.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Next quarter’s export arrives. How many things do you have to edit before the report regenerates? If the answer is more than one — the input path — the analysis is not reproducible, it is a record of one afternoon. This lesson gets the answer down to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Three scripts, each with one job, each writing a file the next one reads.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4</a:t>
            </a:fld>
            <a:endParaRPr lang="en-US"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value is not tidiness. It is that when the indicator table looks wrong you can rerun stage three in two seconds instead of rerunning a fifteen-minute notebook, and that a colleague debugging stage two does not have to understand stage three. Use Parquet rather than CSV between stages. It preserves types — which means the work you did in lesson 3 to get </a:t>
            </a:r>
            <a:r>
              <a:rPr>
                <a:latin typeface="Courier"/>
              </a:rPr>
              <a:t>child_id</a:t>
            </a:r>
            <a:r>
              <a:rPr/>
              <a:t> read as text is not undone the moment you write it out and read it back.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5</a:t>
            </a:fld>
            <a:endParaRPr lang="en-US"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Every threshold, path and cut-off goes at the top of the file or in a config, never buried in the middle of an expression.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7</a:t>
            </a:fld>
            <a:endParaRPr lang="en-US"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reviewer who wants to know what thresholds you used reads one file. A successor adapting this to a different country changes one file. And when the WHO revises a cut-off, you change one number rather than searching for </a:t>
            </a:r>
            <a:r>
              <a:rPr>
                <a:latin typeface="Courier"/>
              </a:rPr>
              <a:t>125</a:t>
            </a:r>
            <a:r>
              <a:rPr/>
              <a:t> across four scripts and missing the one written as </a:t>
            </a:r>
            <a:r>
              <a:rPr>
                <a:latin typeface="Courier"/>
              </a:rPr>
              <a:t>12.5 * 10</a:t>
            </a:r>
            <a:r>
              <a:rPr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8</a:t>
            </a:fld>
            <a:endParaRPr lang="en-US"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An analysis that silently produces a wrong number is worse than one that crashes. Assert what must be true, at every stage boundary.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9</a:t>
            </a:fld>
            <a:endParaRPr lang="en-US"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threshold check is the interesting one. It encodes an editorial judgement — that above 20% missing, the rate is not worth reporting — and it enforces it automatically, on every future export, including the ones processed by someone who never read this lesson.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13</a:t>
            </a:fld>
            <a:endParaRPr lang="en-US"/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Twelve communes, twelve commune reports. Do not copy the script twelve times.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14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8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9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0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1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3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4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5.xm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data-analysis.cassion.dev/courses/data-analysis-foundations/foundations-08-reproducing" TargetMode="Externa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5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6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pPr lvl="0" indent="0" marL="0">
              <a:buNone/>
            </a:pPr>
            <a:r>
              <a:rPr/>
              <a:t>Making it run again next quarter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1371600" y="2914650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Turn a working analysis into one that reruns on a new export without editing, fails loudly when the input changes, and can be handed to someone who has none of your context.</a:t>
            </a:r>
            <a:br/>
            <a:br/>
            <a:r>
              <a:rPr/>
              <a:t>Pierre Robentz Cassion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Lesson 8 of 8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Make the pipeline fail loudly — In Python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    share_missing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df[</a:t>
            </a:r>
            <a:r>
              <a:rPr>
                <a:solidFill>
                  <a:srgbClr val="4070A0"/>
                </a:solidFill>
                <a:latin typeface="Courier"/>
              </a:rPr>
              <a:t>"muac_mm"</a:t>
            </a:r>
            <a:r>
              <a:rPr>
                <a:latin typeface="Courier"/>
              </a:rPr>
              <a:t>].isna().mean()</a:t>
            </a:r>
            <a:br/>
            <a:r>
              <a:rPr>
                <a:latin typeface="Courier"/>
              </a:rPr>
              <a:t>    </a:t>
            </a:r>
            <a:r>
              <a:rPr b="1">
                <a:solidFill>
                  <a:srgbClr val="007020"/>
                </a:solidFill>
                <a:latin typeface="Courier"/>
              </a:rPr>
              <a:t>if</a:t>
            </a:r>
            <a:r>
              <a:rPr>
                <a:latin typeface="Courier"/>
              </a:rPr>
              <a:t> share_missing </a:t>
            </a:r>
            <a:r>
              <a:rPr>
                <a:solidFill>
                  <a:srgbClr val="666666"/>
                </a:solidFill>
                <a:latin typeface="Courier"/>
              </a:rPr>
              <a:t>&gt;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A070"/>
                </a:solidFill>
                <a:latin typeface="Courier"/>
              </a:rPr>
              <a:t>0.20</a:t>
            </a:r>
            <a:r>
              <a:rPr>
                <a:latin typeface="Courier"/>
              </a:rPr>
              <a:t>:</a:t>
            </a:r>
            <a:br/>
            <a:r>
              <a:rPr>
                <a:latin typeface="Courier"/>
              </a:rPr>
              <a:t>        </a:t>
            </a:r>
            <a:r>
              <a:rPr b="1">
                <a:solidFill>
                  <a:srgbClr val="007020"/>
                </a:solidFill>
                <a:latin typeface="Courier"/>
              </a:rPr>
              <a:t>raise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BC7A00"/>
                </a:solidFill>
                <a:latin typeface="Courier"/>
              </a:rPr>
              <a:t>ValueError</a:t>
            </a:r>
            <a:r>
              <a:rPr>
                <a:latin typeface="Courier"/>
              </a:rPr>
              <a:t>(</a:t>
            </a:r>
            <a:br/>
            <a:r>
              <a:rPr>
                <a:latin typeface="Courier"/>
              </a:rPr>
              <a:t>            </a:t>
            </a:r>
            <a:r>
              <a:rPr>
                <a:solidFill>
                  <a:srgbClr val="BB6688"/>
                </a:solidFill>
                <a:latin typeface="Courier"/>
              </a:rPr>
              <a:t>f"</a:t>
            </a:r>
            <a:r>
              <a:rPr>
                <a:solidFill>
                  <a:srgbClr val="4070A0"/>
                </a:solidFill>
                <a:latin typeface="Courier"/>
              </a:rPr>
              <a:t>{</a:t>
            </a:r>
            <a:r>
              <a:rPr>
                <a:latin typeface="Courier"/>
              </a:rPr>
              <a:t>share_missing</a:t>
            </a:r>
            <a:r>
              <a:rPr>
                <a:solidFill>
                  <a:srgbClr val="4070A0"/>
                </a:solidFill>
                <a:latin typeface="Courier"/>
              </a:rPr>
              <a:t>:.1%}</a:t>
            </a:r>
            <a:r>
              <a:rPr>
                <a:solidFill>
                  <a:srgbClr val="BB6688"/>
                </a:solidFill>
                <a:latin typeface="Courier"/>
              </a:rPr>
              <a:t> of MUAC missing — above the 20% tolerance. "</a:t>
            </a:r>
            <a:br/>
            <a:r>
              <a:rPr>
                <a:latin typeface="Courier"/>
              </a:rPr>
              <a:t>            </a:t>
            </a:r>
            <a:r>
              <a:rPr>
                <a:solidFill>
                  <a:srgbClr val="4070A0"/>
                </a:solidFill>
                <a:latin typeface="Courier"/>
              </a:rPr>
              <a:t>"Investigate before reporting."</a:t>
            </a:r>
            <a:br/>
            <a:r>
              <a:rPr>
                <a:latin typeface="Courier"/>
              </a:rPr>
              <a:t>        )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Make the pipeline fail loudly — In R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check_input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</a:t>
            </a:r>
            <a:r>
              <a:rPr b="1">
                <a:solidFill>
                  <a:srgbClr val="007020"/>
                </a:solidFill>
                <a:latin typeface="Courier"/>
              </a:rPr>
              <a:t>function</a:t>
            </a:r>
            <a:r>
              <a:rPr>
                <a:latin typeface="Courier"/>
              </a:rPr>
              <a:t>(df) {</a:t>
            </a:r>
            <a:br/>
            <a:r>
              <a:rPr>
                <a:latin typeface="Courier"/>
              </a:rPr>
              <a:t>  expected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6287E"/>
                </a:solidFill>
                <a:latin typeface="Courier"/>
              </a:rPr>
              <a:t>c</a:t>
            </a:r>
            <a:r>
              <a:rPr>
                <a:latin typeface="Courier"/>
              </a:rPr>
              <a:t>(</a:t>
            </a:r>
            <a:r>
              <a:rPr>
                <a:solidFill>
                  <a:srgbClr val="4070A0"/>
                </a:solidFill>
                <a:latin typeface="Courier"/>
              </a:rPr>
              <a:t>"child_id"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4070A0"/>
                </a:solidFill>
                <a:latin typeface="Courier"/>
              </a:rPr>
              <a:t>"commune"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4070A0"/>
                </a:solidFill>
                <a:latin typeface="Courier"/>
              </a:rPr>
              <a:t>"screening_date"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4070A0"/>
                </a:solidFill>
                <a:latin typeface="Courier"/>
              </a:rPr>
              <a:t>"age_months"</a:t>
            </a:r>
            <a:r>
              <a:rPr>
                <a:latin typeface="Courier"/>
              </a:rPr>
              <a:t>,</a:t>
            </a:r>
            <a:br/>
            <a:r>
              <a:rPr>
                <a:latin typeface="Courier"/>
              </a:rPr>
              <a:t>                </a:t>
            </a:r>
            <a:r>
              <a:rPr>
                <a:solidFill>
                  <a:srgbClr val="4070A0"/>
                </a:solidFill>
                <a:latin typeface="Courier"/>
              </a:rPr>
              <a:t>"sex"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4070A0"/>
                </a:solidFill>
                <a:latin typeface="Courier"/>
              </a:rPr>
              <a:t>"muac_mm"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4070A0"/>
                </a:solidFill>
                <a:latin typeface="Courier"/>
              </a:rPr>
              <a:t>"oedema"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4070A0"/>
                </a:solidFill>
                <a:latin typeface="Courier"/>
              </a:rPr>
              <a:t>"outcome"</a:t>
            </a:r>
            <a:r>
              <a:rPr>
                <a:latin typeface="Courier"/>
              </a:rPr>
              <a:t>)</a:t>
            </a:r>
            <a:br/>
            <a:r>
              <a:rPr>
                <a:latin typeface="Courier"/>
              </a:rPr>
              <a:t>  missing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6287E"/>
                </a:solidFill>
                <a:latin typeface="Courier"/>
              </a:rPr>
              <a:t>setdiff</a:t>
            </a:r>
            <a:r>
              <a:rPr>
                <a:latin typeface="Courier"/>
              </a:rPr>
              <a:t>(expected, </a:t>
            </a:r>
            <a:r>
              <a:rPr>
                <a:solidFill>
                  <a:srgbClr val="06287E"/>
                </a:solidFill>
                <a:latin typeface="Courier"/>
              </a:rPr>
              <a:t>names</a:t>
            </a:r>
            <a:r>
              <a:rPr>
                <a:latin typeface="Courier"/>
              </a:rPr>
              <a:t>(df))</a:t>
            </a:r>
            <a:br/>
            <a:r>
              <a:rPr>
                <a:latin typeface="Courier"/>
              </a:rPr>
              <a:t>  </a:t>
            </a:r>
            <a:r>
              <a:rPr b="1">
                <a:solidFill>
                  <a:srgbClr val="007020"/>
                </a:solidFill>
                <a:latin typeface="Courier"/>
              </a:rPr>
              <a:t>if</a:t>
            </a:r>
            <a:r>
              <a:rPr>
                <a:latin typeface="Courier"/>
              </a:rPr>
              <a:t> (</a:t>
            </a:r>
            <a:r>
              <a:rPr>
                <a:solidFill>
                  <a:srgbClr val="06287E"/>
                </a:solidFill>
                <a:latin typeface="Courier"/>
              </a:rPr>
              <a:t>length</a:t>
            </a:r>
            <a:r>
              <a:rPr>
                <a:latin typeface="Courier"/>
              </a:rPr>
              <a:t>(missing) </a:t>
            </a:r>
            <a:r>
              <a:rPr>
                <a:solidFill>
                  <a:srgbClr val="4070A0"/>
                </a:solidFill>
                <a:latin typeface="Courier"/>
              </a:rPr>
              <a:t>&gt;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A070"/>
                </a:solidFill>
                <a:latin typeface="Courier"/>
              </a:rPr>
              <a:t>0</a:t>
            </a:r>
            <a:r>
              <a:rPr>
                <a:latin typeface="Courier"/>
              </a:rPr>
              <a:t>) {</a:t>
            </a:r>
            <a:br/>
            <a:r>
              <a:rPr>
                <a:latin typeface="Courier"/>
              </a:rPr>
              <a:t>    </a:t>
            </a:r>
            <a:r>
              <a:rPr>
                <a:solidFill>
                  <a:srgbClr val="06287E"/>
                </a:solidFill>
                <a:latin typeface="Courier"/>
              </a:rPr>
              <a:t>stop</a:t>
            </a:r>
            <a:r>
              <a:rPr>
                <a:latin typeface="Courier"/>
              </a:rPr>
              <a:t>(</a:t>
            </a:r>
            <a:r>
              <a:rPr>
                <a:solidFill>
                  <a:srgbClr val="4070A0"/>
                </a:solidFill>
                <a:latin typeface="Courier"/>
              </a:rPr>
              <a:t>"export is missing columns: "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06287E"/>
                </a:solidFill>
                <a:latin typeface="Courier"/>
              </a:rPr>
              <a:t>paste</a:t>
            </a:r>
            <a:r>
              <a:rPr>
                <a:latin typeface="Courier"/>
              </a:rPr>
              <a:t>(missing, </a:t>
            </a:r>
            <a:r>
              <a:rPr>
                <a:solidFill>
                  <a:srgbClr val="7D9029"/>
                </a:solidFill>
                <a:latin typeface="Courier"/>
              </a:rPr>
              <a:t>collapse =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70A0"/>
                </a:solidFill>
                <a:latin typeface="Courier"/>
              </a:rPr>
              <a:t>", "</a:t>
            </a:r>
            <a:r>
              <a:rPr>
                <a:latin typeface="Courier"/>
              </a:rPr>
              <a:t>))</a:t>
            </a:r>
            <a:br/>
            <a:r>
              <a:rPr>
                <a:latin typeface="Courier"/>
              </a:rPr>
              <a:t>  }</a:t>
            </a:r>
            <a:br/>
            <a:br/>
            <a:r>
              <a:rPr>
                <a:latin typeface="Courier"/>
              </a:rPr>
              <a:t>  </a:t>
            </a:r>
            <a:r>
              <a:rPr b="1">
                <a:solidFill>
                  <a:srgbClr val="007020"/>
                </a:solidFill>
                <a:latin typeface="Courier"/>
              </a:rPr>
              <a:t>if</a:t>
            </a:r>
            <a:r>
              <a:rPr>
                <a:latin typeface="Courier"/>
              </a:rPr>
              <a:t> (</a:t>
            </a:r>
            <a:r>
              <a:rPr>
                <a:solidFill>
                  <a:srgbClr val="06287E"/>
                </a:solidFill>
                <a:latin typeface="Courier"/>
              </a:rPr>
              <a:t>any</a:t>
            </a:r>
            <a:r>
              <a:rPr>
                <a:latin typeface="Courier"/>
              </a:rPr>
              <a:t>(</a:t>
            </a:r>
            <a:r>
              <a:rPr>
                <a:solidFill>
                  <a:srgbClr val="06287E"/>
                </a:solidFill>
                <a:latin typeface="Courier"/>
              </a:rPr>
              <a:t>is.na</a:t>
            </a:r>
            <a:r>
              <a:rPr>
                <a:latin typeface="Courier"/>
              </a:rPr>
              <a:t>(df</a:t>
            </a:r>
            <a:r>
              <a:rPr>
                <a:solidFill>
                  <a:srgbClr val="4070A0"/>
                </a:solidFill>
                <a:latin typeface="Courier"/>
              </a:rPr>
              <a:t>$</a:t>
            </a:r>
            <a:r>
              <a:rPr>
                <a:latin typeface="Courier"/>
              </a:rPr>
              <a:t>child_id))) </a:t>
            </a:r>
            <a:r>
              <a:rPr>
                <a:solidFill>
                  <a:srgbClr val="06287E"/>
                </a:solidFill>
                <a:latin typeface="Courier"/>
              </a:rPr>
              <a:t>stop</a:t>
            </a:r>
            <a:r>
              <a:rPr>
                <a:latin typeface="Courier"/>
              </a:rPr>
              <a:t>(</a:t>
            </a:r>
            <a:r>
              <a:rPr>
                <a:solidFill>
                  <a:srgbClr val="4070A0"/>
                </a:solidFill>
                <a:latin typeface="Courier"/>
              </a:rPr>
              <a:t>"rows without an identifier"</a:t>
            </a:r>
            <a:r>
              <a:rPr>
                <a:latin typeface="Courier"/>
              </a:rPr>
              <a:t>)</a:t>
            </a:r>
            <a:br/>
            <a:br/>
            <a:r>
              <a:rPr>
                <a:latin typeface="Courier"/>
              </a:rPr>
              <a:t>  share_missing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6287E"/>
                </a:solidFill>
                <a:latin typeface="Courier"/>
              </a:rPr>
              <a:t>mean</a:t>
            </a:r>
            <a:r>
              <a:rPr>
                <a:latin typeface="Courier"/>
              </a:rPr>
              <a:t>(</a:t>
            </a:r>
            <a:r>
              <a:rPr>
                <a:solidFill>
                  <a:srgbClr val="06287E"/>
                </a:solidFill>
                <a:latin typeface="Courier"/>
              </a:rPr>
              <a:t>is.na</a:t>
            </a:r>
            <a:r>
              <a:rPr>
                <a:latin typeface="Courier"/>
              </a:rPr>
              <a:t>(df</a:t>
            </a:r>
            <a:r>
              <a:rPr>
                <a:solidFill>
                  <a:srgbClr val="4070A0"/>
                </a:solidFill>
                <a:latin typeface="Courier"/>
              </a:rPr>
              <a:t>$</a:t>
            </a:r>
            <a:r>
              <a:rPr>
                <a:latin typeface="Courier"/>
              </a:rPr>
              <a:t>muac_mm))</a:t>
            </a:r>
            <a:br/>
            <a:r>
              <a:rPr>
                <a:latin typeface="Courier"/>
              </a:rPr>
              <a:t>  </a:t>
            </a:r>
            <a:r>
              <a:rPr b="1">
                <a:solidFill>
                  <a:srgbClr val="007020"/>
                </a:solidFill>
                <a:latin typeface="Courier"/>
              </a:rPr>
              <a:t>if</a:t>
            </a:r>
            <a:r>
              <a:rPr>
                <a:latin typeface="Courier"/>
              </a:rPr>
              <a:t> (share_missing </a:t>
            </a:r>
            <a:r>
              <a:rPr>
                <a:solidFill>
                  <a:srgbClr val="4070A0"/>
                </a:solidFill>
                <a:latin typeface="Courier"/>
              </a:rPr>
              <a:t>&gt;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A070"/>
                </a:solidFill>
                <a:latin typeface="Courier"/>
              </a:rPr>
              <a:t>0.20</a:t>
            </a:r>
            <a:r>
              <a:rPr>
                <a:latin typeface="Courier"/>
              </a:rPr>
              <a:t>) {</a:t>
            </a:r>
            <a:br/>
            <a:r>
              <a:rPr>
                <a:latin typeface="Courier"/>
              </a:rPr>
              <a:t>    </a:t>
            </a:r>
            <a:r>
              <a:rPr>
                <a:solidFill>
                  <a:srgbClr val="06287E"/>
                </a:solidFill>
                <a:latin typeface="Courier"/>
              </a:rPr>
              <a:t>stop</a:t>
            </a:r>
            <a:r>
              <a:rPr>
                <a:latin typeface="Courier"/>
              </a:rPr>
              <a:t>(</a:t>
            </a:r>
            <a:r>
              <a:rPr>
                <a:solidFill>
                  <a:srgbClr val="06287E"/>
                </a:solidFill>
                <a:latin typeface="Courier"/>
              </a:rPr>
              <a:t>sprintf</a:t>
            </a:r>
            <a:r>
              <a:rPr>
                <a:latin typeface="Courier"/>
              </a:rPr>
              <a:t>(</a:t>
            </a:r>
            <a:br/>
            <a:r>
              <a:rPr>
                <a:latin typeface="Courier"/>
              </a:rPr>
              <a:t>      </a:t>
            </a:r>
            <a:r>
              <a:rPr>
                <a:solidFill>
                  <a:srgbClr val="4070A0"/>
                </a:solidFill>
                <a:latin typeface="Courier"/>
              </a:rPr>
              <a:t>"%.1f%% of MUAC missing - above the 20%% tolerance. Investigate before reporting."</a:t>
            </a:r>
            <a:r>
              <a:rPr>
                <a:latin typeface="Courier"/>
              </a:rPr>
              <a:t>,</a:t>
            </a:r>
            <a:br/>
            <a:r>
              <a:rPr>
                <a:latin typeface="Courier"/>
              </a:rPr>
              <a:t>      share_missing </a:t>
            </a:r>
            <a:r>
              <a:rPr>
                <a:solidFill>
                  <a:srgbClr val="4070A0"/>
                </a:solidFill>
                <a:latin typeface="Courier"/>
              </a:rPr>
              <a:t>*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A070"/>
                </a:solidFill>
                <a:latin typeface="Courier"/>
              </a:rPr>
              <a:t>100</a:t>
            </a:r>
            <a:br/>
            <a:r>
              <a:rPr>
                <a:latin typeface="Courier"/>
              </a:rPr>
              <a:t>    ))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Make the pipeline fail loudly — In R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  </a:t>
            </a:r>
            <a:r>
              <a:rPr b="1">
                <a:solidFill>
                  <a:srgbClr val="FF0000"/>
                </a:solidFill>
                <a:latin typeface="Courier"/>
              </a:rPr>
              <a:t>}</a:t>
            </a:r>
            <a:br/>
            <a:r>
              <a:rPr b="1">
                <a:solidFill>
                  <a:srgbClr val="FF0000"/>
                </a:solidFill>
                <a:latin typeface="Courier"/>
              </a:rPr>
              <a:t>}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Make the pipeline fail loudly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Write the assertion for the failure you would be embarrassed to miss, not for the failure you think is likely. The likely ones you will notice.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Parameterise instead of copying — In Python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 b="1">
                <a:solidFill>
                  <a:srgbClr val="008000"/>
                </a:solidFill>
                <a:latin typeface="Courier"/>
              </a:rPr>
              <a:t>import</a:t>
            </a:r>
            <a:r>
              <a:rPr>
                <a:latin typeface="Courier"/>
              </a:rPr>
              <a:t> sys</a:t>
            </a:r>
            <a:br/>
            <a:r>
              <a:rPr b="1">
                <a:solidFill>
                  <a:srgbClr val="008000"/>
                </a:solidFill>
                <a:latin typeface="Courier"/>
              </a:rPr>
              <a:t>from</a:t>
            </a:r>
            <a:r>
              <a:rPr>
                <a:latin typeface="Courier"/>
              </a:rPr>
              <a:t> pathlib </a:t>
            </a:r>
            <a:r>
              <a:rPr b="1">
                <a:solidFill>
                  <a:srgbClr val="008000"/>
                </a:solidFill>
                <a:latin typeface="Courier"/>
              </a:rPr>
              <a:t>import</a:t>
            </a:r>
            <a:r>
              <a:rPr>
                <a:latin typeface="Courier"/>
              </a:rPr>
              <a:t> Path</a:t>
            </a:r>
            <a:br/>
            <a:br/>
            <a:r>
              <a:rPr b="1">
                <a:solidFill>
                  <a:srgbClr val="007020"/>
                </a:solidFill>
                <a:latin typeface="Courier"/>
              </a:rPr>
              <a:t>def</a:t>
            </a:r>
            <a:r>
              <a:rPr>
                <a:latin typeface="Courier"/>
              </a:rPr>
              <a:t> build_report(commune: </a:t>
            </a:r>
            <a:r>
              <a:rPr>
                <a:solidFill>
                  <a:srgbClr val="008000"/>
                </a:solidFill>
                <a:latin typeface="Courier"/>
              </a:rPr>
              <a:t>str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666666"/>
                </a:solidFill>
                <a:latin typeface="Courier"/>
              </a:rPr>
              <a:t>|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19177C"/>
                </a:solidFill>
                <a:latin typeface="Courier"/>
              </a:rPr>
              <a:t>None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19177C"/>
                </a:solidFill>
                <a:latin typeface="Courier"/>
              </a:rPr>
              <a:t>None</a:t>
            </a:r>
            <a:r>
              <a:rPr>
                <a:latin typeface="Courier"/>
              </a:rPr>
              <a:t>):</a:t>
            </a:r>
            <a:br/>
            <a:r>
              <a:rPr>
                <a:latin typeface="Courier"/>
              </a:rPr>
              <a:t>    df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pd.read_parquet(PROCESSED)</a:t>
            </a:r>
            <a:br/>
            <a:r>
              <a:rPr>
                <a:latin typeface="Courier"/>
              </a:rPr>
              <a:t>    </a:t>
            </a:r>
            <a:r>
              <a:rPr b="1">
                <a:solidFill>
                  <a:srgbClr val="007020"/>
                </a:solidFill>
                <a:latin typeface="Courier"/>
              </a:rPr>
              <a:t>if</a:t>
            </a:r>
            <a:r>
              <a:rPr>
                <a:latin typeface="Courier"/>
              </a:rPr>
              <a:t> commune:</a:t>
            </a:r>
            <a:br/>
            <a:r>
              <a:rPr>
                <a:latin typeface="Courier"/>
              </a:rPr>
              <a:t>        df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df[df[</a:t>
            </a:r>
            <a:r>
              <a:rPr>
                <a:solidFill>
                  <a:srgbClr val="4070A0"/>
                </a:solidFill>
                <a:latin typeface="Courier"/>
              </a:rPr>
              <a:t>"commune"</a:t>
            </a:r>
            <a:r>
              <a:rPr>
                <a:latin typeface="Courier"/>
              </a:rPr>
              <a:t>] </a:t>
            </a:r>
            <a:r>
              <a:rPr>
                <a:solidFill>
                  <a:srgbClr val="666666"/>
                </a:solidFill>
                <a:latin typeface="Courier"/>
              </a:rPr>
              <a:t>==</a:t>
            </a:r>
            <a:r>
              <a:rPr>
                <a:latin typeface="Courier"/>
              </a:rPr>
              <a:t> commune]</a:t>
            </a:r>
            <a:br/>
            <a:r>
              <a:rPr>
                <a:latin typeface="Courier"/>
              </a:rPr>
              <a:t>        </a:t>
            </a:r>
            <a:r>
              <a:rPr b="1">
                <a:solidFill>
                  <a:srgbClr val="007020"/>
                </a:solidFill>
                <a:latin typeface="Courier"/>
              </a:rPr>
              <a:t>if</a:t>
            </a:r>
            <a:r>
              <a:rPr>
                <a:latin typeface="Courier"/>
              </a:rPr>
              <a:t> df.empty:</a:t>
            </a:r>
            <a:br/>
            <a:r>
              <a:rPr>
                <a:latin typeface="Courier"/>
              </a:rPr>
              <a:t>            </a:t>
            </a:r>
            <a:r>
              <a:rPr b="1">
                <a:solidFill>
                  <a:srgbClr val="007020"/>
                </a:solidFill>
                <a:latin typeface="Courier"/>
              </a:rPr>
              <a:t>raise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BC7A00"/>
                </a:solidFill>
                <a:latin typeface="Courier"/>
              </a:rPr>
              <a:t>ValueError</a:t>
            </a:r>
            <a:r>
              <a:rPr>
                <a:latin typeface="Courier"/>
              </a:rPr>
              <a:t>(</a:t>
            </a:r>
            <a:r>
              <a:rPr>
                <a:solidFill>
                  <a:srgbClr val="BB6688"/>
                </a:solidFill>
                <a:latin typeface="Courier"/>
              </a:rPr>
              <a:t>f"no rows for commune </a:t>
            </a:r>
            <a:r>
              <a:rPr>
                <a:solidFill>
                  <a:srgbClr val="4070A0"/>
                </a:solidFill>
                <a:latin typeface="Courier"/>
              </a:rPr>
              <a:t>{</a:t>
            </a:r>
            <a:r>
              <a:rPr>
                <a:latin typeface="Courier"/>
              </a:rPr>
              <a:t>commune</a:t>
            </a:r>
            <a:r>
              <a:rPr>
                <a:solidFill>
                  <a:srgbClr val="4070A0"/>
                </a:solidFill>
                <a:latin typeface="Courier"/>
              </a:rPr>
              <a:t>!r}</a:t>
            </a:r>
            <a:r>
              <a:rPr>
                <a:solidFill>
                  <a:srgbClr val="BB6688"/>
                </a:solidFill>
                <a:latin typeface="Courier"/>
              </a:rPr>
              <a:t>"</a:t>
            </a:r>
            <a:r>
              <a:rPr>
                <a:latin typeface="Courier"/>
              </a:rPr>
              <a:t>)</a:t>
            </a:r>
            <a:br/>
            <a:br/>
            <a:r>
              <a:rPr>
                <a:latin typeface="Courier"/>
              </a:rPr>
              <a:t>    table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indicator_table(df, </a:t>
            </a:r>
            <a:r>
              <a:rPr>
                <a:solidFill>
                  <a:srgbClr val="4070A0"/>
                </a:solidFill>
                <a:latin typeface="Courier"/>
              </a:rPr>
              <a:t>"age_band"</a:t>
            </a:r>
            <a:r>
              <a:rPr>
                <a:latin typeface="Courier"/>
              </a:rPr>
              <a:t>)</a:t>
            </a:r>
            <a:br/>
            <a:r>
              <a:rPr>
                <a:latin typeface="Courier"/>
              </a:rPr>
              <a:t>    name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commune.lower().replace(</a:t>
            </a:r>
            <a:r>
              <a:rPr>
                <a:solidFill>
                  <a:srgbClr val="4070A0"/>
                </a:solidFill>
                <a:latin typeface="Courier"/>
              </a:rPr>
              <a:t>" "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4070A0"/>
                </a:solidFill>
                <a:latin typeface="Courier"/>
              </a:rPr>
              <a:t>"-"</a:t>
            </a:r>
            <a:r>
              <a:rPr>
                <a:latin typeface="Courier"/>
              </a:rPr>
              <a:t>) </a:t>
            </a:r>
            <a:r>
              <a:rPr b="1">
                <a:solidFill>
                  <a:srgbClr val="007020"/>
                </a:solidFill>
                <a:latin typeface="Courier"/>
              </a:rPr>
              <a:t>if</a:t>
            </a:r>
            <a:r>
              <a:rPr>
                <a:latin typeface="Courier"/>
              </a:rPr>
              <a:t> commune </a:t>
            </a:r>
            <a:r>
              <a:rPr b="1">
                <a:solidFill>
                  <a:srgbClr val="007020"/>
                </a:solidFill>
                <a:latin typeface="Courier"/>
              </a:rPr>
              <a:t>else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70A0"/>
                </a:solidFill>
                <a:latin typeface="Courier"/>
              </a:rPr>
              <a:t>"all"</a:t>
            </a:r>
            <a:br/>
            <a:r>
              <a:rPr>
                <a:latin typeface="Courier"/>
              </a:rPr>
              <a:t>    table.to_csv(TABLES </a:t>
            </a:r>
            <a:r>
              <a:rPr>
                <a:solidFill>
                  <a:srgbClr val="666666"/>
                </a:solidFill>
                <a:latin typeface="Courier"/>
              </a:rPr>
              <a:t>/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BB6688"/>
                </a:solidFill>
                <a:latin typeface="Courier"/>
              </a:rPr>
              <a:t>f"gam-</a:t>
            </a:r>
            <a:r>
              <a:rPr>
                <a:solidFill>
                  <a:srgbClr val="4070A0"/>
                </a:solidFill>
                <a:latin typeface="Courier"/>
              </a:rPr>
              <a:t>{</a:t>
            </a:r>
            <a:r>
              <a:rPr>
                <a:latin typeface="Courier"/>
              </a:rPr>
              <a:t>name</a:t>
            </a:r>
            <a:r>
              <a:rPr>
                <a:solidFill>
                  <a:srgbClr val="4070A0"/>
                </a:solidFill>
                <a:latin typeface="Courier"/>
              </a:rPr>
              <a:t>}</a:t>
            </a:r>
            <a:r>
              <a:rPr>
                <a:solidFill>
                  <a:srgbClr val="BB6688"/>
                </a:solidFill>
                <a:latin typeface="Courier"/>
              </a:rPr>
              <a:t>.csv"</a:t>
            </a:r>
            <a:r>
              <a:rPr>
                <a:latin typeface="Courier"/>
              </a:rPr>
              <a:t>, index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solidFill>
                  <a:srgbClr val="19177C"/>
                </a:solidFill>
                <a:latin typeface="Courier"/>
              </a:rPr>
              <a:t>False</a:t>
            </a:r>
            <a:r>
              <a:rPr>
                <a:latin typeface="Courier"/>
              </a:rPr>
              <a:t>)</a:t>
            </a:r>
            <a:br/>
            <a:r>
              <a:rPr>
                <a:latin typeface="Courier"/>
              </a:rPr>
              <a:t>    </a:t>
            </a:r>
            <a:r>
              <a:rPr b="1">
                <a:solidFill>
                  <a:srgbClr val="007020"/>
                </a:solidFill>
                <a:latin typeface="Courier"/>
              </a:rPr>
              <a:t>return</a:t>
            </a:r>
            <a:r>
              <a:rPr>
                <a:latin typeface="Courier"/>
              </a:rPr>
              <a:t> table</a:t>
            </a:r>
            <a:br/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Parameterise instead of copying — In Python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 b="1">
                <a:solidFill>
                  <a:srgbClr val="007020"/>
                </a:solidFill>
                <a:latin typeface="Courier"/>
              </a:rPr>
              <a:t>if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19177C"/>
                </a:solidFill>
                <a:latin typeface="Courier"/>
              </a:rPr>
              <a:t>__name__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666666"/>
                </a:solidFill>
                <a:latin typeface="Courier"/>
              </a:rPr>
              <a:t>==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70A0"/>
                </a:solidFill>
                <a:latin typeface="Courier"/>
              </a:rPr>
              <a:t>"__main__"</a:t>
            </a:r>
            <a:r>
              <a:rPr>
                <a:latin typeface="Courier"/>
              </a:rPr>
              <a:t>:</a:t>
            </a:r>
            <a:br/>
            <a:r>
              <a:rPr>
                <a:latin typeface="Courier"/>
              </a:rPr>
              <a:t>    target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sys.argv[</a:t>
            </a:r>
            <a:r>
              <a:rPr>
                <a:solidFill>
                  <a:srgbClr val="40A070"/>
                </a:solidFill>
                <a:latin typeface="Courier"/>
              </a:rPr>
              <a:t>1</a:t>
            </a:r>
            <a:r>
              <a:rPr>
                <a:latin typeface="Courier"/>
              </a:rPr>
              <a:t>] </a:t>
            </a:r>
            <a:r>
              <a:rPr b="1">
                <a:solidFill>
                  <a:srgbClr val="007020"/>
                </a:solidFill>
                <a:latin typeface="Courier"/>
              </a:rPr>
              <a:t>if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08000"/>
                </a:solidFill>
                <a:latin typeface="Courier"/>
              </a:rPr>
              <a:t>len</a:t>
            </a:r>
            <a:r>
              <a:rPr>
                <a:latin typeface="Courier"/>
              </a:rPr>
              <a:t>(sys.argv) </a:t>
            </a:r>
            <a:r>
              <a:rPr>
                <a:solidFill>
                  <a:srgbClr val="666666"/>
                </a:solidFill>
                <a:latin typeface="Courier"/>
              </a:rPr>
              <a:t>&gt;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A070"/>
                </a:solidFill>
                <a:latin typeface="Courier"/>
              </a:rPr>
              <a:t>1</a:t>
            </a:r>
            <a:r>
              <a:rPr>
                <a:latin typeface="Courier"/>
              </a:rPr>
              <a:t> </a:t>
            </a:r>
            <a:r>
              <a:rPr b="1">
                <a:solidFill>
                  <a:srgbClr val="007020"/>
                </a:solidFill>
                <a:latin typeface="Courier"/>
              </a:rPr>
              <a:t>else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19177C"/>
                </a:solidFill>
                <a:latin typeface="Courier"/>
              </a:rPr>
              <a:t>None</a:t>
            </a:r>
            <a:br/>
            <a:r>
              <a:rPr>
                <a:latin typeface="Courier"/>
              </a:rPr>
              <a:t>    build_report(target)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Parameterise instead of copying — In 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build_report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</a:t>
            </a:r>
            <a:r>
              <a:rPr b="1">
                <a:solidFill>
                  <a:srgbClr val="007020"/>
                </a:solidFill>
                <a:latin typeface="Courier"/>
              </a:rPr>
              <a:t>function</a:t>
            </a:r>
            <a:r>
              <a:rPr>
                <a:latin typeface="Courier"/>
              </a:rPr>
              <a:t>(</a:t>
            </a:r>
            <a:r>
              <a:rPr>
                <a:solidFill>
                  <a:srgbClr val="7D9029"/>
                </a:solidFill>
                <a:latin typeface="Courier"/>
              </a:rPr>
              <a:t>commune =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880000"/>
                </a:solidFill>
                <a:latin typeface="Courier"/>
              </a:rPr>
              <a:t>NULL</a:t>
            </a:r>
            <a:r>
              <a:rPr>
                <a:latin typeface="Courier"/>
              </a:rPr>
              <a:t>) {</a:t>
            </a:r>
            <a:br/>
            <a:r>
              <a:rPr>
                <a:latin typeface="Courier"/>
              </a:rPr>
              <a:t>  df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arrow</a:t>
            </a:r>
            <a:r>
              <a:rPr>
                <a:solidFill>
                  <a:srgbClr val="4070A0"/>
                </a:solidFill>
                <a:latin typeface="Courier"/>
              </a:rPr>
              <a:t>::</a:t>
            </a:r>
            <a:r>
              <a:rPr>
                <a:solidFill>
                  <a:srgbClr val="06287E"/>
                </a:solidFill>
                <a:latin typeface="Courier"/>
              </a:rPr>
              <a:t>read_parquet</a:t>
            </a:r>
            <a:r>
              <a:rPr>
                <a:latin typeface="Courier"/>
              </a:rPr>
              <a:t>(PROCESSED)</a:t>
            </a:r>
            <a:br/>
            <a:r>
              <a:rPr>
                <a:latin typeface="Courier"/>
              </a:rPr>
              <a:t>  </a:t>
            </a:r>
            <a:r>
              <a:rPr b="1">
                <a:solidFill>
                  <a:srgbClr val="007020"/>
                </a:solidFill>
                <a:latin typeface="Courier"/>
              </a:rPr>
              <a:t>if</a:t>
            </a:r>
            <a:r>
              <a:rPr>
                <a:latin typeface="Courier"/>
              </a:rPr>
              <a:t> (</a:t>
            </a:r>
            <a:r>
              <a:rPr>
                <a:solidFill>
                  <a:srgbClr val="4070A0"/>
                </a:solidFill>
                <a:latin typeface="Courier"/>
              </a:rPr>
              <a:t>!</a:t>
            </a:r>
            <a:r>
              <a:rPr>
                <a:solidFill>
                  <a:srgbClr val="06287E"/>
                </a:solidFill>
                <a:latin typeface="Courier"/>
              </a:rPr>
              <a:t>is.null</a:t>
            </a:r>
            <a:r>
              <a:rPr>
                <a:latin typeface="Courier"/>
              </a:rPr>
              <a:t>(commune)) {</a:t>
            </a:r>
            <a:br/>
            <a:r>
              <a:rPr>
                <a:latin typeface="Courier"/>
              </a:rPr>
              <a:t>    df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6287E"/>
                </a:solidFill>
                <a:latin typeface="Courier"/>
              </a:rPr>
              <a:t>filter</a:t>
            </a:r>
            <a:r>
              <a:rPr>
                <a:latin typeface="Courier"/>
              </a:rPr>
              <a:t>(df, commune </a:t>
            </a:r>
            <a:r>
              <a:rPr>
                <a:solidFill>
                  <a:srgbClr val="4070A0"/>
                </a:solidFill>
                <a:latin typeface="Courier"/>
              </a:rPr>
              <a:t>==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70A0"/>
                </a:solidFill>
                <a:latin typeface="Courier"/>
              </a:rPr>
              <a:t>!!</a:t>
            </a:r>
            <a:r>
              <a:rPr>
                <a:latin typeface="Courier"/>
              </a:rPr>
              <a:t>commune)</a:t>
            </a:r>
            <a:br/>
            <a:r>
              <a:rPr>
                <a:latin typeface="Courier"/>
              </a:rPr>
              <a:t>    </a:t>
            </a:r>
            <a:r>
              <a:rPr b="1">
                <a:solidFill>
                  <a:srgbClr val="007020"/>
                </a:solidFill>
                <a:latin typeface="Courier"/>
              </a:rPr>
              <a:t>if</a:t>
            </a:r>
            <a:r>
              <a:rPr>
                <a:latin typeface="Courier"/>
              </a:rPr>
              <a:t> (</a:t>
            </a:r>
            <a:r>
              <a:rPr>
                <a:solidFill>
                  <a:srgbClr val="06287E"/>
                </a:solidFill>
                <a:latin typeface="Courier"/>
              </a:rPr>
              <a:t>nrow</a:t>
            </a:r>
            <a:r>
              <a:rPr>
                <a:latin typeface="Courier"/>
              </a:rPr>
              <a:t>(df) </a:t>
            </a:r>
            <a:r>
              <a:rPr>
                <a:solidFill>
                  <a:srgbClr val="4070A0"/>
                </a:solidFill>
                <a:latin typeface="Courier"/>
              </a:rPr>
              <a:t>==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A070"/>
                </a:solidFill>
                <a:latin typeface="Courier"/>
              </a:rPr>
              <a:t>0</a:t>
            </a:r>
            <a:r>
              <a:rPr>
                <a:latin typeface="Courier"/>
              </a:rPr>
              <a:t>) </a:t>
            </a:r>
            <a:r>
              <a:rPr>
                <a:solidFill>
                  <a:srgbClr val="06287E"/>
                </a:solidFill>
                <a:latin typeface="Courier"/>
              </a:rPr>
              <a:t>stop</a:t>
            </a:r>
            <a:r>
              <a:rPr>
                <a:latin typeface="Courier"/>
              </a:rPr>
              <a:t>(</a:t>
            </a:r>
            <a:r>
              <a:rPr>
                <a:solidFill>
                  <a:srgbClr val="4070A0"/>
                </a:solidFill>
                <a:latin typeface="Courier"/>
              </a:rPr>
              <a:t>"no rows for commune "</a:t>
            </a:r>
            <a:r>
              <a:rPr>
                <a:latin typeface="Courier"/>
              </a:rPr>
              <a:t>, commune)</a:t>
            </a:r>
            <a:br/>
            <a:r>
              <a:rPr>
                <a:latin typeface="Courier"/>
              </a:rPr>
              <a:t>  }</a:t>
            </a:r>
            <a:br/>
            <a:br/>
            <a:r>
              <a:rPr>
                <a:latin typeface="Courier"/>
              </a:rPr>
              <a:t>  table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6287E"/>
                </a:solidFill>
                <a:latin typeface="Courier"/>
              </a:rPr>
              <a:t>indicator_table</a:t>
            </a:r>
            <a:r>
              <a:rPr>
                <a:latin typeface="Courier"/>
              </a:rPr>
              <a:t>(df, </a:t>
            </a:r>
            <a:r>
              <a:rPr>
                <a:solidFill>
                  <a:srgbClr val="4070A0"/>
                </a:solidFill>
                <a:latin typeface="Courier"/>
              </a:rPr>
              <a:t>"age_band"</a:t>
            </a:r>
            <a:r>
              <a:rPr>
                <a:latin typeface="Courier"/>
              </a:rPr>
              <a:t>)</a:t>
            </a:r>
            <a:br/>
            <a:r>
              <a:rPr>
                <a:latin typeface="Courier"/>
              </a:rPr>
              <a:t>  name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</a:t>
            </a:r>
            <a:r>
              <a:rPr b="1">
                <a:solidFill>
                  <a:srgbClr val="007020"/>
                </a:solidFill>
                <a:latin typeface="Courier"/>
              </a:rPr>
              <a:t>if</a:t>
            </a:r>
            <a:r>
              <a:rPr>
                <a:latin typeface="Courier"/>
              </a:rPr>
              <a:t> (</a:t>
            </a:r>
            <a:r>
              <a:rPr>
                <a:solidFill>
                  <a:srgbClr val="06287E"/>
                </a:solidFill>
                <a:latin typeface="Courier"/>
              </a:rPr>
              <a:t>is.null</a:t>
            </a:r>
            <a:r>
              <a:rPr>
                <a:latin typeface="Courier"/>
              </a:rPr>
              <a:t>(commune)) </a:t>
            </a:r>
            <a:r>
              <a:rPr>
                <a:solidFill>
                  <a:srgbClr val="4070A0"/>
                </a:solidFill>
                <a:latin typeface="Courier"/>
              </a:rPr>
              <a:t>"all"</a:t>
            </a:r>
            <a:r>
              <a:rPr>
                <a:latin typeface="Courier"/>
              </a:rPr>
              <a:t> </a:t>
            </a:r>
            <a:r>
              <a:rPr b="1">
                <a:solidFill>
                  <a:srgbClr val="007020"/>
                </a:solidFill>
                <a:latin typeface="Courier"/>
              </a:rPr>
              <a:t>else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6287E"/>
                </a:solidFill>
                <a:latin typeface="Courier"/>
              </a:rPr>
              <a:t>tolower</a:t>
            </a:r>
            <a:r>
              <a:rPr>
                <a:latin typeface="Courier"/>
              </a:rPr>
              <a:t>(</a:t>
            </a:r>
            <a:r>
              <a:rPr>
                <a:solidFill>
                  <a:srgbClr val="06287E"/>
                </a:solidFill>
                <a:latin typeface="Courier"/>
              </a:rPr>
              <a:t>gsub</a:t>
            </a:r>
            <a:r>
              <a:rPr>
                <a:latin typeface="Courier"/>
              </a:rPr>
              <a:t>(</a:t>
            </a:r>
            <a:r>
              <a:rPr>
                <a:solidFill>
                  <a:srgbClr val="4070A0"/>
                </a:solidFill>
                <a:latin typeface="Courier"/>
              </a:rPr>
              <a:t>" "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4070A0"/>
                </a:solidFill>
                <a:latin typeface="Courier"/>
              </a:rPr>
              <a:t>"-"</a:t>
            </a:r>
            <a:r>
              <a:rPr>
                <a:latin typeface="Courier"/>
              </a:rPr>
              <a:t>, commune))</a:t>
            </a:r>
            <a:br/>
            <a:r>
              <a:rPr>
                <a:latin typeface="Courier"/>
              </a:rPr>
              <a:t>  readr</a:t>
            </a:r>
            <a:r>
              <a:rPr>
                <a:solidFill>
                  <a:srgbClr val="4070A0"/>
                </a:solidFill>
                <a:latin typeface="Courier"/>
              </a:rPr>
              <a:t>::</a:t>
            </a:r>
            <a:r>
              <a:rPr>
                <a:solidFill>
                  <a:srgbClr val="06287E"/>
                </a:solidFill>
                <a:latin typeface="Courier"/>
              </a:rPr>
              <a:t>write_csv</a:t>
            </a:r>
            <a:r>
              <a:rPr>
                <a:latin typeface="Courier"/>
              </a:rPr>
              <a:t>(table, </a:t>
            </a:r>
            <a:r>
              <a:rPr>
                <a:solidFill>
                  <a:srgbClr val="06287E"/>
                </a:solidFill>
                <a:latin typeface="Courier"/>
              </a:rPr>
              <a:t>file.path</a:t>
            </a:r>
            <a:r>
              <a:rPr>
                <a:latin typeface="Courier"/>
              </a:rPr>
              <a:t>(TABLES, </a:t>
            </a:r>
            <a:r>
              <a:rPr>
                <a:solidFill>
                  <a:srgbClr val="06287E"/>
                </a:solidFill>
                <a:latin typeface="Courier"/>
              </a:rPr>
              <a:t>paste0</a:t>
            </a:r>
            <a:r>
              <a:rPr>
                <a:latin typeface="Courier"/>
              </a:rPr>
              <a:t>(</a:t>
            </a:r>
            <a:r>
              <a:rPr>
                <a:solidFill>
                  <a:srgbClr val="4070A0"/>
                </a:solidFill>
                <a:latin typeface="Courier"/>
              </a:rPr>
              <a:t>"gam-"</a:t>
            </a:r>
            <a:r>
              <a:rPr>
                <a:latin typeface="Courier"/>
              </a:rPr>
              <a:t>, name, </a:t>
            </a:r>
            <a:r>
              <a:rPr>
                <a:solidFill>
                  <a:srgbClr val="4070A0"/>
                </a:solidFill>
                <a:latin typeface="Courier"/>
              </a:rPr>
              <a:t>".csv"</a:t>
            </a:r>
            <a:r>
              <a:rPr>
                <a:latin typeface="Courier"/>
              </a:rPr>
              <a:t>)))</a:t>
            </a:r>
            <a:br/>
            <a:r>
              <a:rPr>
                <a:latin typeface="Courier"/>
              </a:rPr>
              <a:t>  table</a:t>
            </a:r>
            <a:br/>
            <a:r>
              <a:rPr>
                <a:latin typeface="Courier"/>
              </a:rPr>
              <a:t>}</a:t>
            </a:r>
            <a:br/>
            <a:br/>
            <a:r>
              <a:rPr>
                <a:latin typeface="Courier"/>
              </a:rPr>
              <a:t>args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6287E"/>
                </a:solidFill>
                <a:latin typeface="Courier"/>
              </a:rPr>
              <a:t>commandArgs</a:t>
            </a:r>
            <a:r>
              <a:rPr>
                <a:latin typeface="Courier"/>
              </a:rPr>
              <a:t>(</a:t>
            </a:r>
            <a:r>
              <a:rPr>
                <a:solidFill>
                  <a:srgbClr val="7D9029"/>
                </a:solidFill>
                <a:latin typeface="Courier"/>
              </a:rPr>
              <a:t>trailingOnly =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880000"/>
                </a:solidFill>
                <a:latin typeface="Courier"/>
              </a:rPr>
              <a:t>TRUE</a:t>
            </a:r>
            <a:r>
              <a:rPr>
                <a:latin typeface="Courier"/>
              </a:rPr>
              <a:t>)</a:t>
            </a:r>
            <a:br/>
            <a:r>
              <a:rPr>
                <a:solidFill>
                  <a:srgbClr val="06287E"/>
                </a:solidFill>
                <a:latin typeface="Courier"/>
              </a:rPr>
              <a:t>build_report</a:t>
            </a:r>
            <a:r>
              <a:rPr>
                <a:latin typeface="Courier"/>
              </a:rPr>
              <a:t>(</a:t>
            </a:r>
            <a:r>
              <a:rPr b="1">
                <a:solidFill>
                  <a:srgbClr val="007020"/>
                </a:solidFill>
                <a:latin typeface="Courier"/>
              </a:rPr>
              <a:t>if</a:t>
            </a:r>
            <a:r>
              <a:rPr>
                <a:latin typeface="Courier"/>
              </a:rPr>
              <a:t> (</a:t>
            </a:r>
            <a:r>
              <a:rPr>
                <a:solidFill>
                  <a:srgbClr val="06287E"/>
                </a:solidFill>
                <a:latin typeface="Courier"/>
              </a:rPr>
              <a:t>length</a:t>
            </a:r>
            <a:r>
              <a:rPr>
                <a:latin typeface="Courier"/>
              </a:rPr>
              <a:t>(args) </a:t>
            </a:r>
            <a:r>
              <a:rPr>
                <a:solidFill>
                  <a:srgbClr val="4070A0"/>
                </a:solidFill>
                <a:latin typeface="Courier"/>
              </a:rPr>
              <a:t>&gt;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A070"/>
                </a:solidFill>
                <a:latin typeface="Courier"/>
              </a:rPr>
              <a:t>0</a:t>
            </a:r>
            <a:r>
              <a:rPr>
                <a:latin typeface="Courier"/>
              </a:rPr>
              <a:t>) args[</a:t>
            </a:r>
            <a:r>
              <a:rPr>
                <a:solidFill>
                  <a:srgbClr val="40A070"/>
                </a:solidFill>
                <a:latin typeface="Courier"/>
              </a:rPr>
              <a:t>1</a:t>
            </a:r>
            <a:r>
              <a:rPr>
                <a:latin typeface="Courier"/>
              </a:rPr>
              <a:t>] </a:t>
            </a:r>
            <a:r>
              <a:rPr b="1">
                <a:solidFill>
                  <a:srgbClr val="007020"/>
                </a:solidFill>
                <a:latin typeface="Courier"/>
              </a:rPr>
              <a:t>else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880000"/>
                </a:solidFill>
                <a:latin typeface="Courier"/>
              </a:rPr>
              <a:t>NULL</a:t>
            </a:r>
            <a:r>
              <a:rPr>
                <a:latin typeface="Courier"/>
              </a:rPr>
              <a:t>)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never goes in the repository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Never commit raw beneficiary data.</a:t>
            </a:r>
            <a:r>
              <a:rPr/>
              <a:t> Not identified, not pseudonymised. Git keeps every version forever, and deleting…</a:t>
            </a:r>
          </a:p>
          <a:p>
            <a:pPr lvl="0"/>
            <a:r>
              <a:rPr b="1"/>
              <a:t>Never commit credentials.</a:t>
            </a:r>
            <a:r>
              <a:rPr/>
              <a:t> DHIS2 tokens, KoboToolbox API keys, database passwords. Read them from the environment.</a:t>
            </a:r>
          </a:p>
          <a:p>
            <a:pPr lvl="0"/>
            <a:r>
              <a:rPr b="1"/>
              <a:t>Add </a:t>
            </a:r>
            <a:r>
              <a:rPr b="1">
                <a:latin typeface="Courier"/>
              </a:rPr>
              <a:t>data/raw/</a:t>
            </a:r>
            <a:r>
              <a:rPr b="1"/>
              <a:t> to </a:t>
            </a:r>
            <a:r>
              <a:rPr b="1">
                <a:latin typeface="Courier"/>
              </a:rPr>
              <a:t>.gitignore</a:t>
            </a:r>
            <a:r>
              <a:rPr/>
              <a:t> and document where the real file lives — a shared drive, an encrypted volume — in…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never goes in the repository —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data/raw/
data/interim/
data/processed/
.env
*.Rhistory
__pycache__/
.Rproj.user/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handover README — Example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# MUAC screening analysis, Artibonite
## What this produces
Quarterly GAM and SAM rates by commune, sex and age band, with 95% intervals.
Feeds the CMAM site allocation decision and the quarterly donor report.
## Where the data comes from
CommCare export, project `artibonite-nutrition`, form `Community screening`.
Exported monthly by the M&amp;E assistant to the shared drive at &lt;path&gt;.
Not in this repository.
## How to run it
    uv sync
    uv run python scripts/01-read.py
    uv run python scripts/02-clean.py
    uv run python scripts/03-indicators.py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What this lesson covers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 test</a:t>
            </a:r>
          </a:p>
          <a:p>
            <a:pPr lvl="0"/>
            <a:r>
              <a:rPr/>
              <a:t>Split the analysis into stages that hand off files</a:t>
            </a:r>
          </a:p>
          <a:p>
            <a:pPr lvl="0"/>
            <a:r>
              <a:rPr/>
              <a:t>Put the settings in one place</a:t>
            </a:r>
          </a:p>
          <a:p>
            <a:pPr lvl="0"/>
            <a:r>
              <a:rPr/>
              <a:t>Make the pipeline fail loudly</a:t>
            </a:r>
          </a:p>
          <a:p>
            <a:pPr lvl="0"/>
            <a:r>
              <a:rPr/>
              <a:t>Parameterise instead of copying</a:t>
            </a:r>
          </a:p>
          <a:p>
            <a:pPr lvl="0"/>
            <a:r>
              <a:rPr/>
              <a:t>What never goes in the repository</a:t>
            </a:r>
          </a:p>
          <a:p>
            <a:pPr lvl="0"/>
            <a:r>
              <a:rPr/>
              <a:t>The handover README</a:t>
            </a:r>
          </a:p>
          <a:p>
            <a:pPr lvl="0"/>
            <a:r>
              <a:rPr/>
              <a:t>Where to go from here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handover README — Example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
## Decisions you should know about
See output/tables/cleaning-log.csv. The one that matters: rows with missing
age are kept, because 60% of the Gros-Morne week of 10-14 June is missing age
and dropping them shifts the commune ranking.
## Who to ask
Indicator definitions: &lt;name&gt;, M&amp;E Manager.
Data collection issues: &lt;name&gt;, Field Coordinator.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Where to go from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b="1"/>
              <a:t>Data Cleaning and Validation</a:t>
            </a:r>
            <a:r>
              <a:rPr/>
              <a:t> goes deeper into the profiling and correction work of lessons 5 and 6, including fuzzy…</a:t>
            </a:r>
          </a:p>
          <a:p>
            <a:pPr lvl="0"/>
            <a:r>
              <a:rPr b="1"/>
              <a:t>Indicator Design and the LogFrame</a:t>
            </a:r>
            <a:r>
              <a:rPr/>
              <a:t> starts where lesson 7’s reference sheet ends, and works back to the theory of…</a:t>
            </a:r>
          </a:p>
          <a:p>
            <a:pPr lvl="0"/>
            <a:r>
              <a:rPr b="1"/>
              <a:t>Survey Analysis, Sampling and Weighting</a:t>
            </a:r>
            <a:r>
              <a:rPr/>
              <a:t> covers what this course did not: what changes when the data is a…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Where this goes next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Read the full lesson, with runnable code</a:t>
            </a:r>
          </a:p>
          <a:p>
            <a:pPr lvl="0" indent="0" marL="0">
              <a:buNone/>
            </a:pPr>
            <a:r>
              <a:rPr>
                <a:hlinkClick r:id="rId2"/>
              </a:rPr>
              <a:t>https://data-analysis.cassion.dev/courses/data-analysis-foundations/foundations-08-reproducing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The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Next quarter’s export arrives.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Split the analysis into stages that hand off files —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scripts/
  01-read.py        raw export      -&gt; data/interim/muac-typed.parquet
  02-clean.py       typed           -&gt; data/processed/muac-clean.parquet
                                       output/tables/cleaning-log.csv
  03-indicators.py  clean           -&gt; output/tables/gam-by-commune.csv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Split the analysis into stages that hand off files — In 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muac.to_parquet(</a:t>
            </a:r>
            <a:r>
              <a:rPr>
                <a:solidFill>
                  <a:srgbClr val="4070A0"/>
                </a:solidFill>
                <a:latin typeface="Courier"/>
              </a:rPr>
              <a:t>"data/interim/muac-typed.parquet"</a:t>
            </a:r>
            <a:r>
              <a:rPr>
                <a:latin typeface="Courier"/>
              </a:rPr>
              <a:t>, index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solidFill>
                  <a:srgbClr val="19177C"/>
                </a:solidFill>
                <a:latin typeface="Courier"/>
              </a:rPr>
              <a:t>False</a:t>
            </a:r>
            <a:r>
              <a:rPr>
                <a:latin typeface="Courier"/>
              </a:rPr>
              <a:t>)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Split the analysis into stages that hand off files — In 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>
                <a:latin typeface="Courier"/>
              </a:rPr>
              <a:t>arrow</a:t>
            </a:r>
            <a:r>
              <a:rPr>
                <a:solidFill>
                  <a:srgbClr val="4070A0"/>
                </a:solidFill>
                <a:latin typeface="Courier"/>
              </a:rPr>
              <a:t>::</a:t>
            </a:r>
            <a:r>
              <a:rPr>
                <a:solidFill>
                  <a:srgbClr val="06287E"/>
                </a:solidFill>
                <a:latin typeface="Courier"/>
              </a:rPr>
              <a:t>write_parquet</a:t>
            </a:r>
            <a:r>
              <a:rPr>
                <a:latin typeface="Courier"/>
              </a:rPr>
              <a:t>(muac, </a:t>
            </a:r>
            <a:r>
              <a:rPr>
                <a:solidFill>
                  <a:srgbClr val="4070A0"/>
                </a:solidFill>
                <a:latin typeface="Courier"/>
              </a:rPr>
              <a:t>"data/interim/muac-typed.parquet"</a:t>
            </a:r>
            <a:r>
              <a:rPr>
                <a:latin typeface="Courier"/>
              </a:rPr>
              <a:t>)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Put the settings in one place — In 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 i="1">
                <a:solidFill>
                  <a:srgbClr val="60A0B0"/>
                </a:solidFill>
                <a:latin typeface="Courier"/>
              </a:rPr>
              <a:t># config.py</a:t>
            </a:r>
            <a:br/>
            <a:r>
              <a:rPr b="1">
                <a:solidFill>
                  <a:srgbClr val="008000"/>
                </a:solidFill>
                <a:latin typeface="Courier"/>
              </a:rPr>
              <a:t>from</a:t>
            </a:r>
            <a:r>
              <a:rPr>
                <a:latin typeface="Courier"/>
              </a:rPr>
              <a:t> pathlib </a:t>
            </a:r>
            <a:r>
              <a:rPr b="1">
                <a:solidFill>
                  <a:srgbClr val="008000"/>
                </a:solidFill>
                <a:latin typeface="Courier"/>
              </a:rPr>
              <a:t>import</a:t>
            </a:r>
            <a:r>
              <a:rPr>
                <a:latin typeface="Courier"/>
              </a:rPr>
              <a:t> Path</a:t>
            </a:r>
            <a:br/>
            <a:br/>
            <a:r>
              <a:rPr>
                <a:latin typeface="Courier"/>
              </a:rPr>
              <a:t>RAW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Path(</a:t>
            </a:r>
            <a:r>
              <a:rPr>
                <a:solidFill>
                  <a:srgbClr val="4070A0"/>
                </a:solidFill>
                <a:latin typeface="Courier"/>
              </a:rPr>
              <a:t>"data/raw/muac-screening-artibonite-2024.v1.csv"</a:t>
            </a:r>
            <a:r>
              <a:rPr>
                <a:latin typeface="Courier"/>
              </a:rPr>
              <a:t>)</a:t>
            </a:r>
            <a:br/>
            <a:r>
              <a:rPr>
                <a:latin typeface="Courier"/>
              </a:rPr>
              <a:t>INTERIM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Path(</a:t>
            </a:r>
            <a:r>
              <a:rPr>
                <a:solidFill>
                  <a:srgbClr val="4070A0"/>
                </a:solidFill>
                <a:latin typeface="Courier"/>
              </a:rPr>
              <a:t>"data/interim/muac-typed.parquet"</a:t>
            </a:r>
            <a:r>
              <a:rPr>
                <a:latin typeface="Courier"/>
              </a:rPr>
              <a:t>)</a:t>
            </a:r>
            <a:br/>
            <a:r>
              <a:rPr>
                <a:latin typeface="Courier"/>
              </a:rPr>
              <a:t>PROCESSED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Path(</a:t>
            </a:r>
            <a:r>
              <a:rPr>
                <a:solidFill>
                  <a:srgbClr val="4070A0"/>
                </a:solidFill>
                <a:latin typeface="Courier"/>
              </a:rPr>
              <a:t>"data/processed/muac-clean.parquet"</a:t>
            </a:r>
            <a:r>
              <a:rPr>
                <a:latin typeface="Courier"/>
              </a:rPr>
              <a:t>)</a:t>
            </a:r>
            <a:br/>
            <a:r>
              <a:rPr>
                <a:latin typeface="Courier"/>
              </a:rPr>
              <a:t>TABLES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Path(</a:t>
            </a:r>
            <a:r>
              <a:rPr>
                <a:solidFill>
                  <a:srgbClr val="4070A0"/>
                </a:solidFill>
                <a:latin typeface="Courier"/>
              </a:rPr>
              <a:t>"output/tables"</a:t>
            </a:r>
            <a:r>
              <a:rPr>
                <a:latin typeface="Courier"/>
              </a:rPr>
              <a:t>)</a:t>
            </a:r>
            <a:br/>
            <a:br/>
            <a:r>
              <a:rPr>
                <a:latin typeface="Courier"/>
              </a:rPr>
              <a:t>SAM_MM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A070"/>
                </a:solidFill>
                <a:latin typeface="Courier"/>
              </a:rPr>
              <a:t>115</a:t>
            </a:r>
            <a:br/>
            <a:r>
              <a:rPr>
                <a:latin typeface="Courier"/>
              </a:rPr>
              <a:t>GAM_MM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A070"/>
                </a:solidFill>
                <a:latin typeface="Courier"/>
              </a:rPr>
              <a:t>125</a:t>
            </a:r>
            <a:br/>
            <a:r>
              <a:rPr>
                <a:latin typeface="Courier"/>
              </a:rPr>
              <a:t>PLAUSIBLE_MUAC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(</a:t>
            </a:r>
            <a:r>
              <a:rPr>
                <a:solidFill>
                  <a:srgbClr val="40A070"/>
                </a:solidFill>
                <a:latin typeface="Courier"/>
              </a:rPr>
              <a:t>80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40A070"/>
                </a:solidFill>
                <a:latin typeface="Courier"/>
              </a:rPr>
              <a:t>220</a:t>
            </a:r>
            <a:r>
              <a:rPr>
                <a:latin typeface="Courier"/>
              </a:rPr>
              <a:t>)</a:t>
            </a:r>
            <a:br/>
            <a:r>
              <a:rPr>
                <a:latin typeface="Courier"/>
              </a:rPr>
              <a:t>AGE_RANGE_MONTHS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(</a:t>
            </a:r>
            <a:r>
              <a:rPr>
                <a:solidFill>
                  <a:srgbClr val="40A070"/>
                </a:solidFill>
                <a:latin typeface="Courier"/>
              </a:rPr>
              <a:t>6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40A070"/>
                </a:solidFill>
                <a:latin typeface="Courier"/>
              </a:rPr>
              <a:t>59</a:t>
            </a:r>
            <a:r>
              <a:rPr>
                <a:latin typeface="Courier"/>
              </a:rPr>
              <a:t>)</a:t>
            </a:r>
            <a:br/>
            <a:r>
              <a:rPr>
                <a:latin typeface="Courier"/>
              </a:rPr>
              <a:t>MISSING_CODE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70A0"/>
                </a:solidFill>
                <a:latin typeface="Courier"/>
              </a:rPr>
              <a:t>"-99"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Put the settings in one place — In 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 i="1">
                <a:solidFill>
                  <a:srgbClr val="60A0B0"/>
                </a:solidFill>
                <a:latin typeface="Courier"/>
              </a:rPr>
              <a:t># config.R</a:t>
            </a:r>
            <a:br/>
            <a:r>
              <a:rPr>
                <a:latin typeface="Courier"/>
              </a:rPr>
              <a:t>RAW      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70A0"/>
                </a:solidFill>
                <a:latin typeface="Courier"/>
              </a:rPr>
              <a:t>"data/raw/muac-screening-artibonite-2024.v1.csv"</a:t>
            </a:r>
            <a:br/>
            <a:r>
              <a:rPr>
                <a:latin typeface="Courier"/>
              </a:rPr>
              <a:t>INTERIM  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70A0"/>
                </a:solidFill>
                <a:latin typeface="Courier"/>
              </a:rPr>
              <a:t>"data/interim/muac-typed.parquet"</a:t>
            </a:r>
            <a:br/>
            <a:r>
              <a:rPr>
                <a:latin typeface="Courier"/>
              </a:rPr>
              <a:t>PROCESSED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70A0"/>
                </a:solidFill>
                <a:latin typeface="Courier"/>
              </a:rPr>
              <a:t>"data/processed/muac-clean.parquet"</a:t>
            </a:r>
            <a:br/>
            <a:r>
              <a:rPr>
                <a:latin typeface="Courier"/>
              </a:rPr>
              <a:t>TABLES   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70A0"/>
                </a:solidFill>
                <a:latin typeface="Courier"/>
              </a:rPr>
              <a:t>"output/tables"</a:t>
            </a:r>
            <a:br/>
            <a:br/>
            <a:r>
              <a:rPr>
                <a:latin typeface="Courier"/>
              </a:rPr>
              <a:t>SAM_MM          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A070"/>
                </a:solidFill>
                <a:latin typeface="Courier"/>
              </a:rPr>
              <a:t>115</a:t>
            </a:r>
            <a:br/>
            <a:r>
              <a:rPr>
                <a:latin typeface="Courier"/>
              </a:rPr>
              <a:t>GAM_MM          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A070"/>
                </a:solidFill>
                <a:latin typeface="Courier"/>
              </a:rPr>
              <a:t>125</a:t>
            </a:r>
            <a:br/>
            <a:r>
              <a:rPr>
                <a:latin typeface="Courier"/>
              </a:rPr>
              <a:t>PLAUSIBLE_MUAC  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6287E"/>
                </a:solidFill>
                <a:latin typeface="Courier"/>
              </a:rPr>
              <a:t>c</a:t>
            </a:r>
            <a:r>
              <a:rPr>
                <a:latin typeface="Courier"/>
              </a:rPr>
              <a:t>(</a:t>
            </a:r>
            <a:r>
              <a:rPr>
                <a:solidFill>
                  <a:srgbClr val="40A070"/>
                </a:solidFill>
                <a:latin typeface="Courier"/>
              </a:rPr>
              <a:t>80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40A070"/>
                </a:solidFill>
                <a:latin typeface="Courier"/>
              </a:rPr>
              <a:t>220</a:t>
            </a:r>
            <a:r>
              <a:rPr>
                <a:latin typeface="Courier"/>
              </a:rPr>
              <a:t>)</a:t>
            </a:r>
            <a:br/>
            <a:r>
              <a:rPr>
                <a:latin typeface="Courier"/>
              </a:rPr>
              <a:t>AGE_RANGE_MONTHS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6287E"/>
                </a:solidFill>
                <a:latin typeface="Courier"/>
              </a:rPr>
              <a:t>c</a:t>
            </a:r>
            <a:r>
              <a:rPr>
                <a:latin typeface="Courier"/>
              </a:rPr>
              <a:t>(</a:t>
            </a:r>
            <a:r>
              <a:rPr>
                <a:solidFill>
                  <a:srgbClr val="40A070"/>
                </a:solidFill>
                <a:latin typeface="Courier"/>
              </a:rPr>
              <a:t>6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40A070"/>
                </a:solidFill>
                <a:latin typeface="Courier"/>
              </a:rPr>
              <a:t>59</a:t>
            </a:r>
            <a:r>
              <a:rPr>
                <a:latin typeface="Courier"/>
              </a:rPr>
              <a:t>)</a:t>
            </a:r>
            <a:br/>
            <a:r>
              <a:rPr>
                <a:latin typeface="Courier"/>
              </a:rPr>
              <a:t>MISSING_CODE     </a:t>
            </a:r>
            <a:r>
              <a:rPr>
                <a:solidFill>
                  <a:srgbClr val="007020"/>
                </a:solidFill>
                <a:latin typeface="Courier"/>
              </a:rPr>
              <a:t>&lt;-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70A0"/>
                </a:solidFill>
                <a:latin typeface="Courier"/>
              </a:rPr>
              <a:t>"-99"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Make the pipeline fail loudly — In Python (cont.)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>
              <a:buNone/>
            </a:pPr>
            <a:r>
              <a:rPr b="1">
                <a:solidFill>
                  <a:srgbClr val="007020"/>
                </a:solidFill>
                <a:latin typeface="Courier"/>
              </a:rPr>
              <a:t>def</a:t>
            </a:r>
            <a:r>
              <a:rPr>
                <a:latin typeface="Courier"/>
              </a:rPr>
              <a:t> check_input(df):</a:t>
            </a:r>
            <a:br/>
            <a:r>
              <a:rPr>
                <a:latin typeface="Courier"/>
              </a:rPr>
              <a:t>    expected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{</a:t>
            </a:r>
            <a:br/>
            <a:r>
              <a:rPr>
                <a:latin typeface="Courier"/>
              </a:rPr>
              <a:t>        </a:t>
            </a:r>
            <a:r>
              <a:rPr>
                <a:solidFill>
                  <a:srgbClr val="4070A0"/>
                </a:solidFill>
                <a:latin typeface="Courier"/>
              </a:rPr>
              <a:t>"child_id"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4070A0"/>
                </a:solidFill>
                <a:latin typeface="Courier"/>
              </a:rPr>
              <a:t>"commune"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4070A0"/>
                </a:solidFill>
                <a:latin typeface="Courier"/>
              </a:rPr>
              <a:t>"screening_date"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4070A0"/>
                </a:solidFill>
                <a:latin typeface="Courier"/>
              </a:rPr>
              <a:t>"age_months"</a:t>
            </a:r>
            <a:r>
              <a:rPr>
                <a:latin typeface="Courier"/>
              </a:rPr>
              <a:t>,</a:t>
            </a:r>
            <a:br/>
            <a:r>
              <a:rPr>
                <a:latin typeface="Courier"/>
              </a:rPr>
              <a:t>        </a:t>
            </a:r>
            <a:r>
              <a:rPr>
                <a:solidFill>
                  <a:srgbClr val="4070A0"/>
                </a:solidFill>
                <a:latin typeface="Courier"/>
              </a:rPr>
              <a:t>"sex"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4070A0"/>
                </a:solidFill>
                <a:latin typeface="Courier"/>
              </a:rPr>
              <a:t>"muac_mm"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4070A0"/>
                </a:solidFill>
                <a:latin typeface="Courier"/>
              </a:rPr>
              <a:t>"oedema"</a:t>
            </a:r>
            <a:r>
              <a:rPr>
                <a:latin typeface="Courier"/>
              </a:rPr>
              <a:t>, </a:t>
            </a:r>
            <a:r>
              <a:rPr>
                <a:solidFill>
                  <a:srgbClr val="4070A0"/>
                </a:solidFill>
                <a:latin typeface="Courier"/>
              </a:rPr>
              <a:t>"outcome"</a:t>
            </a:r>
            <a:r>
              <a:rPr>
                <a:latin typeface="Courier"/>
              </a:rPr>
              <a:t>,</a:t>
            </a:r>
            <a:br/>
            <a:r>
              <a:rPr>
                <a:latin typeface="Courier"/>
              </a:rPr>
              <a:t>    }</a:t>
            </a:r>
            <a:br/>
            <a:r>
              <a:rPr>
                <a:latin typeface="Courier"/>
              </a:rPr>
              <a:t>    missing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expected </a:t>
            </a:r>
            <a:r>
              <a:rPr>
                <a:solidFill>
                  <a:srgbClr val="666666"/>
                </a:solidFill>
                <a:latin typeface="Courier"/>
              </a:rPr>
              <a:t>-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08000"/>
                </a:solidFill>
                <a:latin typeface="Courier"/>
              </a:rPr>
              <a:t>set</a:t>
            </a:r>
            <a:r>
              <a:rPr>
                <a:latin typeface="Courier"/>
              </a:rPr>
              <a:t>(df.columns)</a:t>
            </a:r>
            <a:br/>
            <a:r>
              <a:rPr>
                <a:latin typeface="Courier"/>
              </a:rPr>
              <a:t>    </a:t>
            </a:r>
            <a:r>
              <a:rPr b="1">
                <a:solidFill>
                  <a:srgbClr val="007020"/>
                </a:solidFill>
                <a:latin typeface="Courier"/>
              </a:rPr>
              <a:t>if</a:t>
            </a:r>
            <a:r>
              <a:rPr>
                <a:latin typeface="Courier"/>
              </a:rPr>
              <a:t> missing:</a:t>
            </a:r>
            <a:br/>
            <a:r>
              <a:rPr>
                <a:latin typeface="Courier"/>
              </a:rPr>
              <a:t>        </a:t>
            </a:r>
            <a:r>
              <a:rPr b="1">
                <a:solidFill>
                  <a:srgbClr val="007020"/>
                </a:solidFill>
                <a:latin typeface="Courier"/>
              </a:rPr>
              <a:t>raise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BC7A00"/>
                </a:solidFill>
                <a:latin typeface="Courier"/>
              </a:rPr>
              <a:t>ValueError</a:t>
            </a:r>
            <a:r>
              <a:rPr>
                <a:latin typeface="Courier"/>
              </a:rPr>
              <a:t>(</a:t>
            </a:r>
            <a:r>
              <a:rPr>
                <a:solidFill>
                  <a:srgbClr val="BB6688"/>
                </a:solidFill>
                <a:latin typeface="Courier"/>
              </a:rPr>
              <a:t>f"export is missing columns: </a:t>
            </a:r>
            <a:r>
              <a:rPr>
                <a:solidFill>
                  <a:srgbClr val="4070A0"/>
                </a:solidFill>
                <a:latin typeface="Courier"/>
              </a:rPr>
              <a:t>{</a:t>
            </a:r>
            <a:r>
              <a:rPr>
                <a:solidFill>
                  <a:srgbClr val="008000"/>
                </a:solidFill>
                <a:latin typeface="Courier"/>
              </a:rPr>
              <a:t>sorted</a:t>
            </a:r>
            <a:r>
              <a:rPr>
                <a:latin typeface="Courier"/>
              </a:rPr>
              <a:t>(missing)</a:t>
            </a:r>
            <a:r>
              <a:rPr>
                <a:solidFill>
                  <a:srgbClr val="4070A0"/>
                </a:solidFill>
                <a:latin typeface="Courier"/>
              </a:rPr>
              <a:t>}</a:t>
            </a:r>
            <a:r>
              <a:rPr>
                <a:solidFill>
                  <a:srgbClr val="BB6688"/>
                </a:solidFill>
                <a:latin typeface="Courier"/>
              </a:rPr>
              <a:t>"</a:t>
            </a:r>
            <a:r>
              <a:rPr>
                <a:latin typeface="Courier"/>
              </a:rPr>
              <a:t>)</a:t>
            </a:r>
            <a:br/>
            <a:br/>
            <a:r>
              <a:rPr>
                <a:latin typeface="Courier"/>
              </a:rPr>
              <a:t>    </a:t>
            </a:r>
            <a:r>
              <a:rPr b="1">
                <a:solidFill>
                  <a:srgbClr val="007020"/>
                </a:solidFill>
                <a:latin typeface="Courier"/>
              </a:rPr>
              <a:t>if</a:t>
            </a:r>
            <a:r>
              <a:rPr>
                <a:latin typeface="Courier"/>
              </a:rPr>
              <a:t> df[</a:t>
            </a:r>
            <a:r>
              <a:rPr>
                <a:solidFill>
                  <a:srgbClr val="4070A0"/>
                </a:solidFill>
                <a:latin typeface="Courier"/>
              </a:rPr>
              <a:t>"child_id"</a:t>
            </a:r>
            <a:r>
              <a:rPr>
                <a:latin typeface="Courier"/>
              </a:rPr>
              <a:t>].isna().</a:t>
            </a:r>
            <a:r>
              <a:rPr>
                <a:solidFill>
                  <a:srgbClr val="008000"/>
                </a:solidFill>
                <a:latin typeface="Courier"/>
              </a:rPr>
              <a:t>any</a:t>
            </a:r>
            <a:r>
              <a:rPr>
                <a:latin typeface="Courier"/>
              </a:rPr>
              <a:t>():</a:t>
            </a:r>
            <a:br/>
            <a:r>
              <a:rPr>
                <a:latin typeface="Courier"/>
              </a:rPr>
              <a:t>        </a:t>
            </a:r>
            <a:r>
              <a:rPr b="1">
                <a:solidFill>
                  <a:srgbClr val="007020"/>
                </a:solidFill>
                <a:latin typeface="Courier"/>
              </a:rPr>
              <a:t>raise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BC7A00"/>
                </a:solidFill>
                <a:latin typeface="Courier"/>
              </a:rPr>
              <a:t>ValueError</a:t>
            </a:r>
            <a:r>
              <a:rPr>
                <a:latin typeface="Courier"/>
              </a:rPr>
              <a:t>(</a:t>
            </a:r>
            <a:r>
              <a:rPr>
                <a:solidFill>
                  <a:srgbClr val="4070A0"/>
                </a:solidFill>
                <a:latin typeface="Courier"/>
              </a:rPr>
              <a:t>"rows without an identifier"</a:t>
            </a:r>
            <a:r>
              <a:rPr>
                <a:latin typeface="Courier"/>
              </a:rPr>
              <a:t>)</a:t>
            </a:r>
            <a:br/>
            <a:br/>
            <a:r>
              <a:rPr>
                <a:latin typeface="Courier"/>
              </a:rPr>
              <a:t>    measured </a:t>
            </a:r>
            <a:r>
              <a:rPr>
                <a:solidFill>
                  <a:srgbClr val="666666"/>
                </a:solidFill>
                <a:latin typeface="Courier"/>
              </a:rPr>
              <a:t>=</a:t>
            </a:r>
            <a:r>
              <a:rPr>
                <a:latin typeface="Courier"/>
              </a:rPr>
              <a:t> df[</a:t>
            </a:r>
            <a:r>
              <a:rPr>
                <a:solidFill>
                  <a:srgbClr val="4070A0"/>
                </a:solidFill>
                <a:latin typeface="Courier"/>
              </a:rPr>
              <a:t>"muac_mm"</a:t>
            </a:r>
            <a:r>
              <a:rPr>
                <a:latin typeface="Courier"/>
              </a:rPr>
              <a:t>].dropna()</a:t>
            </a:r>
            <a:br/>
            <a:r>
              <a:rPr>
                <a:latin typeface="Courier"/>
              </a:rPr>
              <a:t>    </a:t>
            </a:r>
            <a:r>
              <a:rPr b="1">
                <a:solidFill>
                  <a:srgbClr val="007020"/>
                </a:solidFill>
                <a:latin typeface="Courier"/>
              </a:rPr>
              <a:t>if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008000"/>
                </a:solidFill>
                <a:latin typeface="Courier"/>
              </a:rPr>
              <a:t>len</a:t>
            </a:r>
            <a:r>
              <a:rPr>
                <a:latin typeface="Courier"/>
              </a:rPr>
              <a:t>(measured) </a:t>
            </a:r>
            <a:r>
              <a:rPr>
                <a:solidFill>
                  <a:srgbClr val="666666"/>
                </a:solidFill>
                <a:latin typeface="Courier"/>
              </a:rPr>
              <a:t>==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40A070"/>
                </a:solidFill>
                <a:latin typeface="Courier"/>
              </a:rPr>
              <a:t>0</a:t>
            </a:r>
            <a:r>
              <a:rPr>
                <a:latin typeface="Courier"/>
              </a:rPr>
              <a:t>:</a:t>
            </a:r>
            <a:br/>
            <a:r>
              <a:rPr>
                <a:latin typeface="Courier"/>
              </a:rPr>
              <a:t>        </a:t>
            </a:r>
            <a:r>
              <a:rPr b="1">
                <a:solidFill>
                  <a:srgbClr val="007020"/>
                </a:solidFill>
                <a:latin typeface="Courier"/>
              </a:rPr>
              <a:t>raise</a:t>
            </a:r>
            <a:r>
              <a:rPr>
                <a:latin typeface="Courier"/>
              </a:rPr>
              <a:t> </a:t>
            </a:r>
            <a:r>
              <a:rPr>
                <a:solidFill>
                  <a:srgbClr val="BC7A00"/>
                </a:solidFill>
                <a:latin typeface="Courier"/>
              </a:rPr>
              <a:t>ValueError</a:t>
            </a:r>
            <a:r>
              <a:rPr>
                <a:latin typeface="Courier"/>
              </a:rPr>
              <a:t>(</a:t>
            </a:r>
            <a:r>
              <a:rPr>
                <a:solidFill>
                  <a:srgbClr val="4070A0"/>
                </a:solidFill>
                <a:latin typeface="Courier"/>
              </a:rPr>
              <a:t>"no MUAC measurements at all — wrong file?"</a:t>
            </a:r>
            <a:r>
              <a:rPr>
                <a:latin typeface="Courier"/>
              </a:rPr>
              <a:t>)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it run again next quarter</dc:title>
  <dc:creator>Pierre Robentz Cassion</dc:creator>
  <cp:keywords/>
  <dcterms:created xsi:type="dcterms:W3CDTF">2026-07-26T00:00:00Z</dcterms:created>
  <dcterms:modified xsi:type="dcterms:W3CDTF">2026-07-26T00:00:00Z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">
    <vt:lpwstr>Lesson 8 of 8</vt:lpwstr>
  </property>
  <property fmtid="{D5CDD505-2E9C-101B-9397-08002B2CF9AE}" pid="3" name="subtitle">
    <vt:lpwstr>Turn a working analysis into one that reruns on a new export without editing, fails loudly when the input changes, and can be handed to someone who has none of your context.</vt:lpwstr>
  </property>
</Properties>
</file>