
<file path=[Content_Types].xml><?xml version="1.0" encoding="utf-8"?>
<Types xmlns="http://schemas.openxmlformats.org/package/2006/content-types">
  <Default Extension="xml" ContentType="application/xml"/>
  <Default Extension="rels" ContentType="application/vnd.openxmlformats-package.relationships+xml"/>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notesMasters/notesMaster1.xml" ContentType="application/vnd.openxmlformats-officedocument.presentationml.notesMaster+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notesMaster" Target="notesMasters/notesMaster1.xml" /><Relationship Id="rId26" Type="http://schemas.openxmlformats.org/officeDocument/2006/relationships/viewProps" Target="viewProps.xml" /><Relationship Id="rId25" Type="http://schemas.openxmlformats.org/officeDocument/2006/relationships/presProps" Target="presProps.xml" /><Relationship Id="rId1" Type="http://schemas.openxmlformats.org/officeDocument/2006/relationships/slideMaster" Target="slideMasters/slideMaster1.xml" /><Relationship Id="rId28" Type="http://schemas.openxmlformats.org/officeDocument/2006/relationships/tableStyles" Target="tableStyles.xml" /><Relationship Id="rId27"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C1CCF-B725-44A7-AA57-5E433BD85C9F}" type="datetimeFigureOut">
              <a:rPr lang="en-US" smtClean="0"/>
              <a:t>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DFEC3-8487-43E8-A154-7C12CBC1FFF2}" type="slidenum">
              <a:rPr lang="en-US" smtClean="0"/>
              <a:t>‹#›</a:t>
            </a:fld>
            <a:endParaRPr lang="en-US"/>
          </a:p>
        </p:txBody>
      </p:sp>
    </p:spTree>
    <p:extLst>
      <p:ext uri="{BB962C8B-B14F-4D97-AF65-F5344CB8AC3E}">
        <p14:creationId xmlns:p14="http://schemas.microsoft.com/office/powerpoint/2010/main" val="378270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3.xml.rels><?xml version="1.0" encoding="UTF-8"?><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14.xml.rels><?xml version="1.0" encoding="UTF-8"?><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15.xml.rels><?xml version="1.0" encoding="UTF-8"?><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Transformer une analyse qui fonctionne en une analyse qui se relance sur un nouvel export sans modification, échoue bruyamment quand l’entrée change, et se transmet à quelqu’un qui n’a rien de votre contexte.</a:t>
            </a:r>
          </a:p>
        </p:txBody>
      </p:sp>
      <p:sp>
        <p:nvSpPr>
          <p:cNvPr id="4" name="Slide Number Placeholder 3"/>
          <p:cNvSpPr>
            <a:spLocks noGrp="1"/>
          </p:cNvSpPr>
          <p:nvPr>
            <p:ph type="sldNum" sz="quarter" idx="10"/>
          </p:nvPr>
        </p:nvSpPr>
        <p:spPr/>
        <p:txBody>
          <a:bodyPr/>
          <a:lstStyle/>
          <a:p>
            <a:fld id="{18BDFEC3-8487-43E8-A154-7C12CBC1FFF2}" type="slidenum">
              <a:rPr lang="en-US"/>
              <a:t>2</a:t>
            </a:fld>
            <a:endParaRPr lang="en-US"/>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 même schéma s’étend au rapport narratif complet. Quarto compose un modèle unique avec un paramètre, douze fois, produisant douze documents qui ne peuvent pas diverger puisqu’il n’existe qu’un seul document.</a:t>
            </a:r>
          </a:p>
        </p:txBody>
      </p:sp>
      <p:sp>
        <p:nvSpPr>
          <p:cNvPr id="4" name="Slide Number Placeholder 3"/>
          <p:cNvSpPr>
            <a:spLocks noGrp="1"/>
          </p:cNvSpPr>
          <p:nvPr>
            <p:ph type="sldNum" sz="quarter" idx="10"/>
          </p:nvPr>
        </p:nvSpPr>
        <p:spPr/>
        <p:txBody>
          <a:bodyPr/>
          <a:lstStyle/>
          <a:p>
            <a:fld id="{18BDFEC3-8487-43E8-A154-7C12CBC1FFF2}" type="slidenum">
              <a:rPr lang="en-US"/>
              <a:t>16</a:t>
            </a:fld>
            <a:endParaRPr lang="en-US"/>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Ce point compte davantage dans ce secteur qu’ailleurs. Un dépôt contenant des données de programme peut contenir des noms de bénéficiaires, des points GPS qui identifient un ménage, ou une liste de cas de protection.</a:t>
            </a:r>
          </a:p>
        </p:txBody>
      </p:sp>
      <p:sp>
        <p:nvSpPr>
          <p:cNvPr id="4" name="Slide Number Placeholder 3"/>
          <p:cNvSpPr>
            <a:spLocks noGrp="1"/>
          </p:cNvSpPr>
          <p:nvPr>
            <p:ph type="sldNum" sz="quarter" idx="10"/>
          </p:nvPr>
        </p:nvSpPr>
        <p:spPr/>
        <p:txBody>
          <a:bodyPr/>
          <a:lstStyle/>
          <a:p>
            <a:fld id="{18BDFEC3-8487-43E8-A154-7C12CBC1FFF2}" type="slidenum">
              <a:rPr lang="en-US"/>
              <a:t>17</a:t>
            </a:fld>
            <a:endParaRPr lang="en-US"/>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 code d’analyse est ce qui a sa place sous gestion de versions. Les données ont la leur là où la politique de protection des données de votre organisation le prescrit, et le README doit indiquer où.</a:t>
            </a:r>
          </a:p>
        </p:txBody>
      </p:sp>
      <p:sp>
        <p:nvSpPr>
          <p:cNvPr id="4" name="Slide Number Placeholder 3"/>
          <p:cNvSpPr>
            <a:spLocks noGrp="1"/>
          </p:cNvSpPr>
          <p:nvPr>
            <p:ph type="sldNum" sz="quarter" idx="10"/>
          </p:nvPr>
        </p:nvSpPr>
        <p:spPr/>
        <p:txBody>
          <a:bodyPr/>
          <a:lstStyle/>
          <a:p>
            <a:fld id="{18BDFEC3-8487-43E8-A154-7C12CBC1FFF2}" type="slidenum">
              <a:rPr lang="en-US"/>
              <a:t>18</a:t>
            </a:fld>
            <a:endParaRPr lang="en-US"/>
          </a:p>
        </p:txBody>
      </p:sp>
    </p:spTree>
  </p:cSld>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Rédigé pour quelqu’un qui aura votre intitulé de poste et rien de votre contexte. Cinq rubriques.</a:t>
            </a:r>
          </a:p>
        </p:txBody>
      </p:sp>
      <p:sp>
        <p:nvSpPr>
          <p:cNvPr id="4" name="Slide Number Placeholder 3"/>
          <p:cNvSpPr>
            <a:spLocks noGrp="1"/>
          </p:cNvSpPr>
          <p:nvPr>
            <p:ph type="sldNum" sz="quarter" idx="10"/>
          </p:nvPr>
        </p:nvSpPr>
        <p:spPr/>
        <p:txBody>
          <a:bodyPr/>
          <a:lstStyle/>
          <a:p>
            <a:fld id="{18BDFEC3-8487-43E8-A154-7C12CBC1FFF2}" type="slidenum">
              <a:rPr lang="en-US"/>
              <a:t>19</a:t>
            </a:fld>
            <a:endParaRPr lang="en-US"/>
          </a:p>
        </p:txBody>
      </p:sp>
    </p:spTree>
  </p:cSld>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Ce README fait la différence entre un successeur qui poursuit votre travail et un successeur qui le reconstruit sur tableur faute d’avoir pu deviner ce que vos scripts supposaient.</a:t>
            </a:r>
          </a:p>
        </p:txBody>
      </p:sp>
      <p:sp>
        <p:nvSpPr>
          <p:cNvPr id="4" name="Slide Number Placeholder 3"/>
          <p:cNvSpPr>
            <a:spLocks noGrp="1"/>
          </p:cNvSpPr>
          <p:nvPr>
            <p:ph type="sldNum" sz="quarter" idx="10"/>
          </p:nvPr>
        </p:nvSpPr>
        <p:spPr/>
        <p:txBody>
          <a:bodyPr/>
          <a:lstStyle/>
          <a:p>
            <a:fld id="{18BDFEC3-8487-43E8-A154-7C12CBC1FFF2}" type="slidenum">
              <a:rPr lang="en-US"/>
              <a:t>20</a:t>
            </a:fld>
            <a:endParaRPr lang="en-US"/>
          </a:p>
        </p:txBody>
      </p:sp>
    </p:spTree>
  </p:cSld>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Vous savez désormais mener un export de programme de son arrivée à un tableau d’indicateurs défendable, dans l’un ou l’autre langage, avec le raisonnement consigné. C’est le socle sur lequel s’appuie le reste du programme : Entraînez-vous sur un autre jeu de données avant de poursuivre. L’enquête ménage EAH et le registre de couverture vaccinale de routine de cette plateforme portent un tout autre assortiment de défauts, et en traiter un de bout en bout sans la leçon sous les yeux est le véritable test de ce qui est resté.</a:t>
            </a:r>
          </a:p>
        </p:txBody>
      </p:sp>
      <p:sp>
        <p:nvSpPr>
          <p:cNvPr id="4" name="Slide Number Placeholder 3"/>
          <p:cNvSpPr>
            <a:spLocks noGrp="1"/>
          </p:cNvSpPr>
          <p:nvPr>
            <p:ph type="sldNum" sz="quarter" idx="10"/>
          </p:nvPr>
        </p:nvSpPr>
        <p:spPr/>
        <p:txBody>
          <a:bodyPr/>
          <a:lstStyle/>
          <a:p>
            <a:fld id="{18BDFEC3-8487-43E8-A154-7C12CBC1FFF2}" type="slidenum">
              <a:rPr lang="en-US"/>
              <a:t>21</a:t>
            </a:fld>
            <a:endParaRPr lang="en-US"/>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L’export du trimestre suivant arrive. Combien d’éléments devez-vous modifier avant que le rapport ne se régénère ? Si la réponse dépasse un — le chemin du fichier d’entrée — l’analyse n’est pas reproductible : c’est le compte rendu d’un après-midi. Cette leçon ramène la réponse à un.</a:t>
            </a:r>
          </a:p>
        </p:txBody>
      </p:sp>
      <p:sp>
        <p:nvSpPr>
          <p:cNvPr id="4" name="Slide Number Placeholder 3"/>
          <p:cNvSpPr>
            <a:spLocks noGrp="1"/>
          </p:cNvSpPr>
          <p:nvPr>
            <p:ph type="sldNum" sz="quarter" idx="10"/>
          </p:nvPr>
        </p:nvSpPr>
        <p:spPr/>
        <p:txBody>
          <a:bodyPr/>
          <a:lstStyle/>
          <a:p>
            <a:fld id="{18BDFEC3-8487-43E8-A154-7C12CBC1FFF2}" type="slidenum">
              <a:rPr lang="en-US"/>
              <a:t>3</a:t>
            </a:fld>
            <a:endParaRPr lang="en-US"/>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Trois scripts, chacun avec une seule mission, chacun écrivant un fichier que le suivant lit.</a:t>
            </a:r>
          </a:p>
        </p:txBody>
      </p:sp>
      <p:sp>
        <p:nvSpPr>
          <p:cNvPr id="4" name="Slide Number Placeholder 3"/>
          <p:cNvSpPr>
            <a:spLocks noGrp="1"/>
          </p:cNvSpPr>
          <p:nvPr>
            <p:ph type="sldNum" sz="quarter" idx="10"/>
          </p:nvPr>
        </p:nvSpPr>
        <p:spPr/>
        <p:txBody>
          <a:bodyPr/>
          <a:lstStyle/>
          <a:p>
            <a:fld id="{18BDFEC3-8487-43E8-A154-7C12CBC1FFF2}" type="slidenum">
              <a:rPr lang="en-US"/>
              <a:t>4</a:t>
            </a:fld>
            <a:endParaRPr lang="en-US"/>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L’intérêt n’est pas le rangement. C’est que, lorsque le tableau d’indicateurs paraît faux, vous puissiez relancer la troisième étape en deux secondes au lieu de réexécuter un notebook de quinze minutes, et qu’un collègue qui débogue la deuxième n’ait pas à comprendre la troisième. Utilisez Parquet plutôt que CSV entre les étapes. Ce format préserve les types — autrement dit, le travail fait en leçon 3 pour que </a:t>
            </a:r>
            <a:r>
              <a:rPr>
                <a:latin typeface="Courier"/>
              </a:rPr>
              <a:t>child_id</a:t>
            </a:r>
            <a:r>
              <a:rPr/>
              <a:t> soit lu comme du texte n’est pas défait à la première écriture-relecture.</a:t>
            </a:r>
          </a:p>
        </p:txBody>
      </p:sp>
      <p:sp>
        <p:nvSpPr>
          <p:cNvPr id="4" name="Slide Number Placeholder 3"/>
          <p:cNvSpPr>
            <a:spLocks noGrp="1"/>
          </p:cNvSpPr>
          <p:nvPr>
            <p:ph type="sldNum" sz="quarter" idx="10"/>
          </p:nvPr>
        </p:nvSpPr>
        <p:spPr/>
        <p:txBody>
          <a:bodyPr/>
          <a:lstStyle/>
          <a:p>
            <a:fld id="{18BDFEC3-8487-43E8-A154-7C12CBC1FFF2}" type="slidenum">
              <a:rPr lang="en-US"/>
              <a:t>5</a:t>
            </a:fld>
            <a:endParaRPr lang="en-US"/>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Chaque seuil, chemin et valeur de coupure figure en tête de fichier ou dans une configuration, jamais enfoui au milieu d’une expression.</a:t>
            </a:r>
          </a:p>
        </p:txBody>
      </p:sp>
      <p:sp>
        <p:nvSpPr>
          <p:cNvPr id="4" name="Slide Number Placeholder 3"/>
          <p:cNvSpPr>
            <a:spLocks noGrp="1"/>
          </p:cNvSpPr>
          <p:nvPr>
            <p:ph type="sldNum" sz="quarter" idx="10"/>
          </p:nvPr>
        </p:nvSpPr>
        <p:spPr/>
        <p:txBody>
          <a:bodyPr/>
          <a:lstStyle/>
          <a:p>
            <a:fld id="{18BDFEC3-8487-43E8-A154-7C12CBC1FFF2}" type="slidenum">
              <a:rPr lang="en-US"/>
              <a:t>7</a:t>
            </a:fld>
            <a:endParaRPr lang="en-US"/>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Un relecteur qui veut connaître les seuils employés lit un seul fichier. Un successeur qui adapte ce travail à un autre pays modifie un seul fichier. Et quand l’OMS révise une valeur de coupure, vous changez un nombre au lieu de chercher </a:t>
            </a:r>
            <a:r>
              <a:rPr>
                <a:latin typeface="Courier"/>
              </a:rPr>
              <a:t>125</a:t>
            </a:r>
            <a:r>
              <a:rPr/>
              <a:t> dans quatre scripts en manquant celui qui s’écrit </a:t>
            </a:r>
            <a:r>
              <a:rPr>
                <a:latin typeface="Courier"/>
              </a:rPr>
              <a:t>12.5 * 10</a:t>
            </a:r>
            <a:r>
              <a:rPr/>
              <a:t>.</a:t>
            </a:r>
          </a:p>
        </p:txBody>
      </p:sp>
      <p:sp>
        <p:nvSpPr>
          <p:cNvPr id="4" name="Slide Number Placeholder 3"/>
          <p:cNvSpPr>
            <a:spLocks noGrp="1"/>
          </p:cNvSpPr>
          <p:nvPr>
            <p:ph type="sldNum" sz="quarter" idx="10"/>
          </p:nvPr>
        </p:nvSpPr>
        <p:spPr/>
        <p:txBody>
          <a:bodyPr/>
          <a:lstStyle/>
          <a:p>
            <a:fld id="{18BDFEC3-8487-43E8-A154-7C12CBC1FFF2}" type="slidenum">
              <a:rPr lang="en-US"/>
              <a:t>8</a:t>
            </a:fld>
            <a:endParaRPr lang="en-US"/>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Une analyse qui produit silencieusement un chiffre faux est pire qu’une analyse qui plante. Affirmez ce qui doit être vrai, à chaque frontière d’étape.</a:t>
            </a:r>
          </a:p>
        </p:txBody>
      </p:sp>
      <p:sp>
        <p:nvSpPr>
          <p:cNvPr id="4" name="Slide Number Placeholder 3"/>
          <p:cNvSpPr>
            <a:spLocks noGrp="1"/>
          </p:cNvSpPr>
          <p:nvPr>
            <p:ph type="sldNum" sz="quarter" idx="10"/>
          </p:nvPr>
        </p:nvSpPr>
        <p:spPr/>
        <p:txBody>
          <a:bodyPr/>
          <a:lstStyle/>
          <a:p>
            <a:fld id="{18BDFEC3-8487-43E8-A154-7C12CBC1FFF2}" type="slidenum">
              <a:rPr lang="en-US"/>
              <a:t>9</a:t>
            </a:fld>
            <a:endParaRPr lang="en-US"/>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 contrôle de seuil est le plus intéressant. Il encode un jugement éditorial — au-delà de 20 % de manquants, le taux ne mérite pas d’être publié — et l’applique automatiquement à chaque export futur, y compris à ceux traités par quelqu’un qui n’a jamais lu cette leçon.</a:t>
            </a:r>
          </a:p>
        </p:txBody>
      </p:sp>
      <p:sp>
        <p:nvSpPr>
          <p:cNvPr id="4" name="Slide Number Placeholder 3"/>
          <p:cNvSpPr>
            <a:spLocks noGrp="1"/>
          </p:cNvSpPr>
          <p:nvPr>
            <p:ph type="sldNum" sz="quarter" idx="10"/>
          </p:nvPr>
        </p:nvSpPr>
        <p:spPr/>
        <p:txBody>
          <a:bodyPr/>
          <a:lstStyle/>
          <a:p>
            <a:fld id="{18BDFEC3-8487-43E8-A154-7C12CBC1FFF2}" type="slidenum">
              <a:rPr lang="en-US"/>
              <a:t>13</a:t>
            </a:fld>
            <a:endParaRPr lang="en-US"/>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Douze communes, douze rapports communaux. Ne copiez pas le script douze fois.</a:t>
            </a:r>
          </a:p>
        </p:txBody>
      </p:sp>
      <p:sp>
        <p:nvSpPr>
          <p:cNvPr id="4" name="Slide Number Placeholder 3"/>
          <p:cNvSpPr>
            <a:spLocks noGrp="1"/>
          </p:cNvSpPr>
          <p:nvPr>
            <p:ph type="sldNum" sz="quarter" idx="10"/>
          </p:nvPr>
        </p:nvSpPr>
        <p:spPr/>
        <p:txBody>
          <a:bodyPr/>
          <a:lstStyle/>
          <a:p>
            <a:fld id="{18BDFEC3-8487-43E8-A154-7C12CBC1FFF2}" type="slidenum">
              <a:rPr lang="en-US"/>
              <a:t>14</a:t>
            </a:fld>
            <a:endParaRPr lang="en-US"/>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1.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2.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3.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4.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5.xml" /></Relationships>
</file>

<file path=ppt/slides/_rels/slide2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data-analysis.cassion.dev/fr/cours/data-analysis-foundations/foundations-08-reproducing" TargetMode="Externa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Faire en sorte que cela tourne encore au trimestre suivant</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Transformer une analyse qui fonctionne en une analyse qui se relance sur un nouvel export sans modification, échoue bruyamment quand l’entrée change, et se transmet à quelqu’un qui n’a rien de votre contexte.</a:t>
            </a:r>
            <a:br/>
            <a:br/>
            <a:r>
              <a:rPr/>
              <a:t>Pierre Robentz Cassion</a:t>
            </a:r>
          </a:p>
        </p:txBody>
      </p:sp>
      <p:sp>
        <p:nvSpPr>
          <p:cNvPr id="4" name="Date Placeholder 3"/>
          <p:cNvSpPr>
            <a:spLocks noGrp="1"/>
          </p:cNvSpPr>
          <p:nvPr>
            <p:ph idx="10" sz="half" type="dt"/>
          </p:nvPr>
        </p:nvSpPr>
        <p:spPr/>
        <p:txBody>
          <a:bodyPr/>
          <a:lstStyle/>
          <a:p>
            <a:pPr lvl="0" indent="0" marL="0">
              <a:buNone/>
            </a:pPr>
            <a:r>
              <a:rPr/>
              <a:t>Leçon 8 sur 8</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Faites échouer la chaîne bruyamment — En Python (suite)</a:t>
            </a:r>
          </a:p>
        </p:txBody>
      </p:sp>
      <p:sp>
        <p:nvSpPr>
          <p:cNvPr id="3" name="Content Placeholder 2"/>
          <p:cNvSpPr>
            <a:spLocks noGrp="1"/>
          </p:cNvSpPr>
          <p:nvPr>
            <p:ph idx="1"/>
          </p:nvPr>
        </p:nvSpPr>
        <p:spPr/>
        <p:txBody>
          <a:bodyPr/>
          <a:lstStyle/>
          <a:p>
            <a:pPr lvl="0" indent="0">
              <a:buNone/>
            </a:pPr>
            <a:r>
              <a:rPr>
                <a:latin typeface="Courier"/>
              </a:rPr>
              <a:t>    part_manquante </a:t>
            </a:r>
            <a:r>
              <a:rPr>
                <a:solidFill>
                  <a:srgbClr val="666666"/>
                </a:solidFill>
                <a:latin typeface="Courier"/>
              </a:rPr>
              <a:t>=</a:t>
            </a:r>
            <a:r>
              <a:rPr>
                <a:latin typeface="Courier"/>
              </a:rPr>
              <a:t> df[</a:t>
            </a:r>
            <a:r>
              <a:rPr>
                <a:solidFill>
                  <a:srgbClr val="4070A0"/>
                </a:solidFill>
                <a:latin typeface="Courier"/>
              </a:rPr>
              <a:t>"muac_mm"</a:t>
            </a:r>
            <a:r>
              <a:rPr>
                <a:latin typeface="Courier"/>
              </a:rPr>
              <a:t>].isna().mean()</a:t>
            </a:r>
            <a:br/>
            <a:r>
              <a:rPr>
                <a:latin typeface="Courier"/>
              </a:rPr>
              <a:t>    </a:t>
            </a:r>
            <a:r>
              <a:rPr b="1">
                <a:solidFill>
                  <a:srgbClr val="007020"/>
                </a:solidFill>
                <a:latin typeface="Courier"/>
              </a:rPr>
              <a:t>if</a:t>
            </a:r>
            <a:r>
              <a:rPr>
                <a:latin typeface="Courier"/>
              </a:rPr>
              <a:t> part_manquante </a:t>
            </a:r>
            <a:r>
              <a:rPr>
                <a:solidFill>
                  <a:srgbClr val="666666"/>
                </a:solidFill>
                <a:latin typeface="Courier"/>
              </a:rPr>
              <a:t>&gt;</a:t>
            </a:r>
            <a:r>
              <a:rPr>
                <a:latin typeface="Courier"/>
              </a:rPr>
              <a:t> </a:t>
            </a:r>
            <a:r>
              <a:rPr>
                <a:solidFill>
                  <a:srgbClr val="40A070"/>
                </a:solidFill>
                <a:latin typeface="Courier"/>
              </a:rPr>
              <a:t>0.20</a:t>
            </a:r>
            <a:r>
              <a:rPr>
                <a:latin typeface="Courier"/>
              </a:rPr>
              <a:t>:</a:t>
            </a:r>
            <a:br/>
            <a:r>
              <a:rPr>
                <a:latin typeface="Courier"/>
              </a:rPr>
              <a:t>        </a:t>
            </a:r>
            <a:r>
              <a:rPr b="1">
                <a:solidFill>
                  <a:srgbClr val="007020"/>
                </a:solidFill>
                <a:latin typeface="Courier"/>
              </a:rPr>
              <a:t>raise</a:t>
            </a:r>
            <a:r>
              <a:rPr>
                <a:latin typeface="Courier"/>
              </a:rPr>
              <a:t> </a:t>
            </a:r>
            <a:r>
              <a:rPr>
                <a:solidFill>
                  <a:srgbClr val="BC7A00"/>
                </a:solidFill>
                <a:latin typeface="Courier"/>
              </a:rPr>
              <a:t>ValueError</a:t>
            </a:r>
            <a:r>
              <a:rPr>
                <a:latin typeface="Courier"/>
              </a:rPr>
              <a:t>(</a:t>
            </a:r>
            <a:br/>
            <a:r>
              <a:rPr>
                <a:latin typeface="Courier"/>
              </a:rPr>
              <a:t>            </a:t>
            </a:r>
            <a:r>
              <a:rPr>
                <a:solidFill>
                  <a:srgbClr val="BB6688"/>
                </a:solidFill>
                <a:latin typeface="Courier"/>
              </a:rPr>
              <a:t>f"</a:t>
            </a:r>
            <a:r>
              <a:rPr>
                <a:solidFill>
                  <a:srgbClr val="4070A0"/>
                </a:solidFill>
                <a:latin typeface="Courier"/>
              </a:rPr>
              <a:t>{</a:t>
            </a:r>
            <a:r>
              <a:rPr>
                <a:latin typeface="Courier"/>
              </a:rPr>
              <a:t>part_manquante</a:t>
            </a:r>
            <a:r>
              <a:rPr>
                <a:solidFill>
                  <a:srgbClr val="4070A0"/>
                </a:solidFill>
                <a:latin typeface="Courier"/>
              </a:rPr>
              <a:t>:.1%}</a:t>
            </a:r>
            <a:r>
              <a:rPr>
                <a:solidFill>
                  <a:srgbClr val="BB6688"/>
                </a:solidFill>
                <a:latin typeface="Courier"/>
              </a:rPr>
              <a:t> de PB manquants — au-dessus de la tolérance de 20 %. "</a:t>
            </a:r>
            <a:br/>
            <a:r>
              <a:rPr>
                <a:latin typeface="Courier"/>
              </a:rPr>
              <a:t>            </a:t>
            </a:r>
            <a:r>
              <a:rPr>
                <a:solidFill>
                  <a:srgbClr val="4070A0"/>
                </a:solidFill>
                <a:latin typeface="Courier"/>
              </a:rPr>
              <a:t>"À investiguer avant tout rapportage."</a:t>
            </a:r>
            <a:br/>
            <a:r>
              <a:rPr>
                <a:latin typeface="Courier"/>
              </a:rPr>
              <a:t>        )</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Faites échouer la chaîne bruyamment — En R (suite)</a:t>
            </a:r>
          </a:p>
        </p:txBody>
      </p:sp>
      <p:sp>
        <p:nvSpPr>
          <p:cNvPr id="3" name="Content Placeholder 2"/>
          <p:cNvSpPr>
            <a:spLocks noGrp="1"/>
          </p:cNvSpPr>
          <p:nvPr>
            <p:ph idx="1"/>
          </p:nvPr>
        </p:nvSpPr>
        <p:spPr/>
        <p:txBody>
          <a:bodyPr/>
          <a:lstStyle/>
          <a:p>
            <a:pPr lvl="0" indent="0">
              <a:buNone/>
            </a:pPr>
            <a:r>
              <a:rPr>
                <a:latin typeface="Courier"/>
              </a:rPr>
              <a:t>controler_entree </a:t>
            </a:r>
            <a:r>
              <a:rPr>
                <a:solidFill>
                  <a:srgbClr val="007020"/>
                </a:solidFill>
                <a:latin typeface="Courier"/>
              </a:rPr>
              <a:t>&lt;-</a:t>
            </a:r>
            <a:r>
              <a:rPr>
                <a:latin typeface="Courier"/>
              </a:rPr>
              <a:t> </a:t>
            </a:r>
            <a:r>
              <a:rPr b="1">
                <a:solidFill>
                  <a:srgbClr val="007020"/>
                </a:solidFill>
                <a:latin typeface="Courier"/>
              </a:rPr>
              <a:t>function</a:t>
            </a:r>
            <a:r>
              <a:rPr>
                <a:latin typeface="Courier"/>
              </a:rPr>
              <a:t>(df) {</a:t>
            </a:r>
            <a:br/>
            <a:r>
              <a:rPr>
                <a:latin typeface="Courier"/>
              </a:rPr>
              <a:t>  attendues </a:t>
            </a:r>
            <a:r>
              <a:rPr>
                <a:solidFill>
                  <a:srgbClr val="007020"/>
                </a:solidFill>
                <a:latin typeface="Courier"/>
              </a:rPr>
              <a:t>&lt;-</a:t>
            </a:r>
            <a:r>
              <a:rPr>
                <a:latin typeface="Courier"/>
              </a:rPr>
              <a:t> </a:t>
            </a:r>
            <a:r>
              <a:rPr>
                <a:solidFill>
                  <a:srgbClr val="06287E"/>
                </a:solidFill>
                <a:latin typeface="Courier"/>
              </a:rPr>
              <a:t>c</a:t>
            </a:r>
            <a:r>
              <a:rPr>
                <a:latin typeface="Courier"/>
              </a:rPr>
              <a:t>(</a:t>
            </a:r>
            <a:r>
              <a:rPr>
                <a:solidFill>
                  <a:srgbClr val="4070A0"/>
                </a:solidFill>
                <a:latin typeface="Courier"/>
              </a:rPr>
              <a:t>"child_id"</a:t>
            </a:r>
            <a:r>
              <a:rPr>
                <a:latin typeface="Courier"/>
              </a:rPr>
              <a:t>, </a:t>
            </a:r>
            <a:r>
              <a:rPr>
                <a:solidFill>
                  <a:srgbClr val="4070A0"/>
                </a:solidFill>
                <a:latin typeface="Courier"/>
              </a:rPr>
              <a:t>"commune"</a:t>
            </a:r>
            <a:r>
              <a:rPr>
                <a:latin typeface="Courier"/>
              </a:rPr>
              <a:t>, </a:t>
            </a:r>
            <a:r>
              <a:rPr>
                <a:solidFill>
                  <a:srgbClr val="4070A0"/>
                </a:solidFill>
                <a:latin typeface="Courier"/>
              </a:rPr>
              <a:t>"screening_date"</a:t>
            </a:r>
            <a:r>
              <a:rPr>
                <a:latin typeface="Courier"/>
              </a:rPr>
              <a:t>, </a:t>
            </a:r>
            <a:r>
              <a:rPr>
                <a:solidFill>
                  <a:srgbClr val="4070A0"/>
                </a:solidFill>
                <a:latin typeface="Courier"/>
              </a:rPr>
              <a:t>"age_months"</a:t>
            </a:r>
            <a:r>
              <a:rPr>
                <a:latin typeface="Courier"/>
              </a:rPr>
              <a:t>,</a:t>
            </a:r>
            <a:br/>
            <a:r>
              <a:rPr>
                <a:latin typeface="Courier"/>
              </a:rPr>
              <a:t>                 </a:t>
            </a:r>
            <a:r>
              <a:rPr>
                <a:solidFill>
                  <a:srgbClr val="4070A0"/>
                </a:solidFill>
                <a:latin typeface="Courier"/>
              </a:rPr>
              <a:t>"sex"</a:t>
            </a:r>
            <a:r>
              <a:rPr>
                <a:latin typeface="Courier"/>
              </a:rPr>
              <a:t>, </a:t>
            </a:r>
            <a:r>
              <a:rPr>
                <a:solidFill>
                  <a:srgbClr val="4070A0"/>
                </a:solidFill>
                <a:latin typeface="Courier"/>
              </a:rPr>
              <a:t>"muac_mm"</a:t>
            </a:r>
            <a:r>
              <a:rPr>
                <a:latin typeface="Courier"/>
              </a:rPr>
              <a:t>, </a:t>
            </a:r>
            <a:r>
              <a:rPr>
                <a:solidFill>
                  <a:srgbClr val="4070A0"/>
                </a:solidFill>
                <a:latin typeface="Courier"/>
              </a:rPr>
              <a:t>"oedema"</a:t>
            </a:r>
            <a:r>
              <a:rPr>
                <a:latin typeface="Courier"/>
              </a:rPr>
              <a:t>, </a:t>
            </a:r>
            <a:r>
              <a:rPr>
                <a:solidFill>
                  <a:srgbClr val="4070A0"/>
                </a:solidFill>
                <a:latin typeface="Courier"/>
              </a:rPr>
              <a:t>"outcome"</a:t>
            </a:r>
            <a:r>
              <a:rPr>
                <a:latin typeface="Courier"/>
              </a:rPr>
              <a:t>)</a:t>
            </a:r>
            <a:br/>
            <a:r>
              <a:rPr>
                <a:latin typeface="Courier"/>
              </a:rPr>
              <a:t>  absentes </a:t>
            </a:r>
            <a:r>
              <a:rPr>
                <a:solidFill>
                  <a:srgbClr val="007020"/>
                </a:solidFill>
                <a:latin typeface="Courier"/>
              </a:rPr>
              <a:t>&lt;-</a:t>
            </a:r>
            <a:r>
              <a:rPr>
                <a:latin typeface="Courier"/>
              </a:rPr>
              <a:t> </a:t>
            </a:r>
            <a:r>
              <a:rPr>
                <a:solidFill>
                  <a:srgbClr val="06287E"/>
                </a:solidFill>
                <a:latin typeface="Courier"/>
              </a:rPr>
              <a:t>setdiff</a:t>
            </a:r>
            <a:r>
              <a:rPr>
                <a:latin typeface="Courier"/>
              </a:rPr>
              <a:t>(attendues, </a:t>
            </a:r>
            <a:r>
              <a:rPr>
                <a:solidFill>
                  <a:srgbClr val="06287E"/>
                </a:solidFill>
                <a:latin typeface="Courier"/>
              </a:rPr>
              <a:t>names</a:t>
            </a:r>
            <a:r>
              <a:rPr>
                <a:latin typeface="Courier"/>
              </a:rPr>
              <a:t>(df))</a:t>
            </a:r>
            <a:br/>
            <a:r>
              <a:rPr>
                <a:latin typeface="Courier"/>
              </a:rPr>
              <a:t>  </a:t>
            </a:r>
            <a:r>
              <a:rPr b="1">
                <a:solidFill>
                  <a:srgbClr val="007020"/>
                </a:solidFill>
                <a:latin typeface="Courier"/>
              </a:rPr>
              <a:t>if</a:t>
            </a:r>
            <a:r>
              <a:rPr>
                <a:latin typeface="Courier"/>
              </a:rPr>
              <a:t> (</a:t>
            </a:r>
            <a:r>
              <a:rPr>
                <a:solidFill>
                  <a:srgbClr val="06287E"/>
                </a:solidFill>
                <a:latin typeface="Courier"/>
              </a:rPr>
              <a:t>length</a:t>
            </a:r>
            <a:r>
              <a:rPr>
                <a:latin typeface="Courier"/>
              </a:rPr>
              <a:t>(absentes) </a:t>
            </a:r>
            <a:r>
              <a:rPr>
                <a:solidFill>
                  <a:srgbClr val="4070A0"/>
                </a:solidFill>
                <a:latin typeface="Courier"/>
              </a:rPr>
              <a:t>&gt;</a:t>
            </a:r>
            <a:r>
              <a:rPr>
                <a:latin typeface="Courier"/>
              </a:rPr>
              <a:t> </a:t>
            </a:r>
            <a:r>
              <a:rPr>
                <a:solidFill>
                  <a:srgbClr val="40A070"/>
                </a:solidFill>
                <a:latin typeface="Courier"/>
              </a:rPr>
              <a:t>0</a:t>
            </a:r>
            <a:r>
              <a:rPr>
                <a:latin typeface="Courier"/>
              </a:rPr>
              <a:t>) {</a:t>
            </a:r>
            <a:br/>
            <a:r>
              <a:rPr>
                <a:latin typeface="Courier"/>
              </a:rPr>
              <a:t>    </a:t>
            </a:r>
            <a:r>
              <a:rPr>
                <a:solidFill>
                  <a:srgbClr val="06287E"/>
                </a:solidFill>
                <a:latin typeface="Courier"/>
              </a:rPr>
              <a:t>stop</a:t>
            </a:r>
            <a:r>
              <a:rPr>
                <a:latin typeface="Courier"/>
              </a:rPr>
              <a:t>(</a:t>
            </a:r>
            <a:r>
              <a:rPr>
                <a:solidFill>
                  <a:srgbClr val="4070A0"/>
                </a:solidFill>
                <a:latin typeface="Courier"/>
              </a:rPr>
              <a:t>"colonnes absentes de l'export : "</a:t>
            </a:r>
            <a:r>
              <a:rPr>
                <a:latin typeface="Courier"/>
              </a:rPr>
              <a:t>, </a:t>
            </a:r>
            <a:r>
              <a:rPr>
                <a:solidFill>
                  <a:srgbClr val="06287E"/>
                </a:solidFill>
                <a:latin typeface="Courier"/>
              </a:rPr>
              <a:t>paste</a:t>
            </a:r>
            <a:r>
              <a:rPr>
                <a:latin typeface="Courier"/>
              </a:rPr>
              <a:t>(absentes, </a:t>
            </a:r>
            <a:r>
              <a:rPr>
                <a:solidFill>
                  <a:srgbClr val="7D9029"/>
                </a:solidFill>
                <a:latin typeface="Courier"/>
              </a:rPr>
              <a:t>collapse =</a:t>
            </a:r>
            <a:r>
              <a:rPr>
                <a:latin typeface="Courier"/>
              </a:rPr>
              <a:t> </a:t>
            </a:r>
            <a:r>
              <a:rPr>
                <a:solidFill>
                  <a:srgbClr val="4070A0"/>
                </a:solidFill>
                <a:latin typeface="Courier"/>
              </a:rPr>
              <a:t>", "</a:t>
            </a:r>
            <a:r>
              <a:rPr>
                <a:latin typeface="Courier"/>
              </a:rPr>
              <a:t>))</a:t>
            </a:r>
            <a:br/>
            <a:r>
              <a:rPr>
                <a:latin typeface="Courier"/>
              </a:rPr>
              <a:t>  }</a:t>
            </a:r>
            <a:br/>
            <a:br/>
            <a:r>
              <a:rPr>
                <a:latin typeface="Courier"/>
              </a:rPr>
              <a:t>  </a:t>
            </a:r>
            <a:r>
              <a:rPr b="1">
                <a:solidFill>
                  <a:srgbClr val="007020"/>
                </a:solidFill>
                <a:latin typeface="Courier"/>
              </a:rPr>
              <a:t>if</a:t>
            </a:r>
            <a:r>
              <a:rPr>
                <a:latin typeface="Courier"/>
              </a:rPr>
              <a:t> (</a:t>
            </a:r>
            <a:r>
              <a:rPr>
                <a:solidFill>
                  <a:srgbClr val="06287E"/>
                </a:solidFill>
                <a:latin typeface="Courier"/>
              </a:rPr>
              <a:t>any</a:t>
            </a:r>
            <a:r>
              <a:rPr>
                <a:latin typeface="Courier"/>
              </a:rPr>
              <a:t>(</a:t>
            </a:r>
            <a:r>
              <a:rPr>
                <a:solidFill>
                  <a:srgbClr val="06287E"/>
                </a:solidFill>
                <a:latin typeface="Courier"/>
              </a:rPr>
              <a:t>is.na</a:t>
            </a:r>
            <a:r>
              <a:rPr>
                <a:latin typeface="Courier"/>
              </a:rPr>
              <a:t>(df</a:t>
            </a:r>
            <a:r>
              <a:rPr>
                <a:solidFill>
                  <a:srgbClr val="4070A0"/>
                </a:solidFill>
                <a:latin typeface="Courier"/>
              </a:rPr>
              <a:t>$</a:t>
            </a:r>
            <a:r>
              <a:rPr>
                <a:latin typeface="Courier"/>
              </a:rPr>
              <a:t>child_id))) </a:t>
            </a:r>
            <a:r>
              <a:rPr>
                <a:solidFill>
                  <a:srgbClr val="06287E"/>
                </a:solidFill>
                <a:latin typeface="Courier"/>
              </a:rPr>
              <a:t>stop</a:t>
            </a:r>
            <a:r>
              <a:rPr>
                <a:latin typeface="Courier"/>
              </a:rPr>
              <a:t>(</a:t>
            </a:r>
            <a:r>
              <a:rPr>
                <a:solidFill>
                  <a:srgbClr val="4070A0"/>
                </a:solidFill>
                <a:latin typeface="Courier"/>
              </a:rPr>
              <a:t>"lignes sans identifiant"</a:t>
            </a:r>
            <a:r>
              <a:rPr>
                <a:latin typeface="Courier"/>
              </a:rPr>
              <a:t>)</a:t>
            </a:r>
            <a:br/>
            <a:br/>
            <a:r>
              <a:rPr>
                <a:latin typeface="Courier"/>
              </a:rPr>
              <a:t>  part_manquante </a:t>
            </a:r>
            <a:r>
              <a:rPr>
                <a:solidFill>
                  <a:srgbClr val="007020"/>
                </a:solidFill>
                <a:latin typeface="Courier"/>
              </a:rPr>
              <a:t>&lt;-</a:t>
            </a:r>
            <a:r>
              <a:rPr>
                <a:latin typeface="Courier"/>
              </a:rPr>
              <a:t> </a:t>
            </a:r>
            <a:r>
              <a:rPr>
                <a:solidFill>
                  <a:srgbClr val="06287E"/>
                </a:solidFill>
                <a:latin typeface="Courier"/>
              </a:rPr>
              <a:t>mean</a:t>
            </a:r>
            <a:r>
              <a:rPr>
                <a:latin typeface="Courier"/>
              </a:rPr>
              <a:t>(</a:t>
            </a:r>
            <a:r>
              <a:rPr>
                <a:solidFill>
                  <a:srgbClr val="06287E"/>
                </a:solidFill>
                <a:latin typeface="Courier"/>
              </a:rPr>
              <a:t>is.na</a:t>
            </a:r>
            <a:r>
              <a:rPr>
                <a:latin typeface="Courier"/>
              </a:rPr>
              <a:t>(df</a:t>
            </a:r>
            <a:r>
              <a:rPr>
                <a:solidFill>
                  <a:srgbClr val="4070A0"/>
                </a:solidFill>
                <a:latin typeface="Courier"/>
              </a:rPr>
              <a:t>$</a:t>
            </a:r>
            <a:r>
              <a:rPr>
                <a:latin typeface="Courier"/>
              </a:rPr>
              <a:t>muac_mm))</a:t>
            </a:r>
            <a:br/>
            <a:r>
              <a:rPr>
                <a:latin typeface="Courier"/>
              </a:rPr>
              <a:t>  </a:t>
            </a:r>
            <a:r>
              <a:rPr b="1">
                <a:solidFill>
                  <a:srgbClr val="007020"/>
                </a:solidFill>
                <a:latin typeface="Courier"/>
              </a:rPr>
              <a:t>if</a:t>
            </a:r>
            <a:r>
              <a:rPr>
                <a:latin typeface="Courier"/>
              </a:rPr>
              <a:t> (part_manquante </a:t>
            </a:r>
            <a:r>
              <a:rPr>
                <a:solidFill>
                  <a:srgbClr val="4070A0"/>
                </a:solidFill>
                <a:latin typeface="Courier"/>
              </a:rPr>
              <a:t>&gt;</a:t>
            </a:r>
            <a:r>
              <a:rPr>
                <a:latin typeface="Courier"/>
              </a:rPr>
              <a:t> </a:t>
            </a:r>
            <a:r>
              <a:rPr>
                <a:solidFill>
                  <a:srgbClr val="40A070"/>
                </a:solidFill>
                <a:latin typeface="Courier"/>
              </a:rPr>
              <a:t>0.20</a:t>
            </a:r>
            <a:r>
              <a:rPr>
                <a:latin typeface="Courier"/>
              </a:rPr>
              <a:t>) {</a:t>
            </a:r>
            <a:br/>
            <a:r>
              <a:rPr>
                <a:latin typeface="Courier"/>
              </a:rPr>
              <a:t>    </a:t>
            </a:r>
            <a:r>
              <a:rPr>
                <a:solidFill>
                  <a:srgbClr val="06287E"/>
                </a:solidFill>
                <a:latin typeface="Courier"/>
              </a:rPr>
              <a:t>stop</a:t>
            </a:r>
            <a:r>
              <a:rPr>
                <a:latin typeface="Courier"/>
              </a:rPr>
              <a:t>(</a:t>
            </a:r>
            <a:r>
              <a:rPr>
                <a:solidFill>
                  <a:srgbClr val="06287E"/>
                </a:solidFill>
                <a:latin typeface="Courier"/>
              </a:rPr>
              <a:t>sprintf</a:t>
            </a:r>
            <a:r>
              <a:rPr>
                <a:latin typeface="Courier"/>
              </a:rPr>
              <a:t>(</a:t>
            </a:r>
            <a:br/>
            <a:r>
              <a:rPr>
                <a:latin typeface="Courier"/>
              </a:rPr>
              <a:t>      </a:t>
            </a:r>
            <a:r>
              <a:rPr>
                <a:solidFill>
                  <a:srgbClr val="4070A0"/>
                </a:solidFill>
                <a:latin typeface="Courier"/>
              </a:rPr>
              <a:t>"%.1f%% de PB manquants - au-dessus de la tolerance de 20%%. A investiguer avant tout rapportage."</a:t>
            </a:r>
            <a:r>
              <a:rPr>
                <a:latin typeface="Courier"/>
              </a:rPr>
              <a:t>,</a:t>
            </a:r>
            <a:br/>
            <a:r>
              <a:rPr>
                <a:latin typeface="Courier"/>
              </a:rPr>
              <a:t>      part_manquante </a:t>
            </a:r>
            <a:r>
              <a:rPr>
                <a:solidFill>
                  <a:srgbClr val="4070A0"/>
                </a:solidFill>
                <a:latin typeface="Courier"/>
              </a:rPr>
              <a:t>*</a:t>
            </a:r>
            <a:r>
              <a:rPr>
                <a:latin typeface="Courier"/>
              </a:rPr>
              <a:t> </a:t>
            </a:r>
            <a:r>
              <a:rPr>
                <a:solidFill>
                  <a:srgbClr val="40A070"/>
                </a:solidFill>
                <a:latin typeface="Courier"/>
              </a:rPr>
              <a:t>100</a:t>
            </a:r>
            <a:br/>
            <a:r>
              <a:rPr>
                <a:latin typeface="Courier"/>
              </a:rPr>
              <a:t>    ))</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Faites échouer la chaîne bruyamment — En R (suite)</a:t>
            </a:r>
          </a:p>
        </p:txBody>
      </p:sp>
      <p:sp>
        <p:nvSpPr>
          <p:cNvPr id="3" name="Content Placeholder 2"/>
          <p:cNvSpPr>
            <a:spLocks noGrp="1"/>
          </p:cNvSpPr>
          <p:nvPr>
            <p:ph idx="1"/>
          </p:nvPr>
        </p:nvSpPr>
        <p:spPr/>
        <p:txBody>
          <a:bodyPr/>
          <a:lstStyle/>
          <a:p>
            <a:pPr lvl="0" indent="0">
              <a:buNone/>
            </a:pPr>
            <a:r>
              <a:rPr>
                <a:latin typeface="Courier"/>
              </a:rPr>
              <a:t>  </a:t>
            </a:r>
            <a:r>
              <a:rPr b="1">
                <a:solidFill>
                  <a:srgbClr val="FF0000"/>
                </a:solidFill>
                <a:latin typeface="Courier"/>
              </a:rPr>
              <a:t>}</a:t>
            </a:r>
            <a:br/>
            <a:r>
              <a:rPr b="1">
                <a:solidFill>
                  <a:srgbClr val="FF0000"/>
                </a:solidFill>
                <a:latin typeface="Courier"/>
              </a:rPr>
              <a:t>}</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Faites échouer la chaîne bruyamment</a:t>
            </a:r>
          </a:p>
        </p:txBody>
      </p:sp>
      <p:sp>
        <p:nvSpPr>
          <p:cNvPr id="3" name="Content Placeholder 2"/>
          <p:cNvSpPr>
            <a:spLocks noGrp="1"/>
          </p:cNvSpPr>
          <p:nvPr>
            <p:ph idx="1"/>
          </p:nvPr>
        </p:nvSpPr>
        <p:spPr/>
        <p:txBody>
          <a:bodyPr/>
          <a:lstStyle/>
          <a:p>
            <a:pPr lvl="0" indent="0" marL="1270000">
              <a:buNone/>
            </a:pPr>
            <a:r>
              <a:rPr sz="2000"/>
              <a:t>Écrivez l’assertion correspondant à la défaillance qui vous embarrasserait, pas à celle que vous jugez probable. Les probables, vous les remarquerez.</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Paramétrez au lieu de copier — En Python (suite)</a:t>
            </a:r>
          </a:p>
        </p:txBody>
      </p:sp>
      <p:sp>
        <p:nvSpPr>
          <p:cNvPr id="3" name="Content Placeholder 2"/>
          <p:cNvSpPr>
            <a:spLocks noGrp="1"/>
          </p:cNvSpPr>
          <p:nvPr>
            <p:ph idx="1"/>
          </p:nvPr>
        </p:nvSpPr>
        <p:spPr/>
        <p:txBody>
          <a:bodyPr/>
          <a:lstStyle/>
          <a:p>
            <a:pPr lvl="0" indent="0">
              <a:buNone/>
            </a:pPr>
            <a:r>
              <a:rPr b="1">
                <a:solidFill>
                  <a:srgbClr val="008000"/>
                </a:solidFill>
                <a:latin typeface="Courier"/>
              </a:rPr>
              <a:t>import</a:t>
            </a:r>
            <a:r>
              <a:rPr>
                <a:latin typeface="Courier"/>
              </a:rPr>
              <a:t> sys</a:t>
            </a:r>
            <a:br/>
            <a:r>
              <a:rPr b="1">
                <a:solidFill>
                  <a:srgbClr val="008000"/>
                </a:solidFill>
                <a:latin typeface="Courier"/>
              </a:rPr>
              <a:t>from</a:t>
            </a:r>
            <a:r>
              <a:rPr>
                <a:latin typeface="Courier"/>
              </a:rPr>
              <a:t> pathlib </a:t>
            </a:r>
            <a:r>
              <a:rPr b="1">
                <a:solidFill>
                  <a:srgbClr val="008000"/>
                </a:solidFill>
                <a:latin typeface="Courier"/>
              </a:rPr>
              <a:t>import</a:t>
            </a:r>
            <a:r>
              <a:rPr>
                <a:latin typeface="Courier"/>
              </a:rPr>
              <a:t> Path</a:t>
            </a:r>
            <a:br/>
            <a:br/>
            <a:r>
              <a:rPr b="1">
                <a:solidFill>
                  <a:srgbClr val="007020"/>
                </a:solidFill>
                <a:latin typeface="Courier"/>
              </a:rPr>
              <a:t>def</a:t>
            </a:r>
            <a:r>
              <a:rPr>
                <a:latin typeface="Courier"/>
              </a:rPr>
              <a:t> produire_rapport(commune: </a:t>
            </a:r>
            <a:r>
              <a:rPr>
                <a:solidFill>
                  <a:srgbClr val="008000"/>
                </a:solidFill>
                <a:latin typeface="Courier"/>
              </a:rPr>
              <a:t>str</a:t>
            </a:r>
            <a:r>
              <a:rPr>
                <a:latin typeface="Courier"/>
              </a:rPr>
              <a:t> </a:t>
            </a:r>
            <a:r>
              <a:rPr>
                <a:solidFill>
                  <a:srgbClr val="666666"/>
                </a:solidFill>
                <a:latin typeface="Courier"/>
              </a:rPr>
              <a:t>|</a:t>
            </a:r>
            <a:r>
              <a:rPr>
                <a:latin typeface="Courier"/>
              </a:rPr>
              <a:t> </a:t>
            </a:r>
            <a:r>
              <a:rPr>
                <a:solidFill>
                  <a:srgbClr val="19177C"/>
                </a:solidFill>
                <a:latin typeface="Courier"/>
              </a:rPr>
              <a:t>None</a:t>
            </a:r>
            <a:r>
              <a:rPr>
                <a:latin typeface="Courier"/>
              </a:rPr>
              <a:t> </a:t>
            </a:r>
            <a:r>
              <a:rPr>
                <a:solidFill>
                  <a:srgbClr val="666666"/>
                </a:solidFill>
                <a:latin typeface="Courier"/>
              </a:rPr>
              <a:t>=</a:t>
            </a:r>
            <a:r>
              <a:rPr>
                <a:latin typeface="Courier"/>
              </a:rPr>
              <a:t> </a:t>
            </a:r>
            <a:r>
              <a:rPr>
                <a:solidFill>
                  <a:srgbClr val="19177C"/>
                </a:solidFill>
                <a:latin typeface="Courier"/>
              </a:rPr>
              <a:t>None</a:t>
            </a:r>
            <a:r>
              <a:rPr>
                <a:latin typeface="Courier"/>
              </a:rPr>
              <a:t>):</a:t>
            </a:r>
            <a:br/>
            <a:r>
              <a:rPr>
                <a:latin typeface="Courier"/>
              </a:rPr>
              <a:t>    df </a:t>
            </a:r>
            <a:r>
              <a:rPr>
                <a:solidFill>
                  <a:srgbClr val="666666"/>
                </a:solidFill>
                <a:latin typeface="Courier"/>
              </a:rPr>
              <a:t>=</a:t>
            </a:r>
            <a:r>
              <a:rPr>
                <a:latin typeface="Courier"/>
              </a:rPr>
              <a:t> pd.read_parquet(TRAITE)</a:t>
            </a:r>
            <a:br/>
            <a:r>
              <a:rPr>
                <a:latin typeface="Courier"/>
              </a:rPr>
              <a:t>    </a:t>
            </a:r>
            <a:r>
              <a:rPr b="1">
                <a:solidFill>
                  <a:srgbClr val="007020"/>
                </a:solidFill>
                <a:latin typeface="Courier"/>
              </a:rPr>
              <a:t>if</a:t>
            </a:r>
            <a:r>
              <a:rPr>
                <a:latin typeface="Courier"/>
              </a:rPr>
              <a:t> commune:</a:t>
            </a:r>
            <a:br/>
            <a:r>
              <a:rPr>
                <a:latin typeface="Courier"/>
              </a:rPr>
              <a:t>        df </a:t>
            </a:r>
            <a:r>
              <a:rPr>
                <a:solidFill>
                  <a:srgbClr val="666666"/>
                </a:solidFill>
                <a:latin typeface="Courier"/>
              </a:rPr>
              <a:t>=</a:t>
            </a:r>
            <a:r>
              <a:rPr>
                <a:latin typeface="Courier"/>
              </a:rPr>
              <a:t> df[df[</a:t>
            </a:r>
            <a:r>
              <a:rPr>
                <a:solidFill>
                  <a:srgbClr val="4070A0"/>
                </a:solidFill>
                <a:latin typeface="Courier"/>
              </a:rPr>
              <a:t>"commune"</a:t>
            </a:r>
            <a:r>
              <a:rPr>
                <a:latin typeface="Courier"/>
              </a:rPr>
              <a:t>] </a:t>
            </a:r>
            <a:r>
              <a:rPr>
                <a:solidFill>
                  <a:srgbClr val="666666"/>
                </a:solidFill>
                <a:latin typeface="Courier"/>
              </a:rPr>
              <a:t>==</a:t>
            </a:r>
            <a:r>
              <a:rPr>
                <a:latin typeface="Courier"/>
              </a:rPr>
              <a:t> commune]</a:t>
            </a:r>
            <a:br/>
            <a:r>
              <a:rPr>
                <a:latin typeface="Courier"/>
              </a:rPr>
              <a:t>        </a:t>
            </a:r>
            <a:r>
              <a:rPr b="1">
                <a:solidFill>
                  <a:srgbClr val="007020"/>
                </a:solidFill>
                <a:latin typeface="Courier"/>
              </a:rPr>
              <a:t>if</a:t>
            </a:r>
            <a:r>
              <a:rPr>
                <a:latin typeface="Courier"/>
              </a:rPr>
              <a:t> df.empty:</a:t>
            </a:r>
            <a:br/>
            <a:r>
              <a:rPr>
                <a:latin typeface="Courier"/>
              </a:rPr>
              <a:t>            </a:t>
            </a:r>
            <a:r>
              <a:rPr b="1">
                <a:solidFill>
                  <a:srgbClr val="007020"/>
                </a:solidFill>
                <a:latin typeface="Courier"/>
              </a:rPr>
              <a:t>raise</a:t>
            </a:r>
            <a:r>
              <a:rPr>
                <a:latin typeface="Courier"/>
              </a:rPr>
              <a:t> </a:t>
            </a:r>
            <a:r>
              <a:rPr>
                <a:solidFill>
                  <a:srgbClr val="BC7A00"/>
                </a:solidFill>
                <a:latin typeface="Courier"/>
              </a:rPr>
              <a:t>ValueError</a:t>
            </a:r>
            <a:r>
              <a:rPr>
                <a:latin typeface="Courier"/>
              </a:rPr>
              <a:t>(</a:t>
            </a:r>
            <a:r>
              <a:rPr>
                <a:solidFill>
                  <a:srgbClr val="BB6688"/>
                </a:solidFill>
                <a:latin typeface="Courier"/>
              </a:rPr>
              <a:t>f"aucune ligne pour la commune </a:t>
            </a:r>
            <a:r>
              <a:rPr>
                <a:solidFill>
                  <a:srgbClr val="4070A0"/>
                </a:solidFill>
                <a:latin typeface="Courier"/>
              </a:rPr>
              <a:t>{</a:t>
            </a:r>
            <a:r>
              <a:rPr>
                <a:latin typeface="Courier"/>
              </a:rPr>
              <a:t>commune</a:t>
            </a:r>
            <a:r>
              <a:rPr>
                <a:solidFill>
                  <a:srgbClr val="4070A0"/>
                </a:solidFill>
                <a:latin typeface="Courier"/>
              </a:rPr>
              <a:t>!r}</a:t>
            </a:r>
            <a:r>
              <a:rPr>
                <a:solidFill>
                  <a:srgbClr val="BB6688"/>
                </a:solidFill>
                <a:latin typeface="Courier"/>
              </a:rPr>
              <a:t>"</a:t>
            </a:r>
            <a:r>
              <a:rPr>
                <a:latin typeface="Courier"/>
              </a:rPr>
              <a:t>)</a:t>
            </a:r>
            <a:br/>
            <a:br/>
            <a:r>
              <a:rPr>
                <a:latin typeface="Courier"/>
              </a:rPr>
              <a:t>    tableau </a:t>
            </a:r>
            <a:r>
              <a:rPr>
                <a:solidFill>
                  <a:srgbClr val="666666"/>
                </a:solidFill>
                <a:latin typeface="Courier"/>
              </a:rPr>
              <a:t>=</a:t>
            </a:r>
            <a:r>
              <a:rPr>
                <a:latin typeface="Courier"/>
              </a:rPr>
              <a:t> tableau_indicateurs(df, </a:t>
            </a:r>
            <a:r>
              <a:rPr>
                <a:solidFill>
                  <a:srgbClr val="4070A0"/>
                </a:solidFill>
                <a:latin typeface="Courier"/>
              </a:rPr>
              <a:t>"tranche_age"</a:t>
            </a:r>
            <a:r>
              <a:rPr>
                <a:latin typeface="Courier"/>
              </a:rPr>
              <a:t>)</a:t>
            </a:r>
            <a:br/>
            <a:r>
              <a:rPr>
                <a:latin typeface="Courier"/>
              </a:rPr>
              <a:t>    nom </a:t>
            </a:r>
            <a:r>
              <a:rPr>
                <a:solidFill>
                  <a:srgbClr val="666666"/>
                </a:solidFill>
                <a:latin typeface="Courier"/>
              </a:rPr>
              <a:t>=</a:t>
            </a:r>
            <a:r>
              <a:rPr>
                <a:latin typeface="Courier"/>
              </a:rPr>
              <a:t> commune.lower().replace(</a:t>
            </a:r>
            <a:r>
              <a:rPr>
                <a:solidFill>
                  <a:srgbClr val="4070A0"/>
                </a:solidFill>
                <a:latin typeface="Courier"/>
              </a:rPr>
              <a:t>" "</a:t>
            </a:r>
            <a:r>
              <a:rPr>
                <a:latin typeface="Courier"/>
              </a:rPr>
              <a:t>, </a:t>
            </a:r>
            <a:r>
              <a:rPr>
                <a:solidFill>
                  <a:srgbClr val="4070A0"/>
                </a:solidFill>
                <a:latin typeface="Courier"/>
              </a:rPr>
              <a:t>"-"</a:t>
            </a:r>
            <a:r>
              <a:rPr>
                <a:latin typeface="Courier"/>
              </a:rPr>
              <a:t>) </a:t>
            </a:r>
            <a:r>
              <a:rPr b="1">
                <a:solidFill>
                  <a:srgbClr val="007020"/>
                </a:solidFill>
                <a:latin typeface="Courier"/>
              </a:rPr>
              <a:t>if</a:t>
            </a:r>
            <a:r>
              <a:rPr>
                <a:latin typeface="Courier"/>
              </a:rPr>
              <a:t> commune </a:t>
            </a:r>
            <a:r>
              <a:rPr b="1">
                <a:solidFill>
                  <a:srgbClr val="007020"/>
                </a:solidFill>
                <a:latin typeface="Courier"/>
              </a:rPr>
              <a:t>else</a:t>
            </a:r>
            <a:r>
              <a:rPr>
                <a:latin typeface="Courier"/>
              </a:rPr>
              <a:t> </a:t>
            </a:r>
            <a:r>
              <a:rPr>
                <a:solidFill>
                  <a:srgbClr val="4070A0"/>
                </a:solidFill>
                <a:latin typeface="Courier"/>
              </a:rPr>
              <a:t>"toutes"</a:t>
            </a:r>
            <a:br/>
            <a:r>
              <a:rPr>
                <a:latin typeface="Courier"/>
              </a:rPr>
              <a:t>    tableau.to_csv(TABLEAUX </a:t>
            </a:r>
            <a:r>
              <a:rPr>
                <a:solidFill>
                  <a:srgbClr val="666666"/>
                </a:solidFill>
                <a:latin typeface="Courier"/>
              </a:rPr>
              <a:t>/</a:t>
            </a:r>
            <a:r>
              <a:rPr>
                <a:latin typeface="Courier"/>
              </a:rPr>
              <a:t> </a:t>
            </a:r>
            <a:r>
              <a:rPr>
                <a:solidFill>
                  <a:srgbClr val="BB6688"/>
                </a:solidFill>
                <a:latin typeface="Courier"/>
              </a:rPr>
              <a:t>f"mag-</a:t>
            </a:r>
            <a:r>
              <a:rPr>
                <a:solidFill>
                  <a:srgbClr val="4070A0"/>
                </a:solidFill>
                <a:latin typeface="Courier"/>
              </a:rPr>
              <a:t>{</a:t>
            </a:r>
            <a:r>
              <a:rPr>
                <a:latin typeface="Courier"/>
              </a:rPr>
              <a:t>nom</a:t>
            </a:r>
            <a:r>
              <a:rPr>
                <a:solidFill>
                  <a:srgbClr val="4070A0"/>
                </a:solidFill>
                <a:latin typeface="Courier"/>
              </a:rPr>
              <a:t>}</a:t>
            </a:r>
            <a:r>
              <a:rPr>
                <a:solidFill>
                  <a:srgbClr val="BB6688"/>
                </a:solidFill>
                <a:latin typeface="Courier"/>
              </a:rPr>
              <a:t>.csv"</a:t>
            </a:r>
            <a:r>
              <a:rPr>
                <a:latin typeface="Courier"/>
              </a:rPr>
              <a:t>, index</a:t>
            </a:r>
            <a:r>
              <a:rPr>
                <a:solidFill>
                  <a:srgbClr val="666666"/>
                </a:solidFill>
                <a:latin typeface="Courier"/>
              </a:rPr>
              <a:t>=</a:t>
            </a:r>
            <a:r>
              <a:rPr>
                <a:solidFill>
                  <a:srgbClr val="19177C"/>
                </a:solidFill>
                <a:latin typeface="Courier"/>
              </a:rPr>
              <a:t>False</a:t>
            </a:r>
            <a:r>
              <a:rPr>
                <a:latin typeface="Courier"/>
              </a:rPr>
              <a:t>)</a:t>
            </a:r>
            <a:br/>
            <a:r>
              <a:rPr>
                <a:latin typeface="Courier"/>
              </a:rPr>
              <a:t>    </a:t>
            </a:r>
            <a:r>
              <a:rPr b="1">
                <a:solidFill>
                  <a:srgbClr val="007020"/>
                </a:solidFill>
                <a:latin typeface="Courier"/>
              </a:rPr>
              <a:t>return</a:t>
            </a:r>
            <a:r>
              <a:rPr>
                <a:latin typeface="Courier"/>
              </a:rPr>
              <a:t> tableau</a:t>
            </a:r>
            <a:b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Paramétrez au lieu de copier — En Python (suite)</a:t>
            </a:r>
          </a:p>
        </p:txBody>
      </p:sp>
      <p:sp>
        <p:nvSpPr>
          <p:cNvPr id="3" name="Content Placeholder 2"/>
          <p:cNvSpPr>
            <a:spLocks noGrp="1"/>
          </p:cNvSpPr>
          <p:nvPr>
            <p:ph idx="1"/>
          </p:nvPr>
        </p:nvSpPr>
        <p:spPr/>
        <p:txBody>
          <a:bodyPr/>
          <a:lstStyle/>
          <a:p>
            <a:pPr lvl="0" indent="0">
              <a:buNone/>
            </a:pPr>
            <a:r>
              <a:rPr b="1">
                <a:solidFill>
                  <a:srgbClr val="007020"/>
                </a:solidFill>
                <a:latin typeface="Courier"/>
              </a:rPr>
              <a:t>if</a:t>
            </a:r>
            <a:r>
              <a:rPr>
                <a:latin typeface="Courier"/>
              </a:rPr>
              <a:t> </a:t>
            </a:r>
            <a:r>
              <a:rPr>
                <a:solidFill>
                  <a:srgbClr val="19177C"/>
                </a:solidFill>
                <a:latin typeface="Courier"/>
              </a:rPr>
              <a:t>__name__</a:t>
            </a:r>
            <a:r>
              <a:rPr>
                <a:latin typeface="Courier"/>
              </a:rPr>
              <a:t> </a:t>
            </a:r>
            <a:r>
              <a:rPr>
                <a:solidFill>
                  <a:srgbClr val="666666"/>
                </a:solidFill>
                <a:latin typeface="Courier"/>
              </a:rPr>
              <a:t>==</a:t>
            </a:r>
            <a:r>
              <a:rPr>
                <a:latin typeface="Courier"/>
              </a:rPr>
              <a:t> </a:t>
            </a:r>
            <a:r>
              <a:rPr>
                <a:solidFill>
                  <a:srgbClr val="4070A0"/>
                </a:solidFill>
                <a:latin typeface="Courier"/>
              </a:rPr>
              <a:t>"__main__"</a:t>
            </a:r>
            <a:r>
              <a:rPr>
                <a:latin typeface="Courier"/>
              </a:rPr>
              <a:t>:</a:t>
            </a:r>
            <a:br/>
            <a:r>
              <a:rPr>
                <a:latin typeface="Courier"/>
              </a:rPr>
              <a:t>    cible </a:t>
            </a:r>
            <a:r>
              <a:rPr>
                <a:solidFill>
                  <a:srgbClr val="666666"/>
                </a:solidFill>
                <a:latin typeface="Courier"/>
              </a:rPr>
              <a:t>=</a:t>
            </a:r>
            <a:r>
              <a:rPr>
                <a:latin typeface="Courier"/>
              </a:rPr>
              <a:t> sys.argv[</a:t>
            </a:r>
            <a:r>
              <a:rPr>
                <a:solidFill>
                  <a:srgbClr val="40A070"/>
                </a:solidFill>
                <a:latin typeface="Courier"/>
              </a:rPr>
              <a:t>1</a:t>
            </a:r>
            <a:r>
              <a:rPr>
                <a:latin typeface="Courier"/>
              </a:rPr>
              <a:t>] </a:t>
            </a:r>
            <a:r>
              <a:rPr b="1">
                <a:solidFill>
                  <a:srgbClr val="007020"/>
                </a:solidFill>
                <a:latin typeface="Courier"/>
              </a:rPr>
              <a:t>if</a:t>
            </a:r>
            <a:r>
              <a:rPr>
                <a:latin typeface="Courier"/>
              </a:rPr>
              <a:t> </a:t>
            </a:r>
            <a:r>
              <a:rPr>
                <a:solidFill>
                  <a:srgbClr val="008000"/>
                </a:solidFill>
                <a:latin typeface="Courier"/>
              </a:rPr>
              <a:t>len</a:t>
            </a:r>
            <a:r>
              <a:rPr>
                <a:latin typeface="Courier"/>
              </a:rPr>
              <a:t>(sys.argv) </a:t>
            </a:r>
            <a:r>
              <a:rPr>
                <a:solidFill>
                  <a:srgbClr val="666666"/>
                </a:solidFill>
                <a:latin typeface="Courier"/>
              </a:rPr>
              <a:t>&gt;</a:t>
            </a:r>
            <a:r>
              <a:rPr>
                <a:latin typeface="Courier"/>
              </a:rPr>
              <a:t> </a:t>
            </a:r>
            <a:r>
              <a:rPr>
                <a:solidFill>
                  <a:srgbClr val="40A070"/>
                </a:solidFill>
                <a:latin typeface="Courier"/>
              </a:rPr>
              <a:t>1</a:t>
            </a:r>
            <a:r>
              <a:rPr>
                <a:latin typeface="Courier"/>
              </a:rPr>
              <a:t> </a:t>
            </a:r>
            <a:r>
              <a:rPr b="1">
                <a:solidFill>
                  <a:srgbClr val="007020"/>
                </a:solidFill>
                <a:latin typeface="Courier"/>
              </a:rPr>
              <a:t>else</a:t>
            </a:r>
            <a:r>
              <a:rPr>
                <a:latin typeface="Courier"/>
              </a:rPr>
              <a:t> </a:t>
            </a:r>
            <a:r>
              <a:rPr>
                <a:solidFill>
                  <a:srgbClr val="19177C"/>
                </a:solidFill>
                <a:latin typeface="Courier"/>
              </a:rPr>
              <a:t>None</a:t>
            </a:r>
            <a:br/>
            <a:r>
              <a:rPr>
                <a:latin typeface="Courier"/>
              </a:rPr>
              <a:t>    produire_rapport(cible)</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Paramétrez au lieu de copier — En R</a:t>
            </a:r>
          </a:p>
        </p:txBody>
      </p:sp>
      <p:sp>
        <p:nvSpPr>
          <p:cNvPr id="3" name="Content Placeholder 2"/>
          <p:cNvSpPr>
            <a:spLocks noGrp="1"/>
          </p:cNvSpPr>
          <p:nvPr>
            <p:ph idx="1"/>
          </p:nvPr>
        </p:nvSpPr>
        <p:spPr/>
        <p:txBody>
          <a:bodyPr/>
          <a:lstStyle/>
          <a:p>
            <a:pPr lvl="0" indent="0">
              <a:buNone/>
            </a:pPr>
            <a:r>
              <a:rPr>
                <a:latin typeface="Courier"/>
              </a:rPr>
              <a:t>produire_rapport </a:t>
            </a:r>
            <a:r>
              <a:rPr>
                <a:solidFill>
                  <a:srgbClr val="007020"/>
                </a:solidFill>
                <a:latin typeface="Courier"/>
              </a:rPr>
              <a:t>&lt;-</a:t>
            </a:r>
            <a:r>
              <a:rPr>
                <a:latin typeface="Courier"/>
              </a:rPr>
              <a:t> </a:t>
            </a:r>
            <a:r>
              <a:rPr b="1">
                <a:solidFill>
                  <a:srgbClr val="007020"/>
                </a:solidFill>
                <a:latin typeface="Courier"/>
              </a:rPr>
              <a:t>function</a:t>
            </a:r>
            <a:r>
              <a:rPr>
                <a:latin typeface="Courier"/>
              </a:rPr>
              <a:t>(</a:t>
            </a:r>
            <a:r>
              <a:rPr>
                <a:solidFill>
                  <a:srgbClr val="7D9029"/>
                </a:solidFill>
                <a:latin typeface="Courier"/>
              </a:rPr>
              <a:t>commune =</a:t>
            </a:r>
            <a:r>
              <a:rPr>
                <a:latin typeface="Courier"/>
              </a:rPr>
              <a:t> </a:t>
            </a:r>
            <a:r>
              <a:rPr>
                <a:solidFill>
                  <a:srgbClr val="880000"/>
                </a:solidFill>
                <a:latin typeface="Courier"/>
              </a:rPr>
              <a:t>NULL</a:t>
            </a:r>
            <a:r>
              <a:rPr>
                <a:latin typeface="Courier"/>
              </a:rPr>
              <a:t>) {</a:t>
            </a:r>
            <a:br/>
            <a:r>
              <a:rPr>
                <a:latin typeface="Courier"/>
              </a:rPr>
              <a:t>  df </a:t>
            </a:r>
            <a:r>
              <a:rPr>
                <a:solidFill>
                  <a:srgbClr val="007020"/>
                </a:solidFill>
                <a:latin typeface="Courier"/>
              </a:rPr>
              <a:t>&lt;-</a:t>
            </a:r>
            <a:r>
              <a:rPr>
                <a:latin typeface="Courier"/>
              </a:rPr>
              <a:t> arrow</a:t>
            </a:r>
            <a:r>
              <a:rPr>
                <a:solidFill>
                  <a:srgbClr val="4070A0"/>
                </a:solidFill>
                <a:latin typeface="Courier"/>
              </a:rPr>
              <a:t>::</a:t>
            </a:r>
            <a:r>
              <a:rPr>
                <a:solidFill>
                  <a:srgbClr val="06287E"/>
                </a:solidFill>
                <a:latin typeface="Courier"/>
              </a:rPr>
              <a:t>read_parquet</a:t>
            </a:r>
            <a:r>
              <a:rPr>
                <a:latin typeface="Courier"/>
              </a:rPr>
              <a:t>(TRAITE)</a:t>
            </a:r>
            <a:br/>
            <a:r>
              <a:rPr>
                <a:latin typeface="Courier"/>
              </a:rPr>
              <a:t>  </a:t>
            </a:r>
            <a:r>
              <a:rPr b="1">
                <a:solidFill>
                  <a:srgbClr val="007020"/>
                </a:solidFill>
                <a:latin typeface="Courier"/>
              </a:rPr>
              <a:t>if</a:t>
            </a:r>
            <a:r>
              <a:rPr>
                <a:latin typeface="Courier"/>
              </a:rPr>
              <a:t> (</a:t>
            </a:r>
            <a:r>
              <a:rPr>
                <a:solidFill>
                  <a:srgbClr val="4070A0"/>
                </a:solidFill>
                <a:latin typeface="Courier"/>
              </a:rPr>
              <a:t>!</a:t>
            </a:r>
            <a:r>
              <a:rPr>
                <a:solidFill>
                  <a:srgbClr val="06287E"/>
                </a:solidFill>
                <a:latin typeface="Courier"/>
              </a:rPr>
              <a:t>is.null</a:t>
            </a:r>
            <a:r>
              <a:rPr>
                <a:latin typeface="Courier"/>
              </a:rPr>
              <a:t>(commune)) {</a:t>
            </a:r>
            <a:br/>
            <a:r>
              <a:rPr>
                <a:latin typeface="Courier"/>
              </a:rPr>
              <a:t>    df </a:t>
            </a:r>
            <a:r>
              <a:rPr>
                <a:solidFill>
                  <a:srgbClr val="007020"/>
                </a:solidFill>
                <a:latin typeface="Courier"/>
              </a:rPr>
              <a:t>&lt;-</a:t>
            </a:r>
            <a:r>
              <a:rPr>
                <a:latin typeface="Courier"/>
              </a:rPr>
              <a:t> </a:t>
            </a:r>
            <a:r>
              <a:rPr>
                <a:solidFill>
                  <a:srgbClr val="06287E"/>
                </a:solidFill>
                <a:latin typeface="Courier"/>
              </a:rPr>
              <a:t>filter</a:t>
            </a:r>
            <a:r>
              <a:rPr>
                <a:latin typeface="Courier"/>
              </a:rPr>
              <a:t>(df, commune </a:t>
            </a:r>
            <a:r>
              <a:rPr>
                <a:solidFill>
                  <a:srgbClr val="4070A0"/>
                </a:solidFill>
                <a:latin typeface="Courier"/>
              </a:rPr>
              <a:t>==</a:t>
            </a:r>
            <a:r>
              <a:rPr>
                <a:latin typeface="Courier"/>
              </a:rPr>
              <a:t> </a:t>
            </a:r>
            <a:r>
              <a:rPr>
                <a:solidFill>
                  <a:srgbClr val="4070A0"/>
                </a:solidFill>
                <a:latin typeface="Courier"/>
              </a:rPr>
              <a:t>!!</a:t>
            </a:r>
            <a:r>
              <a:rPr>
                <a:latin typeface="Courier"/>
              </a:rPr>
              <a:t>commune)</a:t>
            </a:r>
            <a:br/>
            <a:r>
              <a:rPr>
                <a:latin typeface="Courier"/>
              </a:rPr>
              <a:t>    </a:t>
            </a:r>
            <a:r>
              <a:rPr b="1">
                <a:solidFill>
                  <a:srgbClr val="007020"/>
                </a:solidFill>
                <a:latin typeface="Courier"/>
              </a:rPr>
              <a:t>if</a:t>
            </a:r>
            <a:r>
              <a:rPr>
                <a:latin typeface="Courier"/>
              </a:rPr>
              <a:t> (</a:t>
            </a:r>
            <a:r>
              <a:rPr>
                <a:solidFill>
                  <a:srgbClr val="06287E"/>
                </a:solidFill>
                <a:latin typeface="Courier"/>
              </a:rPr>
              <a:t>nrow</a:t>
            </a:r>
            <a:r>
              <a:rPr>
                <a:latin typeface="Courier"/>
              </a:rPr>
              <a:t>(df) </a:t>
            </a:r>
            <a:r>
              <a:rPr>
                <a:solidFill>
                  <a:srgbClr val="4070A0"/>
                </a:solidFill>
                <a:latin typeface="Courier"/>
              </a:rPr>
              <a:t>==</a:t>
            </a:r>
            <a:r>
              <a:rPr>
                <a:latin typeface="Courier"/>
              </a:rPr>
              <a:t> </a:t>
            </a:r>
            <a:r>
              <a:rPr>
                <a:solidFill>
                  <a:srgbClr val="40A070"/>
                </a:solidFill>
                <a:latin typeface="Courier"/>
              </a:rPr>
              <a:t>0</a:t>
            </a:r>
            <a:r>
              <a:rPr>
                <a:latin typeface="Courier"/>
              </a:rPr>
              <a:t>) </a:t>
            </a:r>
            <a:r>
              <a:rPr>
                <a:solidFill>
                  <a:srgbClr val="06287E"/>
                </a:solidFill>
                <a:latin typeface="Courier"/>
              </a:rPr>
              <a:t>stop</a:t>
            </a:r>
            <a:r>
              <a:rPr>
                <a:latin typeface="Courier"/>
              </a:rPr>
              <a:t>(</a:t>
            </a:r>
            <a:r>
              <a:rPr>
                <a:solidFill>
                  <a:srgbClr val="4070A0"/>
                </a:solidFill>
                <a:latin typeface="Courier"/>
              </a:rPr>
              <a:t>"aucune ligne pour la commune "</a:t>
            </a:r>
            <a:r>
              <a:rPr>
                <a:latin typeface="Courier"/>
              </a:rPr>
              <a:t>, commune)</a:t>
            </a:r>
            <a:br/>
            <a:r>
              <a:rPr>
                <a:latin typeface="Courier"/>
              </a:rPr>
              <a:t>  }</a:t>
            </a:r>
            <a:br/>
            <a:br/>
            <a:r>
              <a:rPr>
                <a:latin typeface="Courier"/>
              </a:rPr>
              <a:t>  tableau </a:t>
            </a:r>
            <a:r>
              <a:rPr>
                <a:solidFill>
                  <a:srgbClr val="007020"/>
                </a:solidFill>
                <a:latin typeface="Courier"/>
              </a:rPr>
              <a:t>&lt;-</a:t>
            </a:r>
            <a:r>
              <a:rPr>
                <a:latin typeface="Courier"/>
              </a:rPr>
              <a:t> </a:t>
            </a:r>
            <a:r>
              <a:rPr>
                <a:solidFill>
                  <a:srgbClr val="06287E"/>
                </a:solidFill>
                <a:latin typeface="Courier"/>
              </a:rPr>
              <a:t>tableau_indicateurs</a:t>
            </a:r>
            <a:r>
              <a:rPr>
                <a:latin typeface="Courier"/>
              </a:rPr>
              <a:t>(df, </a:t>
            </a:r>
            <a:r>
              <a:rPr>
                <a:solidFill>
                  <a:srgbClr val="4070A0"/>
                </a:solidFill>
                <a:latin typeface="Courier"/>
              </a:rPr>
              <a:t>"tranche_age"</a:t>
            </a:r>
            <a:r>
              <a:rPr>
                <a:latin typeface="Courier"/>
              </a:rPr>
              <a:t>)</a:t>
            </a:r>
            <a:br/>
            <a:r>
              <a:rPr>
                <a:latin typeface="Courier"/>
              </a:rPr>
              <a:t>  nom </a:t>
            </a:r>
            <a:r>
              <a:rPr>
                <a:solidFill>
                  <a:srgbClr val="007020"/>
                </a:solidFill>
                <a:latin typeface="Courier"/>
              </a:rPr>
              <a:t>&lt;-</a:t>
            </a:r>
            <a:r>
              <a:rPr>
                <a:latin typeface="Courier"/>
              </a:rPr>
              <a:t> </a:t>
            </a:r>
            <a:r>
              <a:rPr b="1">
                <a:solidFill>
                  <a:srgbClr val="007020"/>
                </a:solidFill>
                <a:latin typeface="Courier"/>
              </a:rPr>
              <a:t>if</a:t>
            </a:r>
            <a:r>
              <a:rPr>
                <a:latin typeface="Courier"/>
              </a:rPr>
              <a:t> (</a:t>
            </a:r>
            <a:r>
              <a:rPr>
                <a:solidFill>
                  <a:srgbClr val="06287E"/>
                </a:solidFill>
                <a:latin typeface="Courier"/>
              </a:rPr>
              <a:t>is.null</a:t>
            </a:r>
            <a:r>
              <a:rPr>
                <a:latin typeface="Courier"/>
              </a:rPr>
              <a:t>(commune)) </a:t>
            </a:r>
            <a:r>
              <a:rPr>
                <a:solidFill>
                  <a:srgbClr val="4070A0"/>
                </a:solidFill>
                <a:latin typeface="Courier"/>
              </a:rPr>
              <a:t>"toutes"</a:t>
            </a:r>
            <a:r>
              <a:rPr>
                <a:latin typeface="Courier"/>
              </a:rPr>
              <a:t> </a:t>
            </a:r>
            <a:r>
              <a:rPr b="1">
                <a:solidFill>
                  <a:srgbClr val="007020"/>
                </a:solidFill>
                <a:latin typeface="Courier"/>
              </a:rPr>
              <a:t>else</a:t>
            </a:r>
            <a:r>
              <a:rPr>
                <a:latin typeface="Courier"/>
              </a:rPr>
              <a:t> </a:t>
            </a:r>
            <a:r>
              <a:rPr>
                <a:solidFill>
                  <a:srgbClr val="06287E"/>
                </a:solidFill>
                <a:latin typeface="Courier"/>
              </a:rPr>
              <a:t>tolower</a:t>
            </a:r>
            <a:r>
              <a:rPr>
                <a:latin typeface="Courier"/>
              </a:rPr>
              <a:t>(</a:t>
            </a:r>
            <a:r>
              <a:rPr>
                <a:solidFill>
                  <a:srgbClr val="06287E"/>
                </a:solidFill>
                <a:latin typeface="Courier"/>
              </a:rPr>
              <a:t>gsub</a:t>
            </a:r>
            <a:r>
              <a:rPr>
                <a:latin typeface="Courier"/>
              </a:rPr>
              <a:t>(</a:t>
            </a:r>
            <a:r>
              <a:rPr>
                <a:solidFill>
                  <a:srgbClr val="4070A0"/>
                </a:solidFill>
                <a:latin typeface="Courier"/>
              </a:rPr>
              <a:t>" "</a:t>
            </a:r>
            <a:r>
              <a:rPr>
                <a:latin typeface="Courier"/>
              </a:rPr>
              <a:t>, </a:t>
            </a:r>
            <a:r>
              <a:rPr>
                <a:solidFill>
                  <a:srgbClr val="4070A0"/>
                </a:solidFill>
                <a:latin typeface="Courier"/>
              </a:rPr>
              <a:t>"-"</a:t>
            </a:r>
            <a:r>
              <a:rPr>
                <a:latin typeface="Courier"/>
              </a:rPr>
              <a:t>, commune))</a:t>
            </a:r>
            <a:br/>
            <a:r>
              <a:rPr>
                <a:latin typeface="Courier"/>
              </a:rPr>
              <a:t>  readr</a:t>
            </a:r>
            <a:r>
              <a:rPr>
                <a:solidFill>
                  <a:srgbClr val="4070A0"/>
                </a:solidFill>
                <a:latin typeface="Courier"/>
              </a:rPr>
              <a:t>::</a:t>
            </a:r>
            <a:r>
              <a:rPr>
                <a:solidFill>
                  <a:srgbClr val="06287E"/>
                </a:solidFill>
                <a:latin typeface="Courier"/>
              </a:rPr>
              <a:t>write_csv</a:t>
            </a:r>
            <a:r>
              <a:rPr>
                <a:latin typeface="Courier"/>
              </a:rPr>
              <a:t>(tableau, </a:t>
            </a:r>
            <a:r>
              <a:rPr>
                <a:solidFill>
                  <a:srgbClr val="06287E"/>
                </a:solidFill>
                <a:latin typeface="Courier"/>
              </a:rPr>
              <a:t>file.path</a:t>
            </a:r>
            <a:r>
              <a:rPr>
                <a:latin typeface="Courier"/>
              </a:rPr>
              <a:t>(TABLEAUX, </a:t>
            </a:r>
            <a:r>
              <a:rPr>
                <a:solidFill>
                  <a:srgbClr val="06287E"/>
                </a:solidFill>
                <a:latin typeface="Courier"/>
              </a:rPr>
              <a:t>paste0</a:t>
            </a:r>
            <a:r>
              <a:rPr>
                <a:latin typeface="Courier"/>
              </a:rPr>
              <a:t>(</a:t>
            </a:r>
            <a:r>
              <a:rPr>
                <a:solidFill>
                  <a:srgbClr val="4070A0"/>
                </a:solidFill>
                <a:latin typeface="Courier"/>
              </a:rPr>
              <a:t>"mag-"</a:t>
            </a:r>
            <a:r>
              <a:rPr>
                <a:latin typeface="Courier"/>
              </a:rPr>
              <a:t>, nom, </a:t>
            </a:r>
            <a:r>
              <a:rPr>
                <a:solidFill>
                  <a:srgbClr val="4070A0"/>
                </a:solidFill>
                <a:latin typeface="Courier"/>
              </a:rPr>
              <a:t>".csv"</a:t>
            </a:r>
            <a:r>
              <a:rPr>
                <a:latin typeface="Courier"/>
              </a:rPr>
              <a:t>)))</a:t>
            </a:r>
            <a:br/>
            <a:r>
              <a:rPr>
                <a:latin typeface="Courier"/>
              </a:rPr>
              <a:t>  tableau</a:t>
            </a:r>
            <a:br/>
            <a:r>
              <a:rPr>
                <a:latin typeface="Courier"/>
              </a:rPr>
              <a:t>}</a:t>
            </a:r>
            <a:br/>
            <a:br/>
            <a:r>
              <a:rPr>
                <a:latin typeface="Courier"/>
              </a:rPr>
              <a:t>args </a:t>
            </a:r>
            <a:r>
              <a:rPr>
                <a:solidFill>
                  <a:srgbClr val="007020"/>
                </a:solidFill>
                <a:latin typeface="Courier"/>
              </a:rPr>
              <a:t>&lt;-</a:t>
            </a:r>
            <a:r>
              <a:rPr>
                <a:latin typeface="Courier"/>
              </a:rPr>
              <a:t> </a:t>
            </a:r>
            <a:r>
              <a:rPr>
                <a:solidFill>
                  <a:srgbClr val="06287E"/>
                </a:solidFill>
                <a:latin typeface="Courier"/>
              </a:rPr>
              <a:t>commandArgs</a:t>
            </a:r>
            <a:r>
              <a:rPr>
                <a:latin typeface="Courier"/>
              </a:rPr>
              <a:t>(</a:t>
            </a:r>
            <a:r>
              <a:rPr>
                <a:solidFill>
                  <a:srgbClr val="7D9029"/>
                </a:solidFill>
                <a:latin typeface="Courier"/>
              </a:rPr>
              <a:t>trailingOnly =</a:t>
            </a:r>
            <a:r>
              <a:rPr>
                <a:latin typeface="Courier"/>
              </a:rPr>
              <a:t> </a:t>
            </a:r>
            <a:r>
              <a:rPr>
                <a:solidFill>
                  <a:srgbClr val="880000"/>
                </a:solidFill>
                <a:latin typeface="Courier"/>
              </a:rPr>
              <a:t>TRUE</a:t>
            </a:r>
            <a:r>
              <a:rPr>
                <a:latin typeface="Courier"/>
              </a:rPr>
              <a:t>)</a:t>
            </a:r>
            <a:br/>
            <a:r>
              <a:rPr>
                <a:solidFill>
                  <a:srgbClr val="06287E"/>
                </a:solidFill>
                <a:latin typeface="Courier"/>
              </a:rPr>
              <a:t>produire_rapport</a:t>
            </a:r>
            <a:r>
              <a:rPr>
                <a:latin typeface="Courier"/>
              </a:rPr>
              <a:t>(</a:t>
            </a:r>
            <a:r>
              <a:rPr b="1">
                <a:solidFill>
                  <a:srgbClr val="007020"/>
                </a:solidFill>
                <a:latin typeface="Courier"/>
              </a:rPr>
              <a:t>if</a:t>
            </a:r>
            <a:r>
              <a:rPr>
                <a:latin typeface="Courier"/>
              </a:rPr>
              <a:t> (</a:t>
            </a:r>
            <a:r>
              <a:rPr>
                <a:solidFill>
                  <a:srgbClr val="06287E"/>
                </a:solidFill>
                <a:latin typeface="Courier"/>
              </a:rPr>
              <a:t>length</a:t>
            </a:r>
            <a:r>
              <a:rPr>
                <a:latin typeface="Courier"/>
              </a:rPr>
              <a:t>(args) </a:t>
            </a:r>
            <a:r>
              <a:rPr>
                <a:solidFill>
                  <a:srgbClr val="4070A0"/>
                </a:solidFill>
                <a:latin typeface="Courier"/>
              </a:rPr>
              <a:t>&gt;</a:t>
            </a:r>
            <a:r>
              <a:rPr>
                <a:latin typeface="Courier"/>
              </a:rPr>
              <a:t> </a:t>
            </a:r>
            <a:r>
              <a:rPr>
                <a:solidFill>
                  <a:srgbClr val="40A070"/>
                </a:solidFill>
                <a:latin typeface="Courier"/>
              </a:rPr>
              <a:t>0</a:t>
            </a:r>
            <a:r>
              <a:rPr>
                <a:latin typeface="Courier"/>
              </a:rPr>
              <a:t>) args[</a:t>
            </a:r>
            <a:r>
              <a:rPr>
                <a:solidFill>
                  <a:srgbClr val="40A070"/>
                </a:solidFill>
                <a:latin typeface="Courier"/>
              </a:rPr>
              <a:t>1</a:t>
            </a:r>
            <a:r>
              <a:rPr>
                <a:latin typeface="Courier"/>
              </a:rPr>
              <a:t>] </a:t>
            </a:r>
            <a:r>
              <a:rPr b="1">
                <a:solidFill>
                  <a:srgbClr val="007020"/>
                </a:solidFill>
                <a:latin typeface="Courier"/>
              </a:rPr>
              <a:t>else</a:t>
            </a:r>
            <a:r>
              <a:rPr>
                <a:latin typeface="Courier"/>
              </a:rPr>
              <a:t> </a:t>
            </a:r>
            <a:r>
              <a:rPr>
                <a:solidFill>
                  <a:srgbClr val="880000"/>
                </a:solidFill>
                <a:latin typeface="Courier"/>
              </a:rPr>
              <a:t>NULL</a:t>
            </a:r>
            <a:r>
              <a:rPr>
                <a:latin typeface="Courier"/>
              </a:rPr>
              <a:t>)</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Ce qui ne va jamais dans le dépôt</a:t>
            </a:r>
          </a:p>
        </p:txBody>
      </p:sp>
      <p:sp>
        <p:nvSpPr>
          <p:cNvPr id="3" name="Content Placeholder 2"/>
          <p:cNvSpPr>
            <a:spLocks noGrp="1"/>
          </p:cNvSpPr>
          <p:nvPr>
            <p:ph idx="1"/>
          </p:nvPr>
        </p:nvSpPr>
        <p:spPr/>
        <p:txBody>
          <a:bodyPr/>
          <a:lstStyle/>
          <a:p>
            <a:pPr lvl="0"/>
            <a:r>
              <a:rPr b="1"/>
              <a:t>Ne versionnez jamais de données brutes de bénéficiaires.</a:t>
            </a:r>
            <a:r>
              <a:rPr/>
              <a:t> Ni identifiées, ni pseudonymisées. Git conserve chaque…</a:t>
            </a:r>
          </a:p>
          <a:p>
            <a:pPr lvl="0"/>
            <a:r>
              <a:rPr b="1"/>
              <a:t>Ne versionnez jamais d’identifiants de connexion.</a:t>
            </a:r>
            <a:r>
              <a:rPr/>
              <a:t> Jetons DHIS2, clés d’API KoboToolbox, mots de passe de base de…</a:t>
            </a:r>
          </a:p>
          <a:p>
            <a:pPr lvl="0"/>
            <a:r>
              <a:rPr b="1"/>
              <a:t>Ajoutez </a:t>
            </a:r>
            <a:r>
              <a:rPr b="1">
                <a:latin typeface="Courier"/>
              </a:rPr>
              <a:t>data/raw/</a:t>
            </a:r>
            <a:r>
              <a:rPr b="1"/>
              <a:t> au </a:t>
            </a:r>
            <a:r>
              <a:rPr b="1">
                <a:latin typeface="Courier"/>
              </a:rPr>
              <a:t>.gitignore</a:t>
            </a:r>
            <a:r>
              <a:rPr/>
              <a:t> et documentez dans le README où se trouve le vrai fichier — un disque partagé,…</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Ce qui ne va jamais dans le dépôt — Exemple</a:t>
            </a:r>
          </a:p>
        </p:txBody>
      </p:sp>
      <p:sp>
        <p:nvSpPr>
          <p:cNvPr id="3" name="Content Placeholder 2"/>
          <p:cNvSpPr>
            <a:spLocks noGrp="1"/>
          </p:cNvSpPr>
          <p:nvPr>
            <p:ph idx="1"/>
          </p:nvPr>
        </p:nvSpPr>
        <p:spPr/>
        <p:txBody>
          <a:bodyPr/>
          <a:lstStyle/>
          <a:p>
            <a:pPr lvl="0" indent="0">
              <a:buNone/>
            </a:pPr>
            <a:r>
              <a:rPr>
                <a:latin typeface="Courier"/>
              </a:rPr>
              <a:t>data/raw/
data/interim/
data/processed/
.env
*.Rhistory
__pycache__/
.Rproj.user/</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README de passation — Exemple (suite)</a:t>
            </a:r>
          </a:p>
        </p:txBody>
      </p:sp>
      <p:sp>
        <p:nvSpPr>
          <p:cNvPr id="3" name="Content Placeholder 2"/>
          <p:cNvSpPr>
            <a:spLocks noGrp="1"/>
          </p:cNvSpPr>
          <p:nvPr>
            <p:ph idx="1"/>
          </p:nvPr>
        </p:nvSpPr>
        <p:spPr/>
        <p:txBody>
          <a:bodyPr/>
          <a:lstStyle/>
          <a:p>
            <a:pPr lvl="0" indent="0">
              <a:buNone/>
            </a:pPr>
            <a:r>
              <a:rPr>
                <a:latin typeface="Courier"/>
              </a:rPr>
              <a:t># Analyse du dépistage PB, Artibonite
## Ce que cela produit
Taux trimestriels de MAG et de MAS par commune, sexe et tranche d'âge, avec
intervalles à 95 %. Alimente la décision d'implantation des sites PCIMA et le
rapport bailleur trimestriel.
## D'où viennent les données
Export CommCare, projet `artibonite-nutrition`, formulaire `Dépistage
communautaire`. Exporté chaque mois par l'assistant suivi-évaluation vers le
disque partagé à &lt;chemin&gt;. Absent de ce dépôt.
## Comment l'exécuter
    uv sync
    uv run python scripts/01-lecture.py
    uv run python scripts/02-nettoyage.py</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Ce que couvre cette leçon</a:t>
            </a:r>
          </a:p>
        </p:txBody>
      </p:sp>
      <p:sp>
        <p:nvSpPr>
          <p:cNvPr id="3" name="Content Placeholder 2"/>
          <p:cNvSpPr>
            <a:spLocks noGrp="1"/>
          </p:cNvSpPr>
          <p:nvPr>
            <p:ph idx="1"/>
          </p:nvPr>
        </p:nvSpPr>
        <p:spPr/>
        <p:txBody>
          <a:bodyPr/>
          <a:lstStyle/>
          <a:p>
            <a:pPr lvl="0"/>
            <a:r>
              <a:rPr/>
              <a:t>Le test</a:t>
            </a:r>
          </a:p>
          <a:p>
            <a:pPr lvl="0"/>
            <a:r>
              <a:rPr/>
              <a:t>Découpez l’analyse en étapes qui se passent des fichiers</a:t>
            </a:r>
          </a:p>
          <a:p>
            <a:pPr lvl="0"/>
            <a:r>
              <a:rPr/>
              <a:t>Rassemblez les paramètres en un seul endroit</a:t>
            </a:r>
          </a:p>
          <a:p>
            <a:pPr lvl="0"/>
            <a:r>
              <a:rPr/>
              <a:t>Faites échouer la chaîne bruyamment</a:t>
            </a:r>
          </a:p>
          <a:p>
            <a:pPr lvl="0"/>
            <a:r>
              <a:rPr/>
              <a:t>Paramétrez au lieu de copier</a:t>
            </a:r>
          </a:p>
          <a:p>
            <a:pPr lvl="0"/>
            <a:r>
              <a:rPr/>
              <a:t>Ce qui ne va jamais dans le dépôt</a:t>
            </a:r>
          </a:p>
          <a:p>
            <a:pPr lvl="0"/>
            <a:r>
              <a:rPr/>
              <a:t>Le README de passation</a:t>
            </a:r>
          </a:p>
          <a:p>
            <a:pPr lvl="0"/>
            <a:r>
              <a:rPr/>
              <a:t>Pour aller plus loin</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README de passation — Exemple (suite)</a:t>
            </a:r>
          </a:p>
        </p:txBody>
      </p:sp>
      <p:sp>
        <p:nvSpPr>
          <p:cNvPr id="3" name="Content Placeholder 2"/>
          <p:cNvSpPr>
            <a:spLocks noGrp="1"/>
          </p:cNvSpPr>
          <p:nvPr>
            <p:ph idx="1"/>
          </p:nvPr>
        </p:nvSpPr>
        <p:spPr/>
        <p:txBody>
          <a:bodyPr/>
          <a:lstStyle/>
          <a:p>
            <a:pPr lvl="0" indent="0">
              <a:buNone/>
            </a:pPr>
            <a:r>
              <a:rPr>
                <a:latin typeface="Courier"/>
              </a:rPr>
              <a:t>    uv run python scripts/03-indicateurs.py
## Décisions à connaître
Voir output/tables/journal-nettoyage.csv. Celle qui compte : les lignes sans
âge sont conservées, car 60 % de la semaine du 10 au 14 juin à Gros-Morne est
sans âge et leur suppression modifie le classement des communes.
## Qui contacter
Définitions d'indicateurs : &lt;nom&gt;, responsable suivi-évaluation.
Problèmes de collecte : &lt;nom&gt;, coordinateur terrain.</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Pour aller plus loin</a:t>
            </a:r>
          </a:p>
        </p:txBody>
      </p:sp>
      <p:sp>
        <p:nvSpPr>
          <p:cNvPr id="3" name="Content Placeholder 2"/>
          <p:cNvSpPr>
            <a:spLocks noGrp="1"/>
          </p:cNvSpPr>
          <p:nvPr>
            <p:ph idx="1"/>
          </p:nvPr>
        </p:nvSpPr>
        <p:spPr/>
        <p:txBody>
          <a:bodyPr/>
          <a:lstStyle/>
          <a:p>
            <a:pPr lvl="0"/>
            <a:r>
              <a:rPr b="1"/>
              <a:t>Nettoyage et validation des données</a:t>
            </a:r>
            <a:r>
              <a:rPr/>
              <a:t> approfondit le profilage et les corrections des leçons 5 et 6, avec…</a:t>
            </a:r>
          </a:p>
          <a:p>
            <a:pPr lvl="0"/>
            <a:r>
              <a:rPr b="1"/>
              <a:t>Conception d’indicateurs et cadre logique</a:t>
            </a:r>
            <a:r>
              <a:rPr/>
              <a:t> part de la fiche de référence de la leçon 7 et remonte jusqu’à la théorie…</a:t>
            </a:r>
          </a:p>
          <a:p>
            <a:pPr lvl="0"/>
            <a:r>
              <a:rPr b="1"/>
              <a:t>Analyse d’enquêtes, échantillonnage et pondération</a:t>
            </a:r>
            <a:r>
              <a:rPr/>
              <a:t> couvre ce que cette formation n’a pas abordé : ce qui change…</a:t>
            </a:r>
          </a:p>
        </p:txBody>
      </p:sp>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suite</a:t>
            </a:r>
          </a:p>
        </p:txBody>
      </p:sp>
      <p:sp>
        <p:nvSpPr>
          <p:cNvPr id="3" name="Content Placeholder 2"/>
          <p:cNvSpPr>
            <a:spLocks noGrp="1"/>
          </p:cNvSpPr>
          <p:nvPr>
            <p:ph idx="1"/>
          </p:nvPr>
        </p:nvSpPr>
        <p:spPr/>
        <p:txBody>
          <a:bodyPr/>
          <a:lstStyle/>
          <a:p>
            <a:pPr lvl="0" indent="0" marL="0">
              <a:buNone/>
            </a:pPr>
            <a:r>
              <a:rPr/>
              <a:t>Lire la leçon complète, avec le code exécutable</a:t>
            </a:r>
          </a:p>
          <a:p>
            <a:pPr lvl="0" indent="0" marL="0">
              <a:buNone/>
            </a:pPr>
            <a:r>
              <a:rPr>
                <a:hlinkClick r:id="rId2"/>
              </a:rPr>
              <a:t>https://data-analysis.cassion.dev/fr/cours/data-analysis-foundations/foundations-08-reproducing</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test</a:t>
            </a:r>
          </a:p>
        </p:txBody>
      </p:sp>
      <p:sp>
        <p:nvSpPr>
          <p:cNvPr id="3" name="Content Placeholder 2"/>
          <p:cNvSpPr>
            <a:spLocks noGrp="1"/>
          </p:cNvSpPr>
          <p:nvPr>
            <p:ph idx="1"/>
          </p:nvPr>
        </p:nvSpPr>
        <p:spPr/>
        <p:txBody>
          <a:bodyPr/>
          <a:lstStyle/>
          <a:p>
            <a:pPr lvl="0"/>
            <a:r>
              <a:rPr/>
              <a:t>L’export du trimestre suivant arrive.</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Découpez l’analyse en étapes qui se passent des fichiers — Exemple</a:t>
            </a:r>
          </a:p>
        </p:txBody>
      </p:sp>
      <p:sp>
        <p:nvSpPr>
          <p:cNvPr id="3" name="Content Placeholder 2"/>
          <p:cNvSpPr>
            <a:spLocks noGrp="1"/>
          </p:cNvSpPr>
          <p:nvPr>
            <p:ph idx="1"/>
          </p:nvPr>
        </p:nvSpPr>
        <p:spPr/>
        <p:txBody>
          <a:bodyPr/>
          <a:lstStyle/>
          <a:p>
            <a:pPr lvl="0" indent="0">
              <a:buNone/>
            </a:pPr>
            <a:r>
              <a:rPr>
                <a:latin typeface="Courier"/>
              </a:rPr>
              <a:t>scripts/
  01-lecture.py      export brut  -&gt; data/interim/muac-type.parquet
  02-nettoyage.py    typé         -&gt; data/processed/muac-propre.parquet
                                     output/tables/journal-nettoyage.csv
  03-indicateurs.py  propre       -&gt; output/tables/mag-par-commune.csv</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Découpez l’analyse en étapes qui se passent des fichiers — En Python</a:t>
            </a:r>
          </a:p>
        </p:txBody>
      </p:sp>
      <p:sp>
        <p:nvSpPr>
          <p:cNvPr id="3" name="Content Placeholder 2"/>
          <p:cNvSpPr>
            <a:spLocks noGrp="1"/>
          </p:cNvSpPr>
          <p:nvPr>
            <p:ph idx="1"/>
          </p:nvPr>
        </p:nvSpPr>
        <p:spPr/>
        <p:txBody>
          <a:bodyPr/>
          <a:lstStyle/>
          <a:p>
            <a:pPr lvl="0" indent="0">
              <a:buNone/>
            </a:pPr>
            <a:r>
              <a:rPr>
                <a:latin typeface="Courier"/>
              </a:rPr>
              <a:t>muac.to_parquet(</a:t>
            </a:r>
            <a:r>
              <a:rPr>
                <a:solidFill>
                  <a:srgbClr val="4070A0"/>
                </a:solidFill>
                <a:latin typeface="Courier"/>
              </a:rPr>
              <a:t>"data/interim/muac-type.parquet"</a:t>
            </a:r>
            <a:r>
              <a:rPr>
                <a:latin typeface="Courier"/>
              </a:rPr>
              <a:t>, index</a:t>
            </a:r>
            <a:r>
              <a:rPr>
                <a:solidFill>
                  <a:srgbClr val="666666"/>
                </a:solidFill>
                <a:latin typeface="Courier"/>
              </a:rPr>
              <a:t>=</a:t>
            </a:r>
            <a:r>
              <a:rPr>
                <a:solidFill>
                  <a:srgbClr val="19177C"/>
                </a:solidFill>
                <a:latin typeface="Courier"/>
              </a:rPr>
              <a:t>False</a:t>
            </a:r>
            <a:r>
              <a:rPr>
                <a:latin typeface="Courier"/>
              </a:rPr>
              <a:t>)</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Découpez l’analyse en étapes qui se passent des fichiers — En R</a:t>
            </a:r>
          </a:p>
        </p:txBody>
      </p:sp>
      <p:sp>
        <p:nvSpPr>
          <p:cNvPr id="3" name="Content Placeholder 2"/>
          <p:cNvSpPr>
            <a:spLocks noGrp="1"/>
          </p:cNvSpPr>
          <p:nvPr>
            <p:ph idx="1"/>
          </p:nvPr>
        </p:nvSpPr>
        <p:spPr/>
        <p:txBody>
          <a:bodyPr/>
          <a:lstStyle/>
          <a:p>
            <a:pPr lvl="0" indent="0">
              <a:buNone/>
            </a:pPr>
            <a:r>
              <a:rPr>
                <a:latin typeface="Courier"/>
              </a:rPr>
              <a:t>arrow</a:t>
            </a:r>
            <a:r>
              <a:rPr>
                <a:solidFill>
                  <a:srgbClr val="4070A0"/>
                </a:solidFill>
                <a:latin typeface="Courier"/>
              </a:rPr>
              <a:t>::</a:t>
            </a:r>
            <a:r>
              <a:rPr>
                <a:solidFill>
                  <a:srgbClr val="06287E"/>
                </a:solidFill>
                <a:latin typeface="Courier"/>
              </a:rPr>
              <a:t>write_parquet</a:t>
            </a:r>
            <a:r>
              <a:rPr>
                <a:latin typeface="Courier"/>
              </a:rPr>
              <a:t>(muac, </a:t>
            </a:r>
            <a:r>
              <a:rPr>
                <a:solidFill>
                  <a:srgbClr val="4070A0"/>
                </a:solidFill>
                <a:latin typeface="Courier"/>
              </a:rPr>
              <a:t>"data/interim/muac-type.parquet"</a:t>
            </a:r>
            <a:r>
              <a:rPr>
                <a:latin typeface="Courier"/>
              </a:rPr>
              <a:t>)</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Rassemblez les paramètres en un seul endroit — En Python</a:t>
            </a:r>
          </a:p>
        </p:txBody>
      </p:sp>
      <p:sp>
        <p:nvSpPr>
          <p:cNvPr id="3" name="Content Placeholder 2"/>
          <p:cNvSpPr>
            <a:spLocks noGrp="1"/>
          </p:cNvSpPr>
          <p:nvPr>
            <p:ph idx="1"/>
          </p:nvPr>
        </p:nvSpPr>
        <p:spPr/>
        <p:txBody>
          <a:bodyPr/>
          <a:lstStyle/>
          <a:p>
            <a:pPr lvl="0" indent="0">
              <a:buNone/>
            </a:pPr>
            <a:r>
              <a:rPr i="1">
                <a:solidFill>
                  <a:srgbClr val="60A0B0"/>
                </a:solidFill>
                <a:latin typeface="Courier"/>
              </a:rPr>
              <a:t># config.py</a:t>
            </a:r>
            <a:br/>
            <a:r>
              <a:rPr b="1">
                <a:solidFill>
                  <a:srgbClr val="008000"/>
                </a:solidFill>
                <a:latin typeface="Courier"/>
              </a:rPr>
              <a:t>from</a:t>
            </a:r>
            <a:r>
              <a:rPr>
                <a:latin typeface="Courier"/>
              </a:rPr>
              <a:t> pathlib </a:t>
            </a:r>
            <a:r>
              <a:rPr b="1">
                <a:solidFill>
                  <a:srgbClr val="008000"/>
                </a:solidFill>
                <a:latin typeface="Courier"/>
              </a:rPr>
              <a:t>import</a:t>
            </a:r>
            <a:r>
              <a:rPr>
                <a:latin typeface="Courier"/>
              </a:rPr>
              <a:t> Path</a:t>
            </a:r>
            <a:br/>
            <a:br/>
            <a:r>
              <a:rPr>
                <a:latin typeface="Courier"/>
              </a:rPr>
              <a:t>BRUT </a:t>
            </a:r>
            <a:r>
              <a:rPr>
                <a:solidFill>
                  <a:srgbClr val="666666"/>
                </a:solidFill>
                <a:latin typeface="Courier"/>
              </a:rPr>
              <a:t>=</a:t>
            </a:r>
            <a:r>
              <a:rPr>
                <a:latin typeface="Courier"/>
              </a:rPr>
              <a:t> Path(</a:t>
            </a:r>
            <a:r>
              <a:rPr>
                <a:solidFill>
                  <a:srgbClr val="4070A0"/>
                </a:solidFill>
                <a:latin typeface="Courier"/>
              </a:rPr>
              <a:t>"data/raw/muac-screening-artibonite-2024.v1.csv"</a:t>
            </a:r>
            <a:r>
              <a:rPr>
                <a:latin typeface="Courier"/>
              </a:rPr>
              <a:t>)</a:t>
            </a:r>
            <a:br/>
            <a:r>
              <a:rPr>
                <a:latin typeface="Courier"/>
              </a:rPr>
              <a:t>INTERMEDIAIRE </a:t>
            </a:r>
            <a:r>
              <a:rPr>
                <a:solidFill>
                  <a:srgbClr val="666666"/>
                </a:solidFill>
                <a:latin typeface="Courier"/>
              </a:rPr>
              <a:t>=</a:t>
            </a:r>
            <a:r>
              <a:rPr>
                <a:latin typeface="Courier"/>
              </a:rPr>
              <a:t> Path(</a:t>
            </a:r>
            <a:r>
              <a:rPr>
                <a:solidFill>
                  <a:srgbClr val="4070A0"/>
                </a:solidFill>
                <a:latin typeface="Courier"/>
              </a:rPr>
              <a:t>"data/interim/muac-type.parquet"</a:t>
            </a:r>
            <a:r>
              <a:rPr>
                <a:latin typeface="Courier"/>
              </a:rPr>
              <a:t>)</a:t>
            </a:r>
            <a:br/>
            <a:r>
              <a:rPr>
                <a:latin typeface="Courier"/>
              </a:rPr>
              <a:t>TRAITE </a:t>
            </a:r>
            <a:r>
              <a:rPr>
                <a:solidFill>
                  <a:srgbClr val="666666"/>
                </a:solidFill>
                <a:latin typeface="Courier"/>
              </a:rPr>
              <a:t>=</a:t>
            </a:r>
            <a:r>
              <a:rPr>
                <a:latin typeface="Courier"/>
              </a:rPr>
              <a:t> Path(</a:t>
            </a:r>
            <a:r>
              <a:rPr>
                <a:solidFill>
                  <a:srgbClr val="4070A0"/>
                </a:solidFill>
                <a:latin typeface="Courier"/>
              </a:rPr>
              <a:t>"data/processed/muac-propre.parquet"</a:t>
            </a:r>
            <a:r>
              <a:rPr>
                <a:latin typeface="Courier"/>
              </a:rPr>
              <a:t>)</a:t>
            </a:r>
            <a:br/>
            <a:r>
              <a:rPr>
                <a:latin typeface="Courier"/>
              </a:rPr>
              <a:t>TABLEAUX </a:t>
            </a:r>
            <a:r>
              <a:rPr>
                <a:solidFill>
                  <a:srgbClr val="666666"/>
                </a:solidFill>
                <a:latin typeface="Courier"/>
              </a:rPr>
              <a:t>=</a:t>
            </a:r>
            <a:r>
              <a:rPr>
                <a:latin typeface="Courier"/>
              </a:rPr>
              <a:t> Path(</a:t>
            </a:r>
            <a:r>
              <a:rPr>
                <a:solidFill>
                  <a:srgbClr val="4070A0"/>
                </a:solidFill>
                <a:latin typeface="Courier"/>
              </a:rPr>
              <a:t>"output/tables"</a:t>
            </a:r>
            <a:r>
              <a:rPr>
                <a:latin typeface="Courier"/>
              </a:rPr>
              <a:t>)</a:t>
            </a:r>
            <a:br/>
            <a:br/>
            <a:r>
              <a:rPr>
                <a:latin typeface="Courier"/>
              </a:rPr>
              <a:t>MAS_MM </a:t>
            </a:r>
            <a:r>
              <a:rPr>
                <a:solidFill>
                  <a:srgbClr val="666666"/>
                </a:solidFill>
                <a:latin typeface="Courier"/>
              </a:rPr>
              <a:t>=</a:t>
            </a:r>
            <a:r>
              <a:rPr>
                <a:latin typeface="Courier"/>
              </a:rPr>
              <a:t> </a:t>
            </a:r>
            <a:r>
              <a:rPr>
                <a:solidFill>
                  <a:srgbClr val="40A070"/>
                </a:solidFill>
                <a:latin typeface="Courier"/>
              </a:rPr>
              <a:t>115</a:t>
            </a:r>
            <a:br/>
            <a:r>
              <a:rPr>
                <a:latin typeface="Courier"/>
              </a:rPr>
              <a:t>MAG_MM </a:t>
            </a:r>
            <a:r>
              <a:rPr>
                <a:solidFill>
                  <a:srgbClr val="666666"/>
                </a:solidFill>
                <a:latin typeface="Courier"/>
              </a:rPr>
              <a:t>=</a:t>
            </a:r>
            <a:r>
              <a:rPr>
                <a:latin typeface="Courier"/>
              </a:rPr>
              <a:t> </a:t>
            </a:r>
            <a:r>
              <a:rPr>
                <a:solidFill>
                  <a:srgbClr val="40A070"/>
                </a:solidFill>
                <a:latin typeface="Courier"/>
              </a:rPr>
              <a:t>125</a:t>
            </a:r>
            <a:br/>
            <a:r>
              <a:rPr>
                <a:latin typeface="Courier"/>
              </a:rPr>
              <a:t>PB_PLAUSIBLE </a:t>
            </a:r>
            <a:r>
              <a:rPr>
                <a:solidFill>
                  <a:srgbClr val="666666"/>
                </a:solidFill>
                <a:latin typeface="Courier"/>
              </a:rPr>
              <a:t>=</a:t>
            </a:r>
            <a:r>
              <a:rPr>
                <a:latin typeface="Courier"/>
              </a:rPr>
              <a:t> (</a:t>
            </a:r>
            <a:r>
              <a:rPr>
                <a:solidFill>
                  <a:srgbClr val="40A070"/>
                </a:solidFill>
                <a:latin typeface="Courier"/>
              </a:rPr>
              <a:t>80</a:t>
            </a:r>
            <a:r>
              <a:rPr>
                <a:latin typeface="Courier"/>
              </a:rPr>
              <a:t>, </a:t>
            </a:r>
            <a:r>
              <a:rPr>
                <a:solidFill>
                  <a:srgbClr val="40A070"/>
                </a:solidFill>
                <a:latin typeface="Courier"/>
              </a:rPr>
              <a:t>220</a:t>
            </a:r>
            <a:r>
              <a:rPr>
                <a:latin typeface="Courier"/>
              </a:rPr>
              <a:t>)</a:t>
            </a:r>
            <a:br/>
            <a:r>
              <a:rPr>
                <a:latin typeface="Courier"/>
              </a:rPr>
              <a:t>AGE_MOIS </a:t>
            </a:r>
            <a:r>
              <a:rPr>
                <a:solidFill>
                  <a:srgbClr val="666666"/>
                </a:solidFill>
                <a:latin typeface="Courier"/>
              </a:rPr>
              <a:t>=</a:t>
            </a:r>
            <a:r>
              <a:rPr>
                <a:latin typeface="Courier"/>
              </a:rPr>
              <a:t> (</a:t>
            </a:r>
            <a:r>
              <a:rPr>
                <a:solidFill>
                  <a:srgbClr val="40A070"/>
                </a:solidFill>
                <a:latin typeface="Courier"/>
              </a:rPr>
              <a:t>6</a:t>
            </a:r>
            <a:r>
              <a:rPr>
                <a:latin typeface="Courier"/>
              </a:rPr>
              <a:t>, </a:t>
            </a:r>
            <a:r>
              <a:rPr>
                <a:solidFill>
                  <a:srgbClr val="40A070"/>
                </a:solidFill>
                <a:latin typeface="Courier"/>
              </a:rPr>
              <a:t>59</a:t>
            </a:r>
            <a:r>
              <a:rPr>
                <a:latin typeface="Courier"/>
              </a:rPr>
              <a:t>)</a:t>
            </a:r>
            <a:br/>
            <a:r>
              <a:rPr>
                <a:latin typeface="Courier"/>
              </a:rPr>
              <a:t>CODE_MANQUANT </a:t>
            </a:r>
            <a:r>
              <a:rPr>
                <a:solidFill>
                  <a:srgbClr val="666666"/>
                </a:solidFill>
                <a:latin typeface="Courier"/>
              </a:rPr>
              <a:t>=</a:t>
            </a:r>
            <a:r>
              <a:rPr>
                <a:latin typeface="Courier"/>
              </a:rPr>
              <a:t> </a:t>
            </a:r>
            <a:r>
              <a:rPr>
                <a:solidFill>
                  <a:srgbClr val="4070A0"/>
                </a:solidFill>
                <a:latin typeface="Courier"/>
              </a:rPr>
              <a:t>"-99"</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Rassemblez les paramètres en un seul endroit — En R</a:t>
            </a:r>
          </a:p>
        </p:txBody>
      </p:sp>
      <p:sp>
        <p:nvSpPr>
          <p:cNvPr id="3" name="Content Placeholder 2"/>
          <p:cNvSpPr>
            <a:spLocks noGrp="1"/>
          </p:cNvSpPr>
          <p:nvPr>
            <p:ph idx="1"/>
          </p:nvPr>
        </p:nvSpPr>
        <p:spPr/>
        <p:txBody>
          <a:bodyPr/>
          <a:lstStyle/>
          <a:p>
            <a:pPr lvl="0" indent="0">
              <a:buNone/>
            </a:pPr>
            <a:r>
              <a:rPr i="1">
                <a:solidFill>
                  <a:srgbClr val="60A0B0"/>
                </a:solidFill>
                <a:latin typeface="Courier"/>
              </a:rPr>
              <a:t># config.R</a:t>
            </a:r>
            <a:br/>
            <a:r>
              <a:rPr>
                <a:latin typeface="Courier"/>
              </a:rPr>
              <a:t>BRUT          </a:t>
            </a:r>
            <a:r>
              <a:rPr>
                <a:solidFill>
                  <a:srgbClr val="007020"/>
                </a:solidFill>
                <a:latin typeface="Courier"/>
              </a:rPr>
              <a:t>&lt;-</a:t>
            </a:r>
            <a:r>
              <a:rPr>
                <a:latin typeface="Courier"/>
              </a:rPr>
              <a:t> </a:t>
            </a:r>
            <a:r>
              <a:rPr>
                <a:solidFill>
                  <a:srgbClr val="4070A0"/>
                </a:solidFill>
                <a:latin typeface="Courier"/>
              </a:rPr>
              <a:t>"data/raw/muac-screening-artibonite-2024.v1.csv"</a:t>
            </a:r>
            <a:br/>
            <a:r>
              <a:rPr>
                <a:latin typeface="Courier"/>
              </a:rPr>
              <a:t>INTERMEDIAIRE </a:t>
            </a:r>
            <a:r>
              <a:rPr>
                <a:solidFill>
                  <a:srgbClr val="007020"/>
                </a:solidFill>
                <a:latin typeface="Courier"/>
              </a:rPr>
              <a:t>&lt;-</a:t>
            </a:r>
            <a:r>
              <a:rPr>
                <a:latin typeface="Courier"/>
              </a:rPr>
              <a:t> </a:t>
            </a:r>
            <a:r>
              <a:rPr>
                <a:solidFill>
                  <a:srgbClr val="4070A0"/>
                </a:solidFill>
                <a:latin typeface="Courier"/>
              </a:rPr>
              <a:t>"data/interim/muac-type.parquet"</a:t>
            </a:r>
            <a:br/>
            <a:r>
              <a:rPr>
                <a:latin typeface="Courier"/>
              </a:rPr>
              <a:t>TRAITE        </a:t>
            </a:r>
            <a:r>
              <a:rPr>
                <a:solidFill>
                  <a:srgbClr val="007020"/>
                </a:solidFill>
                <a:latin typeface="Courier"/>
              </a:rPr>
              <a:t>&lt;-</a:t>
            </a:r>
            <a:r>
              <a:rPr>
                <a:latin typeface="Courier"/>
              </a:rPr>
              <a:t> </a:t>
            </a:r>
            <a:r>
              <a:rPr>
                <a:solidFill>
                  <a:srgbClr val="4070A0"/>
                </a:solidFill>
                <a:latin typeface="Courier"/>
              </a:rPr>
              <a:t>"data/processed/muac-propre.parquet"</a:t>
            </a:r>
            <a:br/>
            <a:r>
              <a:rPr>
                <a:latin typeface="Courier"/>
              </a:rPr>
              <a:t>TABLEAUX      </a:t>
            </a:r>
            <a:r>
              <a:rPr>
                <a:solidFill>
                  <a:srgbClr val="007020"/>
                </a:solidFill>
                <a:latin typeface="Courier"/>
              </a:rPr>
              <a:t>&lt;-</a:t>
            </a:r>
            <a:r>
              <a:rPr>
                <a:latin typeface="Courier"/>
              </a:rPr>
              <a:t> </a:t>
            </a:r>
            <a:r>
              <a:rPr>
                <a:solidFill>
                  <a:srgbClr val="4070A0"/>
                </a:solidFill>
                <a:latin typeface="Courier"/>
              </a:rPr>
              <a:t>"output/tables"</a:t>
            </a:r>
            <a:br/>
            <a:br/>
            <a:r>
              <a:rPr>
                <a:latin typeface="Courier"/>
              </a:rPr>
              <a:t>MAS_MM        </a:t>
            </a:r>
            <a:r>
              <a:rPr>
                <a:solidFill>
                  <a:srgbClr val="007020"/>
                </a:solidFill>
                <a:latin typeface="Courier"/>
              </a:rPr>
              <a:t>&lt;-</a:t>
            </a:r>
            <a:r>
              <a:rPr>
                <a:latin typeface="Courier"/>
              </a:rPr>
              <a:t> </a:t>
            </a:r>
            <a:r>
              <a:rPr>
                <a:solidFill>
                  <a:srgbClr val="40A070"/>
                </a:solidFill>
                <a:latin typeface="Courier"/>
              </a:rPr>
              <a:t>115</a:t>
            </a:r>
            <a:br/>
            <a:r>
              <a:rPr>
                <a:latin typeface="Courier"/>
              </a:rPr>
              <a:t>MAG_MM        </a:t>
            </a:r>
            <a:r>
              <a:rPr>
                <a:solidFill>
                  <a:srgbClr val="007020"/>
                </a:solidFill>
                <a:latin typeface="Courier"/>
              </a:rPr>
              <a:t>&lt;-</a:t>
            </a:r>
            <a:r>
              <a:rPr>
                <a:latin typeface="Courier"/>
              </a:rPr>
              <a:t> </a:t>
            </a:r>
            <a:r>
              <a:rPr>
                <a:solidFill>
                  <a:srgbClr val="40A070"/>
                </a:solidFill>
                <a:latin typeface="Courier"/>
              </a:rPr>
              <a:t>125</a:t>
            </a:r>
            <a:br/>
            <a:r>
              <a:rPr>
                <a:latin typeface="Courier"/>
              </a:rPr>
              <a:t>PB_PLAUSIBLE  </a:t>
            </a:r>
            <a:r>
              <a:rPr>
                <a:solidFill>
                  <a:srgbClr val="007020"/>
                </a:solidFill>
                <a:latin typeface="Courier"/>
              </a:rPr>
              <a:t>&lt;-</a:t>
            </a:r>
            <a:r>
              <a:rPr>
                <a:latin typeface="Courier"/>
              </a:rPr>
              <a:t> </a:t>
            </a:r>
            <a:r>
              <a:rPr>
                <a:solidFill>
                  <a:srgbClr val="06287E"/>
                </a:solidFill>
                <a:latin typeface="Courier"/>
              </a:rPr>
              <a:t>c</a:t>
            </a:r>
            <a:r>
              <a:rPr>
                <a:latin typeface="Courier"/>
              </a:rPr>
              <a:t>(</a:t>
            </a:r>
            <a:r>
              <a:rPr>
                <a:solidFill>
                  <a:srgbClr val="40A070"/>
                </a:solidFill>
                <a:latin typeface="Courier"/>
              </a:rPr>
              <a:t>80</a:t>
            </a:r>
            <a:r>
              <a:rPr>
                <a:latin typeface="Courier"/>
              </a:rPr>
              <a:t>, </a:t>
            </a:r>
            <a:r>
              <a:rPr>
                <a:solidFill>
                  <a:srgbClr val="40A070"/>
                </a:solidFill>
                <a:latin typeface="Courier"/>
              </a:rPr>
              <a:t>220</a:t>
            </a:r>
            <a:r>
              <a:rPr>
                <a:latin typeface="Courier"/>
              </a:rPr>
              <a:t>)</a:t>
            </a:r>
            <a:br/>
            <a:r>
              <a:rPr>
                <a:latin typeface="Courier"/>
              </a:rPr>
              <a:t>AGE_MOIS      </a:t>
            </a:r>
            <a:r>
              <a:rPr>
                <a:solidFill>
                  <a:srgbClr val="007020"/>
                </a:solidFill>
                <a:latin typeface="Courier"/>
              </a:rPr>
              <a:t>&lt;-</a:t>
            </a:r>
            <a:r>
              <a:rPr>
                <a:latin typeface="Courier"/>
              </a:rPr>
              <a:t> </a:t>
            </a:r>
            <a:r>
              <a:rPr>
                <a:solidFill>
                  <a:srgbClr val="06287E"/>
                </a:solidFill>
                <a:latin typeface="Courier"/>
              </a:rPr>
              <a:t>c</a:t>
            </a:r>
            <a:r>
              <a:rPr>
                <a:latin typeface="Courier"/>
              </a:rPr>
              <a:t>(</a:t>
            </a:r>
            <a:r>
              <a:rPr>
                <a:solidFill>
                  <a:srgbClr val="40A070"/>
                </a:solidFill>
                <a:latin typeface="Courier"/>
              </a:rPr>
              <a:t>6</a:t>
            </a:r>
            <a:r>
              <a:rPr>
                <a:latin typeface="Courier"/>
              </a:rPr>
              <a:t>, </a:t>
            </a:r>
            <a:r>
              <a:rPr>
                <a:solidFill>
                  <a:srgbClr val="40A070"/>
                </a:solidFill>
                <a:latin typeface="Courier"/>
              </a:rPr>
              <a:t>59</a:t>
            </a:r>
            <a:r>
              <a:rPr>
                <a:latin typeface="Courier"/>
              </a:rPr>
              <a:t>)</a:t>
            </a:r>
            <a:br/>
            <a:r>
              <a:rPr>
                <a:latin typeface="Courier"/>
              </a:rPr>
              <a:t>CODE_MANQUANT </a:t>
            </a:r>
            <a:r>
              <a:rPr>
                <a:solidFill>
                  <a:srgbClr val="007020"/>
                </a:solidFill>
                <a:latin typeface="Courier"/>
              </a:rPr>
              <a:t>&lt;-</a:t>
            </a:r>
            <a:r>
              <a:rPr>
                <a:latin typeface="Courier"/>
              </a:rPr>
              <a:t> </a:t>
            </a:r>
            <a:r>
              <a:rPr>
                <a:solidFill>
                  <a:srgbClr val="4070A0"/>
                </a:solidFill>
                <a:latin typeface="Courier"/>
              </a:rPr>
              <a:t>"-99"</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Faites échouer la chaîne bruyamment — En Python (suite)</a:t>
            </a:r>
          </a:p>
        </p:txBody>
      </p:sp>
      <p:sp>
        <p:nvSpPr>
          <p:cNvPr id="3" name="Content Placeholder 2"/>
          <p:cNvSpPr>
            <a:spLocks noGrp="1"/>
          </p:cNvSpPr>
          <p:nvPr>
            <p:ph idx="1"/>
          </p:nvPr>
        </p:nvSpPr>
        <p:spPr/>
        <p:txBody>
          <a:bodyPr/>
          <a:lstStyle/>
          <a:p>
            <a:pPr lvl="0" indent="0">
              <a:buNone/>
            </a:pPr>
            <a:r>
              <a:rPr b="1">
                <a:solidFill>
                  <a:srgbClr val="007020"/>
                </a:solidFill>
                <a:latin typeface="Courier"/>
              </a:rPr>
              <a:t>def</a:t>
            </a:r>
            <a:r>
              <a:rPr>
                <a:latin typeface="Courier"/>
              </a:rPr>
              <a:t> controler_entree(df):</a:t>
            </a:r>
            <a:br/>
            <a:r>
              <a:rPr>
                <a:latin typeface="Courier"/>
              </a:rPr>
              <a:t>    attendues </a:t>
            </a:r>
            <a:r>
              <a:rPr>
                <a:solidFill>
                  <a:srgbClr val="666666"/>
                </a:solidFill>
                <a:latin typeface="Courier"/>
              </a:rPr>
              <a:t>=</a:t>
            </a:r>
            <a:r>
              <a:rPr>
                <a:latin typeface="Courier"/>
              </a:rPr>
              <a:t> {</a:t>
            </a:r>
            <a:br/>
            <a:r>
              <a:rPr>
                <a:latin typeface="Courier"/>
              </a:rPr>
              <a:t>        </a:t>
            </a:r>
            <a:r>
              <a:rPr>
                <a:solidFill>
                  <a:srgbClr val="4070A0"/>
                </a:solidFill>
                <a:latin typeface="Courier"/>
              </a:rPr>
              <a:t>"child_id"</a:t>
            </a:r>
            <a:r>
              <a:rPr>
                <a:latin typeface="Courier"/>
              </a:rPr>
              <a:t>, </a:t>
            </a:r>
            <a:r>
              <a:rPr>
                <a:solidFill>
                  <a:srgbClr val="4070A0"/>
                </a:solidFill>
                <a:latin typeface="Courier"/>
              </a:rPr>
              <a:t>"commune"</a:t>
            </a:r>
            <a:r>
              <a:rPr>
                <a:latin typeface="Courier"/>
              </a:rPr>
              <a:t>, </a:t>
            </a:r>
            <a:r>
              <a:rPr>
                <a:solidFill>
                  <a:srgbClr val="4070A0"/>
                </a:solidFill>
                <a:latin typeface="Courier"/>
              </a:rPr>
              <a:t>"screening_date"</a:t>
            </a:r>
            <a:r>
              <a:rPr>
                <a:latin typeface="Courier"/>
              </a:rPr>
              <a:t>, </a:t>
            </a:r>
            <a:r>
              <a:rPr>
                <a:solidFill>
                  <a:srgbClr val="4070A0"/>
                </a:solidFill>
                <a:latin typeface="Courier"/>
              </a:rPr>
              <a:t>"age_months"</a:t>
            </a:r>
            <a:r>
              <a:rPr>
                <a:latin typeface="Courier"/>
              </a:rPr>
              <a:t>,</a:t>
            </a:r>
            <a:br/>
            <a:r>
              <a:rPr>
                <a:latin typeface="Courier"/>
              </a:rPr>
              <a:t>        </a:t>
            </a:r>
            <a:r>
              <a:rPr>
                <a:solidFill>
                  <a:srgbClr val="4070A0"/>
                </a:solidFill>
                <a:latin typeface="Courier"/>
              </a:rPr>
              <a:t>"sex"</a:t>
            </a:r>
            <a:r>
              <a:rPr>
                <a:latin typeface="Courier"/>
              </a:rPr>
              <a:t>, </a:t>
            </a:r>
            <a:r>
              <a:rPr>
                <a:solidFill>
                  <a:srgbClr val="4070A0"/>
                </a:solidFill>
                <a:latin typeface="Courier"/>
              </a:rPr>
              <a:t>"muac_mm"</a:t>
            </a:r>
            <a:r>
              <a:rPr>
                <a:latin typeface="Courier"/>
              </a:rPr>
              <a:t>, </a:t>
            </a:r>
            <a:r>
              <a:rPr>
                <a:solidFill>
                  <a:srgbClr val="4070A0"/>
                </a:solidFill>
                <a:latin typeface="Courier"/>
              </a:rPr>
              <a:t>"oedema"</a:t>
            </a:r>
            <a:r>
              <a:rPr>
                <a:latin typeface="Courier"/>
              </a:rPr>
              <a:t>, </a:t>
            </a:r>
            <a:r>
              <a:rPr>
                <a:solidFill>
                  <a:srgbClr val="4070A0"/>
                </a:solidFill>
                <a:latin typeface="Courier"/>
              </a:rPr>
              <a:t>"outcome"</a:t>
            </a:r>
            <a:r>
              <a:rPr>
                <a:latin typeface="Courier"/>
              </a:rPr>
              <a:t>,</a:t>
            </a:r>
            <a:br/>
            <a:r>
              <a:rPr>
                <a:latin typeface="Courier"/>
              </a:rPr>
              <a:t>    }</a:t>
            </a:r>
            <a:br/>
            <a:r>
              <a:rPr>
                <a:latin typeface="Courier"/>
              </a:rPr>
              <a:t>    absentes </a:t>
            </a:r>
            <a:r>
              <a:rPr>
                <a:solidFill>
                  <a:srgbClr val="666666"/>
                </a:solidFill>
                <a:latin typeface="Courier"/>
              </a:rPr>
              <a:t>=</a:t>
            </a:r>
            <a:r>
              <a:rPr>
                <a:latin typeface="Courier"/>
              </a:rPr>
              <a:t> attendues </a:t>
            </a:r>
            <a:r>
              <a:rPr>
                <a:solidFill>
                  <a:srgbClr val="666666"/>
                </a:solidFill>
                <a:latin typeface="Courier"/>
              </a:rPr>
              <a:t>-</a:t>
            </a:r>
            <a:r>
              <a:rPr>
                <a:latin typeface="Courier"/>
              </a:rPr>
              <a:t> </a:t>
            </a:r>
            <a:r>
              <a:rPr>
                <a:solidFill>
                  <a:srgbClr val="008000"/>
                </a:solidFill>
                <a:latin typeface="Courier"/>
              </a:rPr>
              <a:t>set</a:t>
            </a:r>
            <a:r>
              <a:rPr>
                <a:latin typeface="Courier"/>
              </a:rPr>
              <a:t>(df.columns)</a:t>
            </a:r>
            <a:br/>
            <a:r>
              <a:rPr>
                <a:latin typeface="Courier"/>
              </a:rPr>
              <a:t>    </a:t>
            </a:r>
            <a:r>
              <a:rPr b="1">
                <a:solidFill>
                  <a:srgbClr val="007020"/>
                </a:solidFill>
                <a:latin typeface="Courier"/>
              </a:rPr>
              <a:t>if</a:t>
            </a:r>
            <a:r>
              <a:rPr>
                <a:latin typeface="Courier"/>
              </a:rPr>
              <a:t> absentes:</a:t>
            </a:r>
            <a:br/>
            <a:r>
              <a:rPr>
                <a:latin typeface="Courier"/>
              </a:rPr>
              <a:t>        </a:t>
            </a:r>
            <a:r>
              <a:rPr b="1">
                <a:solidFill>
                  <a:srgbClr val="007020"/>
                </a:solidFill>
                <a:latin typeface="Courier"/>
              </a:rPr>
              <a:t>raise</a:t>
            </a:r>
            <a:r>
              <a:rPr>
                <a:latin typeface="Courier"/>
              </a:rPr>
              <a:t> </a:t>
            </a:r>
            <a:r>
              <a:rPr>
                <a:solidFill>
                  <a:srgbClr val="BC7A00"/>
                </a:solidFill>
                <a:latin typeface="Courier"/>
              </a:rPr>
              <a:t>ValueError</a:t>
            </a:r>
            <a:r>
              <a:rPr>
                <a:latin typeface="Courier"/>
              </a:rPr>
              <a:t>(</a:t>
            </a:r>
            <a:r>
              <a:rPr>
                <a:solidFill>
                  <a:srgbClr val="BB6688"/>
                </a:solidFill>
                <a:latin typeface="Courier"/>
              </a:rPr>
              <a:t>f"colonnes absentes de l'export : </a:t>
            </a:r>
            <a:r>
              <a:rPr>
                <a:solidFill>
                  <a:srgbClr val="4070A0"/>
                </a:solidFill>
                <a:latin typeface="Courier"/>
              </a:rPr>
              <a:t>{</a:t>
            </a:r>
            <a:r>
              <a:rPr>
                <a:solidFill>
                  <a:srgbClr val="008000"/>
                </a:solidFill>
                <a:latin typeface="Courier"/>
              </a:rPr>
              <a:t>sorted</a:t>
            </a:r>
            <a:r>
              <a:rPr>
                <a:latin typeface="Courier"/>
              </a:rPr>
              <a:t>(absentes)</a:t>
            </a:r>
            <a:r>
              <a:rPr>
                <a:solidFill>
                  <a:srgbClr val="4070A0"/>
                </a:solidFill>
                <a:latin typeface="Courier"/>
              </a:rPr>
              <a:t>}</a:t>
            </a:r>
            <a:r>
              <a:rPr>
                <a:solidFill>
                  <a:srgbClr val="BB6688"/>
                </a:solidFill>
                <a:latin typeface="Courier"/>
              </a:rPr>
              <a:t>"</a:t>
            </a:r>
            <a:r>
              <a:rPr>
                <a:latin typeface="Courier"/>
              </a:rPr>
              <a:t>)</a:t>
            </a:r>
            <a:br/>
            <a:br/>
            <a:r>
              <a:rPr>
                <a:latin typeface="Courier"/>
              </a:rPr>
              <a:t>    </a:t>
            </a:r>
            <a:r>
              <a:rPr b="1">
                <a:solidFill>
                  <a:srgbClr val="007020"/>
                </a:solidFill>
                <a:latin typeface="Courier"/>
              </a:rPr>
              <a:t>if</a:t>
            </a:r>
            <a:r>
              <a:rPr>
                <a:latin typeface="Courier"/>
              </a:rPr>
              <a:t> df[</a:t>
            </a:r>
            <a:r>
              <a:rPr>
                <a:solidFill>
                  <a:srgbClr val="4070A0"/>
                </a:solidFill>
                <a:latin typeface="Courier"/>
              </a:rPr>
              <a:t>"child_id"</a:t>
            </a:r>
            <a:r>
              <a:rPr>
                <a:latin typeface="Courier"/>
              </a:rPr>
              <a:t>].isna().</a:t>
            </a:r>
            <a:r>
              <a:rPr>
                <a:solidFill>
                  <a:srgbClr val="008000"/>
                </a:solidFill>
                <a:latin typeface="Courier"/>
              </a:rPr>
              <a:t>any</a:t>
            </a:r>
            <a:r>
              <a:rPr>
                <a:latin typeface="Courier"/>
              </a:rPr>
              <a:t>():</a:t>
            </a:r>
            <a:br/>
            <a:r>
              <a:rPr>
                <a:latin typeface="Courier"/>
              </a:rPr>
              <a:t>        </a:t>
            </a:r>
            <a:r>
              <a:rPr b="1">
                <a:solidFill>
                  <a:srgbClr val="007020"/>
                </a:solidFill>
                <a:latin typeface="Courier"/>
              </a:rPr>
              <a:t>raise</a:t>
            </a:r>
            <a:r>
              <a:rPr>
                <a:latin typeface="Courier"/>
              </a:rPr>
              <a:t> </a:t>
            </a:r>
            <a:r>
              <a:rPr>
                <a:solidFill>
                  <a:srgbClr val="BC7A00"/>
                </a:solidFill>
                <a:latin typeface="Courier"/>
              </a:rPr>
              <a:t>ValueError</a:t>
            </a:r>
            <a:r>
              <a:rPr>
                <a:latin typeface="Courier"/>
              </a:rPr>
              <a:t>(</a:t>
            </a:r>
            <a:r>
              <a:rPr>
                <a:solidFill>
                  <a:srgbClr val="4070A0"/>
                </a:solidFill>
                <a:latin typeface="Courier"/>
              </a:rPr>
              <a:t>"lignes sans identifiant"</a:t>
            </a:r>
            <a:r>
              <a:rPr>
                <a:latin typeface="Courier"/>
              </a:rPr>
              <a:t>)</a:t>
            </a:r>
            <a:br/>
            <a:br/>
            <a:r>
              <a:rPr>
                <a:latin typeface="Courier"/>
              </a:rPr>
              <a:t>    mesures </a:t>
            </a:r>
            <a:r>
              <a:rPr>
                <a:solidFill>
                  <a:srgbClr val="666666"/>
                </a:solidFill>
                <a:latin typeface="Courier"/>
              </a:rPr>
              <a:t>=</a:t>
            </a:r>
            <a:r>
              <a:rPr>
                <a:latin typeface="Courier"/>
              </a:rPr>
              <a:t> df[</a:t>
            </a:r>
            <a:r>
              <a:rPr>
                <a:solidFill>
                  <a:srgbClr val="4070A0"/>
                </a:solidFill>
                <a:latin typeface="Courier"/>
              </a:rPr>
              <a:t>"muac_mm"</a:t>
            </a:r>
            <a:r>
              <a:rPr>
                <a:latin typeface="Courier"/>
              </a:rPr>
              <a:t>].dropna()</a:t>
            </a:r>
            <a:br/>
            <a:r>
              <a:rPr>
                <a:latin typeface="Courier"/>
              </a:rPr>
              <a:t>    </a:t>
            </a:r>
            <a:r>
              <a:rPr b="1">
                <a:solidFill>
                  <a:srgbClr val="007020"/>
                </a:solidFill>
                <a:latin typeface="Courier"/>
              </a:rPr>
              <a:t>if</a:t>
            </a:r>
            <a:r>
              <a:rPr>
                <a:latin typeface="Courier"/>
              </a:rPr>
              <a:t> </a:t>
            </a:r>
            <a:r>
              <a:rPr>
                <a:solidFill>
                  <a:srgbClr val="008000"/>
                </a:solidFill>
                <a:latin typeface="Courier"/>
              </a:rPr>
              <a:t>len</a:t>
            </a:r>
            <a:r>
              <a:rPr>
                <a:latin typeface="Courier"/>
              </a:rPr>
              <a:t>(mesures) </a:t>
            </a:r>
            <a:r>
              <a:rPr>
                <a:solidFill>
                  <a:srgbClr val="666666"/>
                </a:solidFill>
                <a:latin typeface="Courier"/>
              </a:rPr>
              <a:t>==</a:t>
            </a:r>
            <a:r>
              <a:rPr>
                <a:latin typeface="Courier"/>
              </a:rPr>
              <a:t> </a:t>
            </a:r>
            <a:r>
              <a:rPr>
                <a:solidFill>
                  <a:srgbClr val="40A070"/>
                </a:solidFill>
                <a:latin typeface="Courier"/>
              </a:rPr>
              <a:t>0</a:t>
            </a:r>
            <a:r>
              <a:rPr>
                <a:latin typeface="Courier"/>
              </a:rPr>
              <a:t>:</a:t>
            </a:r>
            <a:br/>
            <a:r>
              <a:rPr>
                <a:latin typeface="Courier"/>
              </a:rPr>
              <a:t>        </a:t>
            </a:r>
            <a:r>
              <a:rPr b="1">
                <a:solidFill>
                  <a:srgbClr val="007020"/>
                </a:solidFill>
                <a:latin typeface="Courier"/>
              </a:rPr>
              <a:t>raise</a:t>
            </a:r>
            <a:r>
              <a:rPr>
                <a:latin typeface="Courier"/>
              </a:rPr>
              <a:t> </a:t>
            </a:r>
            <a:r>
              <a:rPr>
                <a:solidFill>
                  <a:srgbClr val="BC7A00"/>
                </a:solidFill>
                <a:latin typeface="Courier"/>
              </a:rPr>
              <a:t>ValueError</a:t>
            </a:r>
            <a:r>
              <a:rPr>
                <a:latin typeface="Courier"/>
              </a:rPr>
              <a:t>(</a:t>
            </a:r>
            <a:r>
              <a:rPr>
                <a:solidFill>
                  <a:srgbClr val="4070A0"/>
                </a:solidFill>
                <a:latin typeface="Courier"/>
              </a:rPr>
              <a:t>"aucune mesure de PB — mauvais fichier ?"</a:t>
            </a:r>
            <a:r>
              <a:rPr>
                <a:latin typeface="Courier"/>
              </a:rPr>
              <a:t>)</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Faire en sorte que cela tourne encore au trimestre suivant</dc:title>
  <dc:creator>Pierre Robentz Cassion</dc:creator>
  <cp:keywords/>
  <dcterms:created xsi:type="dcterms:W3CDTF">2026-07-26T00:00:00Z</dcterms:created>
  <dcterms:modified xsi:type="dcterms:W3CDTF">2026-07-26T00:00:00Z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Leçon 8 sur 8</vt:lpwstr>
  </property>
  <property fmtid="{D5CDD505-2E9C-101B-9397-08002B2CF9AE}" pid="3" name="subtitle">
    <vt:lpwstr>Transformer une analyse qui fonctionne en une analyse qui se relance sur un nouvel export sans modification, échoue bruyamment quand l’entrée change, et se transmet à quelqu’un qui n’a rien de votre contexte.</vt:lpwstr>
  </property>
</Properties>
</file>