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 the 21/35 thresholds 0.9% of these households have poor food consumption. On the 28/42 thresholds 7.3% do. Both are correct applications of a published standard, and a report that does not say which it used is not.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Food Consumption Score asks how many of the last seven days a household ate from each of eight food groups, and weights them by nutritional density.</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Meat and dairy carry four points a day and sugar carries half, because the score is a proxy for dietary quality rather than for quantity. A household eating cereals and oil every day scores 17.5; one eating meat twice a week scores 8 for those two days alone. Two things have to happen before the multiplication, and both are skipped routinely.</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Twenty-three cells hold a value above seven days, against a seven-day recall. They are impossible, and a score computed without checking inherits them: the highest FCS in this file is 114.5 uncorrected against 105.5 with the values capped. The correction is a judgement. Capping at seven assumes a keying error in the last digit; blanking assumes the answer is unknown. Say which you did, and notice that capping is the more conservative choice here because it keeps the household in the denominator.</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127 cells across dairy, fruit and meat are blank, in 123 households. Those are the three highest-weighted groups after pulses, which is not a coincidence — they are the questions an enumerator skips when the answer is obviously none and the form does not force a response. Treating a blank as zero days scores a household as eating less than it did. </a:t>
            </a:r>
            <a:r>
              <a:rPr>
                <a:latin typeface="Courier"/>
              </a:rPr>
              <a:t>sum()</a:t>
            </a:r>
            <a:r>
              <a:rPr/>
              <a:t> in pandas does exactly that by default, and </a:t>
            </a:r>
            <a:r>
              <a:rPr>
                <a:latin typeface="Courier"/>
              </a:rPr>
              <a:t>sum(na.rm = TRUE)</a:t>
            </a:r>
            <a:r>
              <a:rPr/>
              <a:t> in R does it on request.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1,989 households of 2,112 have a complete consumption module. Report that number. A prevalence computed on 1,989 and printed beside a demographic figure computed on 2,112 invites a subtraction that does not mean anything.</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poor-consumption headline is eight times larger on one set than the other, and both are the published standard. The 28/42 set exists for contexts where oil and sugar are consumed near-universally: those two groups add 7 points to almost every household, which shifts the whole distribution right and makes the lower cut-offs too generous. Median FCS here is 43.5, and oil is eaten a mean 4.7 days a week and sugar 3.8 — frequent enough that the two groups add about 4 points to a typical household before any nutrient-dense food is counted.</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Choose on the evidence, state the choice, and never change it between rounds. A programme that reports 0.9% one year and 7.3% the next because someone switched threshold sets has reported a fourfold deterioration that did not happen.</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things the FCS is regularly asked to do and cannot. It is not a measure of quantity. A household eating small portions of eight food groups scores well. The score is about dietary diversity and frequency, and Sphere’s kilocalorie standards are a different instrument. It is not comparable across contexts with different diets. The weights are fixed globally and the food groups are not eaten in the same proportions everywhere, which is exactly why two threshold sets exist. It is not an IPC phase. It is one outcome indicator feeding one of several evidence rows, and the last unit of this course is about the difference.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thresholds named, the exclusions counted, and the reason for the choice in one sentence. That paragraph is what makes the 7.3% auditable, and it is three lines longer than the version most reports carry.</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Food consumption is what a household ate. The next lesson is what it went without and what it did to avoid going without — two more instruments on the same households, each with an exclusion rule of its own.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food-security-ipc/fs-01-the-food-consumption-scor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One score, two thresholds, eight times the answer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On the 21/35 thresholds 0.9% of these households have poor food consumption. On the 28/42 thresholds 7.3% do. Both are correct applications of a published standard, and a report that does not say which it used is not.</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score, from its parts</a:t>
            </a:r>
          </a:p>
          <a:p>
            <a:pPr lvl="0"/>
            <a:r>
              <a:rPr/>
              <a:t>Range-check first</a:t>
            </a:r>
          </a:p>
          <a:p>
            <a:pPr lvl="0"/>
            <a:r>
              <a:rPr/>
              <a:t>A blank is not a zero</a:t>
            </a:r>
          </a:p>
          <a:p>
            <a:pPr lvl="0"/>
            <a:r>
              <a:rPr/>
              <a:t>The two threshold sets</a:t>
            </a:r>
          </a:p>
          <a:p>
            <a:pPr lvl="0"/>
            <a:r>
              <a:rPr/>
              <a:t>What the score is not</a:t>
            </a:r>
          </a:p>
          <a:p>
            <a:pPr lvl="0"/>
            <a:r>
              <a:rPr/>
              <a:t>Report it with its rules</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score, from its parts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survey </a:t>
            </a:r>
            <a:r>
              <a:rPr>
                <a:solidFill>
                  <a:srgbClr val="666666"/>
                </a:solidFill>
                <a:latin typeface="Courier"/>
              </a:rPr>
              <a:t>=</a:t>
            </a:r>
            <a:r>
              <a:rPr>
                <a:latin typeface="Courier"/>
              </a:rPr>
              <a:t> pd.read_csv(</a:t>
            </a:r>
            <a:r>
              <a:rPr>
                <a:solidFill>
                  <a:srgbClr val="4070A0"/>
                </a:solidFill>
                <a:latin typeface="Courier"/>
              </a:rPr>
              <a:t>"food-security-survey-2024.v1.csv"</a:t>
            </a:r>
            <a:r>
              <a:rPr>
                <a:latin typeface="Courier"/>
              </a:rPr>
              <a:t>)</a:t>
            </a:r>
            <a:br/>
            <a:br/>
            <a:r>
              <a:rPr>
                <a:latin typeface="Courier"/>
              </a:rPr>
              <a:t>WEIGHTS </a:t>
            </a:r>
            <a:r>
              <a:rPr>
                <a:solidFill>
                  <a:srgbClr val="666666"/>
                </a:solidFill>
                <a:latin typeface="Courier"/>
              </a:rPr>
              <a:t>=</a:t>
            </a:r>
            <a:r>
              <a:rPr>
                <a:latin typeface="Courier"/>
              </a:rPr>
              <a:t> {</a:t>
            </a:r>
            <a:br/>
            <a:r>
              <a:rPr>
                <a:latin typeface="Courier"/>
              </a:rPr>
              <a:t>    </a:t>
            </a:r>
            <a:r>
              <a:rPr>
                <a:solidFill>
                  <a:srgbClr val="4070A0"/>
                </a:solidFill>
                <a:latin typeface="Courier"/>
              </a:rPr>
              <a:t>"fcs_cereals_tubers"</a:t>
            </a:r>
            <a:r>
              <a:rPr>
                <a:latin typeface="Courier"/>
              </a:rPr>
              <a:t>: </a:t>
            </a:r>
            <a:r>
              <a:rPr>
                <a:solidFill>
                  <a:srgbClr val="40A070"/>
                </a:solidFill>
                <a:latin typeface="Courier"/>
              </a:rPr>
              <a:t>2.0</a:t>
            </a:r>
            <a:r>
              <a:rPr>
                <a:latin typeface="Courier"/>
              </a:rPr>
              <a:t>,</a:t>
            </a:r>
            <a:br/>
            <a:r>
              <a:rPr>
                <a:latin typeface="Courier"/>
              </a:rPr>
              <a:t>    </a:t>
            </a:r>
            <a:r>
              <a:rPr>
                <a:solidFill>
                  <a:srgbClr val="4070A0"/>
                </a:solidFill>
                <a:latin typeface="Courier"/>
              </a:rPr>
              <a:t>"fcs_pulses"</a:t>
            </a:r>
            <a:r>
              <a:rPr>
                <a:latin typeface="Courier"/>
              </a:rPr>
              <a:t>: </a:t>
            </a:r>
            <a:r>
              <a:rPr>
                <a:solidFill>
                  <a:srgbClr val="40A070"/>
                </a:solidFill>
                <a:latin typeface="Courier"/>
              </a:rPr>
              <a:t>3.0</a:t>
            </a:r>
            <a:r>
              <a:rPr>
                <a:latin typeface="Courier"/>
              </a:rPr>
              <a:t>,</a:t>
            </a:r>
            <a:br/>
            <a:r>
              <a:rPr>
                <a:latin typeface="Courier"/>
              </a:rPr>
              <a:t>    </a:t>
            </a:r>
            <a:r>
              <a:rPr>
                <a:solidFill>
                  <a:srgbClr val="4070A0"/>
                </a:solidFill>
                <a:latin typeface="Courier"/>
              </a:rPr>
              <a:t>"fcs_vegetables"</a:t>
            </a:r>
            <a:r>
              <a:rPr>
                <a:latin typeface="Courier"/>
              </a:rPr>
              <a:t>: </a:t>
            </a:r>
            <a:r>
              <a:rPr>
                <a:solidFill>
                  <a:srgbClr val="40A070"/>
                </a:solidFill>
                <a:latin typeface="Courier"/>
              </a:rPr>
              <a:t>1.0</a:t>
            </a:r>
            <a:r>
              <a:rPr>
                <a:latin typeface="Courier"/>
              </a:rPr>
              <a:t>,</a:t>
            </a:r>
            <a:br/>
            <a:r>
              <a:rPr>
                <a:latin typeface="Courier"/>
              </a:rPr>
              <a:t>    </a:t>
            </a:r>
            <a:r>
              <a:rPr>
                <a:solidFill>
                  <a:srgbClr val="4070A0"/>
                </a:solidFill>
                <a:latin typeface="Courier"/>
              </a:rPr>
              <a:t>"fcs_fruit"</a:t>
            </a:r>
            <a:r>
              <a:rPr>
                <a:latin typeface="Courier"/>
              </a:rPr>
              <a:t>: </a:t>
            </a:r>
            <a:r>
              <a:rPr>
                <a:solidFill>
                  <a:srgbClr val="40A070"/>
                </a:solidFill>
                <a:latin typeface="Courier"/>
              </a:rPr>
              <a:t>1.0</a:t>
            </a:r>
            <a:r>
              <a:rPr>
                <a:latin typeface="Courier"/>
              </a:rPr>
              <a:t>,</a:t>
            </a:r>
            <a:br/>
            <a:r>
              <a:rPr>
                <a:latin typeface="Courier"/>
              </a:rPr>
              <a:t>    </a:t>
            </a:r>
            <a:r>
              <a:rPr>
                <a:solidFill>
                  <a:srgbClr val="4070A0"/>
                </a:solidFill>
                <a:latin typeface="Courier"/>
              </a:rPr>
              <a:t>"fcs_meat_fish_eggs"</a:t>
            </a:r>
            <a:r>
              <a:rPr>
                <a:latin typeface="Courier"/>
              </a:rPr>
              <a:t>: </a:t>
            </a:r>
            <a:r>
              <a:rPr>
                <a:solidFill>
                  <a:srgbClr val="40A070"/>
                </a:solidFill>
                <a:latin typeface="Courier"/>
              </a:rPr>
              <a:t>4.0</a:t>
            </a:r>
            <a:r>
              <a:rPr>
                <a:latin typeface="Courier"/>
              </a:rPr>
              <a:t>,</a:t>
            </a:r>
            <a:br/>
            <a:r>
              <a:rPr>
                <a:latin typeface="Courier"/>
              </a:rPr>
              <a:t>    </a:t>
            </a:r>
            <a:r>
              <a:rPr>
                <a:solidFill>
                  <a:srgbClr val="4070A0"/>
                </a:solidFill>
                <a:latin typeface="Courier"/>
              </a:rPr>
              <a:t>"fcs_dairy"</a:t>
            </a:r>
            <a:r>
              <a:rPr>
                <a:latin typeface="Courier"/>
              </a:rPr>
              <a:t>: </a:t>
            </a:r>
            <a:r>
              <a:rPr>
                <a:solidFill>
                  <a:srgbClr val="40A070"/>
                </a:solidFill>
                <a:latin typeface="Courier"/>
              </a:rPr>
              <a:t>4.0</a:t>
            </a:r>
            <a:r>
              <a:rPr>
                <a:latin typeface="Courier"/>
              </a:rPr>
              <a:t>,</a:t>
            </a:r>
            <a:br/>
            <a:r>
              <a:rPr>
                <a:latin typeface="Courier"/>
              </a:rPr>
              <a:t>    </a:t>
            </a:r>
            <a:r>
              <a:rPr>
                <a:solidFill>
                  <a:srgbClr val="4070A0"/>
                </a:solidFill>
                <a:latin typeface="Courier"/>
              </a:rPr>
              <a:t>"fcs_oils_fats"</a:t>
            </a:r>
            <a:r>
              <a:rPr>
                <a:latin typeface="Courier"/>
              </a:rPr>
              <a:t>: </a:t>
            </a:r>
            <a:r>
              <a:rPr>
                <a:solidFill>
                  <a:srgbClr val="40A070"/>
                </a:solidFill>
                <a:latin typeface="Courier"/>
              </a:rPr>
              <a:t>0.5</a:t>
            </a:r>
            <a:r>
              <a:rPr>
                <a:latin typeface="Courier"/>
              </a:rPr>
              <a:t>,</a:t>
            </a:r>
            <a:br/>
            <a:r>
              <a:rPr>
                <a:latin typeface="Courier"/>
              </a:rPr>
              <a:t>    </a:t>
            </a:r>
            <a:r>
              <a:rPr>
                <a:solidFill>
                  <a:srgbClr val="4070A0"/>
                </a:solidFill>
                <a:latin typeface="Courier"/>
              </a:rPr>
              <a:t>"fcs_sugar"</a:t>
            </a:r>
            <a:r>
              <a:rPr>
                <a:latin typeface="Courier"/>
              </a:rPr>
              <a:t>: </a:t>
            </a:r>
            <a:r>
              <a:rPr>
                <a:solidFill>
                  <a:srgbClr val="40A070"/>
                </a:solidFill>
                <a:latin typeface="Courier"/>
              </a:rPr>
              <a:t>0.5</a:t>
            </a:r>
            <a:r>
              <a:rPr>
                <a:latin typeface="Courier"/>
              </a:rPr>
              <a:t>,</a:t>
            </a:r>
            <a:b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score, from its parts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weights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7D9029"/>
                </a:solidFill>
                <a:latin typeface="Courier"/>
              </a:rPr>
              <a:t>fcs_cereals_tubers =</a:t>
            </a:r>
            <a:r>
              <a:rPr>
                <a:latin typeface="Courier"/>
              </a:rPr>
              <a:t> </a:t>
            </a:r>
            <a:r>
              <a:rPr>
                <a:solidFill>
                  <a:srgbClr val="40A070"/>
                </a:solidFill>
                <a:latin typeface="Courier"/>
              </a:rPr>
              <a:t>2</a:t>
            </a:r>
            <a:r>
              <a:rPr>
                <a:latin typeface="Courier"/>
              </a:rPr>
              <a:t>, </a:t>
            </a:r>
            <a:r>
              <a:rPr>
                <a:solidFill>
                  <a:srgbClr val="7D9029"/>
                </a:solidFill>
                <a:latin typeface="Courier"/>
              </a:rPr>
              <a:t>fcs_pulses =</a:t>
            </a:r>
            <a:r>
              <a:rPr>
                <a:latin typeface="Courier"/>
              </a:rPr>
              <a:t> </a:t>
            </a:r>
            <a:r>
              <a:rPr>
                <a:solidFill>
                  <a:srgbClr val="40A070"/>
                </a:solidFill>
                <a:latin typeface="Courier"/>
              </a:rPr>
              <a:t>3</a:t>
            </a:r>
            <a:r>
              <a:rPr>
                <a:latin typeface="Courier"/>
              </a:rPr>
              <a:t>, </a:t>
            </a:r>
            <a:r>
              <a:rPr>
                <a:solidFill>
                  <a:srgbClr val="7D9029"/>
                </a:solidFill>
                <a:latin typeface="Courier"/>
              </a:rPr>
              <a:t>fcs_vegetables =</a:t>
            </a:r>
            <a:r>
              <a:rPr>
                <a:latin typeface="Courier"/>
              </a:rPr>
              <a:t> </a:t>
            </a:r>
            <a:r>
              <a:rPr>
                <a:solidFill>
                  <a:srgbClr val="40A070"/>
                </a:solidFill>
                <a:latin typeface="Courier"/>
              </a:rPr>
              <a:t>1</a:t>
            </a:r>
            <a:r>
              <a:rPr>
                <a:latin typeface="Courier"/>
              </a:rPr>
              <a:t>,</a:t>
            </a:r>
            <a:br/>
            <a:r>
              <a:rPr>
                <a:latin typeface="Courier"/>
              </a:rPr>
              <a:t>             </a:t>
            </a:r>
            <a:r>
              <a:rPr>
                <a:solidFill>
                  <a:srgbClr val="7D9029"/>
                </a:solidFill>
                <a:latin typeface="Courier"/>
              </a:rPr>
              <a:t>fcs_fruit =</a:t>
            </a:r>
            <a:r>
              <a:rPr>
                <a:latin typeface="Courier"/>
              </a:rPr>
              <a:t> </a:t>
            </a:r>
            <a:r>
              <a:rPr>
                <a:solidFill>
                  <a:srgbClr val="40A070"/>
                </a:solidFill>
                <a:latin typeface="Courier"/>
              </a:rPr>
              <a:t>1</a:t>
            </a:r>
            <a:r>
              <a:rPr>
                <a:latin typeface="Courier"/>
              </a:rPr>
              <a:t>, </a:t>
            </a:r>
            <a:r>
              <a:rPr>
                <a:solidFill>
                  <a:srgbClr val="7D9029"/>
                </a:solidFill>
                <a:latin typeface="Courier"/>
              </a:rPr>
              <a:t>fcs_meat_fish_eggs =</a:t>
            </a:r>
            <a:r>
              <a:rPr>
                <a:latin typeface="Courier"/>
              </a:rPr>
              <a:t> </a:t>
            </a:r>
            <a:r>
              <a:rPr>
                <a:solidFill>
                  <a:srgbClr val="40A070"/>
                </a:solidFill>
                <a:latin typeface="Courier"/>
              </a:rPr>
              <a:t>4</a:t>
            </a:r>
            <a:r>
              <a:rPr>
                <a:latin typeface="Courier"/>
              </a:rPr>
              <a:t>, </a:t>
            </a:r>
            <a:r>
              <a:rPr>
                <a:solidFill>
                  <a:srgbClr val="7D9029"/>
                </a:solidFill>
                <a:latin typeface="Courier"/>
              </a:rPr>
              <a:t>fcs_dairy =</a:t>
            </a:r>
            <a:r>
              <a:rPr>
                <a:latin typeface="Courier"/>
              </a:rPr>
              <a:t> </a:t>
            </a:r>
            <a:r>
              <a:rPr>
                <a:solidFill>
                  <a:srgbClr val="40A070"/>
                </a:solidFill>
                <a:latin typeface="Courier"/>
              </a:rPr>
              <a:t>4</a:t>
            </a:r>
            <a:r>
              <a:rPr>
                <a:latin typeface="Courier"/>
              </a:rPr>
              <a:t>,</a:t>
            </a:r>
            <a:br/>
            <a:r>
              <a:rPr>
                <a:latin typeface="Courier"/>
              </a:rPr>
              <a:t>             </a:t>
            </a:r>
            <a:r>
              <a:rPr>
                <a:solidFill>
                  <a:srgbClr val="7D9029"/>
                </a:solidFill>
                <a:latin typeface="Courier"/>
              </a:rPr>
              <a:t>fcs_oils_fats =</a:t>
            </a:r>
            <a:r>
              <a:rPr>
                <a:latin typeface="Courier"/>
              </a:rPr>
              <a:t> </a:t>
            </a:r>
            <a:r>
              <a:rPr>
                <a:solidFill>
                  <a:srgbClr val="40A070"/>
                </a:solidFill>
                <a:latin typeface="Courier"/>
              </a:rPr>
              <a:t>0.5</a:t>
            </a:r>
            <a:r>
              <a:rPr>
                <a:latin typeface="Courier"/>
              </a:rPr>
              <a:t>, </a:t>
            </a:r>
            <a:r>
              <a:rPr>
                <a:solidFill>
                  <a:srgbClr val="7D9029"/>
                </a:solidFill>
                <a:latin typeface="Courier"/>
              </a:rPr>
              <a:t>fcs_sugar =</a:t>
            </a:r>
            <a:r>
              <a:rPr>
                <a:latin typeface="Courier"/>
              </a:rPr>
              <a:t> </a:t>
            </a:r>
            <a:r>
              <a:rPr>
                <a:solidFill>
                  <a:srgbClr val="40A070"/>
                </a:solidFill>
                <a:latin typeface="Courier"/>
              </a:rPr>
              <a:t>0.5</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score, from its parts</a:t>
            </a:r>
          </a:p>
        </p:txBody>
      </p:sp>
      <p:sp>
        <p:nvSpPr>
          <p:cNvPr id="3" name="Content Placeholder 2"/>
          <p:cNvSpPr>
            <a:spLocks noGrp="1"/>
          </p:cNvSpPr>
          <p:nvPr>
            <p:ph idx="1"/>
          </p:nvPr>
        </p:nvSpPr>
        <p:spPr/>
        <p:txBody>
          <a:bodyPr/>
          <a:lstStyle/>
          <a:p>
            <a:pPr lvl="0"/>
            <a:r>
              <a:rPr/>
              <a:t>Two things have to happen before the multiplication — and both are skipped routinely</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Range-check first — In Python</a:t>
            </a:r>
          </a:p>
        </p:txBody>
      </p:sp>
      <p:sp>
        <p:nvSpPr>
          <p:cNvPr id="3" name="Content Placeholder 2"/>
          <p:cNvSpPr>
            <a:spLocks noGrp="1"/>
          </p:cNvSpPr>
          <p:nvPr>
            <p:ph idx="1"/>
          </p:nvPr>
        </p:nvSpPr>
        <p:spPr/>
        <p:txBody>
          <a:bodyPr/>
          <a:lstStyle/>
          <a:p>
            <a:pPr lvl="0" indent="0">
              <a:buNone/>
            </a:pPr>
            <a:r>
              <a:rPr>
                <a:latin typeface="Courier"/>
              </a:rPr>
              <a:t>groups </a:t>
            </a:r>
            <a:r>
              <a:rPr>
                <a:solidFill>
                  <a:srgbClr val="666666"/>
                </a:solidFill>
                <a:latin typeface="Courier"/>
              </a:rPr>
              <a:t>=</a:t>
            </a:r>
            <a:r>
              <a:rPr>
                <a:latin typeface="Courier"/>
              </a:rPr>
              <a:t> </a:t>
            </a:r>
            <a:r>
              <a:rPr>
                <a:solidFill>
                  <a:srgbClr val="008000"/>
                </a:solidFill>
                <a:latin typeface="Courier"/>
              </a:rPr>
              <a:t>list</a:t>
            </a:r>
            <a:r>
              <a:rPr>
                <a:latin typeface="Courier"/>
              </a:rPr>
              <a:t>(WEIGHTS)</a:t>
            </a:r>
            <a:br/>
            <a:r>
              <a:rPr>
                <a:solidFill>
                  <a:srgbClr val="008000"/>
                </a:solidFill>
                <a:latin typeface="Courier"/>
              </a:rPr>
              <a:t>print</a:t>
            </a:r>
            <a:r>
              <a:rPr>
                <a:latin typeface="Courier"/>
              </a:rPr>
              <a:t>(survey[groups].</a:t>
            </a:r>
            <a:r>
              <a:rPr>
                <a:solidFill>
                  <a:srgbClr val="008000"/>
                </a:solidFill>
                <a:latin typeface="Courier"/>
              </a:rPr>
              <a:t>max</a:t>
            </a:r>
            <a:r>
              <a:rPr>
                <a:latin typeface="Courier"/>
              </a:rPr>
              <a:t>())</a:t>
            </a:r>
            <a:br/>
            <a:r>
              <a:rPr>
                <a:solidFill>
                  <a:srgbClr val="008000"/>
                </a:solidFill>
                <a:latin typeface="Courier"/>
              </a:rPr>
              <a:t>print</a:t>
            </a:r>
            <a:r>
              <a:rPr>
                <a:latin typeface="Courier"/>
              </a:rPr>
              <a:t>(</a:t>
            </a:r>
            <a:r>
              <a:rPr>
                <a:solidFill>
                  <a:srgbClr val="BB6688"/>
                </a:solidFill>
                <a:latin typeface="Courier"/>
              </a:rPr>
              <a:t>f"values above 7: </a:t>
            </a:r>
            <a:r>
              <a:rPr>
                <a:solidFill>
                  <a:srgbClr val="4070A0"/>
                </a:solidFill>
                <a:latin typeface="Courier"/>
              </a:rPr>
              <a:t>{</a:t>
            </a:r>
            <a:r>
              <a:rPr>
                <a:latin typeface="Courier"/>
              </a:rPr>
              <a:t>(survey[groups] </a:t>
            </a:r>
            <a:r>
              <a:rPr>
                <a:solidFill>
                  <a:srgbClr val="666666"/>
                </a:solidFill>
                <a:latin typeface="Courier"/>
              </a:rPr>
              <a:t>&gt;</a:t>
            </a:r>
            <a:r>
              <a:rPr>
                <a:latin typeface="Courier"/>
              </a:rPr>
              <a:t> </a:t>
            </a:r>
            <a:r>
              <a:rPr>
                <a:solidFill>
                  <a:srgbClr val="40A070"/>
                </a:solidFill>
                <a:latin typeface="Courier"/>
              </a:rPr>
              <a:t>7</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Range-check first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all_of</a:t>
            </a:r>
            <a:r>
              <a:rPr>
                <a:latin typeface="Courier"/>
              </a:rPr>
              <a:t>(</a:t>
            </a:r>
            <a:r>
              <a:rPr>
                <a:solidFill>
                  <a:srgbClr val="06287E"/>
                </a:solidFill>
                <a:latin typeface="Courier"/>
              </a:rPr>
              <a:t>names</a:t>
            </a:r>
            <a:r>
              <a:rPr>
                <a:latin typeface="Courier"/>
              </a:rPr>
              <a:t>(weights)), max, </a:t>
            </a:r>
            <a:r>
              <a:rPr>
                <a:solidFill>
                  <a:srgbClr val="7D9029"/>
                </a:solidFill>
                <a:latin typeface="Courier"/>
              </a:rPr>
              <a:t>.names =</a:t>
            </a:r>
            <a:r>
              <a:rPr>
                <a:latin typeface="Courier"/>
              </a:rPr>
              <a:t> </a:t>
            </a:r>
            <a:r>
              <a:rPr>
                <a:solidFill>
                  <a:srgbClr val="4070A0"/>
                </a:solidFill>
                <a:latin typeface="Courier"/>
              </a:rPr>
              <a:t>"{.col}"</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Range-check first</a:t>
            </a:r>
          </a:p>
        </p:txBody>
      </p:sp>
      <p:sp>
        <p:nvSpPr>
          <p:cNvPr id="3" name="Content Placeholder 2"/>
          <p:cNvSpPr>
            <a:spLocks noGrp="1"/>
          </p:cNvSpPr>
          <p:nvPr>
            <p:ph idx="1"/>
          </p:nvPr>
        </p:nvSpPr>
        <p:spPr/>
        <p:txBody>
          <a:bodyPr/>
          <a:lstStyle/>
          <a:p>
            <a:pPr lvl="0"/>
            <a:r>
              <a:rPr/>
              <a:t>Twenty-three cells hold a value above seven days — against a seven-day recall</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blank is not a zero — In Python</a:t>
            </a:r>
          </a:p>
        </p:txBody>
      </p:sp>
      <p:sp>
        <p:nvSpPr>
          <p:cNvPr id="3" name="Content Placeholder 2"/>
          <p:cNvSpPr>
            <a:spLocks noGrp="1"/>
          </p:cNvSpPr>
          <p:nvPr>
            <p:ph idx="1"/>
          </p:nvPr>
        </p:nvSpPr>
        <p:spPr/>
        <p:txBody>
          <a:bodyPr/>
          <a:lstStyle/>
          <a:p>
            <a:pPr lvl="0" indent="0">
              <a:buNone/>
            </a:pPr>
            <a:r>
              <a:rPr>
                <a:latin typeface="Courier"/>
              </a:rPr>
              <a:t>blanks </a:t>
            </a:r>
            <a:r>
              <a:rPr>
                <a:solidFill>
                  <a:srgbClr val="666666"/>
                </a:solidFill>
                <a:latin typeface="Courier"/>
              </a:rPr>
              <a:t>=</a:t>
            </a:r>
            <a:r>
              <a:rPr>
                <a:latin typeface="Courier"/>
              </a:rPr>
              <a:t> survey[groups].isna().</a:t>
            </a:r>
            <a:r>
              <a:rPr>
                <a:solidFill>
                  <a:srgbClr val="008000"/>
                </a:solidFill>
                <a:latin typeface="Courier"/>
              </a:rPr>
              <a:t>sum</a:t>
            </a:r>
            <a:r>
              <a:rPr>
                <a:latin typeface="Courier"/>
              </a:rPr>
              <a:t>()</a:t>
            </a:r>
            <a:br/>
            <a:r>
              <a:rPr>
                <a:solidFill>
                  <a:srgbClr val="008000"/>
                </a:solidFill>
                <a:latin typeface="Courier"/>
              </a:rPr>
              <a:t>print</a:t>
            </a:r>
            <a:r>
              <a:rPr>
                <a:latin typeface="Courier"/>
              </a:rPr>
              <a:t>(blanks[blanks </a:t>
            </a:r>
            <a:r>
              <a:rPr>
                <a:solidFill>
                  <a:srgbClr val="666666"/>
                </a:solidFill>
                <a:latin typeface="Courier"/>
              </a:rPr>
              <a:t>&gt;</a:t>
            </a:r>
            <a:r>
              <a:rPr>
                <a:latin typeface="Courier"/>
              </a:rPr>
              <a:t> </a:t>
            </a:r>
            <a:r>
              <a:rPr>
                <a:solidFill>
                  <a:srgbClr val="40A070"/>
                </a:solidFill>
                <a:latin typeface="Courier"/>
              </a:rPr>
              <a:t>0</a:t>
            </a:r>
            <a:r>
              <a:rPr>
                <a:latin typeface="Courier"/>
              </a:rPr>
              <a:t>])</a:t>
            </a:r>
            <a:br/>
            <a:r>
              <a:rPr>
                <a:solidFill>
                  <a:srgbClr val="008000"/>
                </a:solidFill>
                <a:latin typeface="Courier"/>
              </a:rPr>
              <a:t>print</a:t>
            </a:r>
            <a:r>
              <a:rPr>
                <a:latin typeface="Courier"/>
              </a:rPr>
              <a:t>(</a:t>
            </a:r>
            <a:r>
              <a:rPr>
                <a:solidFill>
                  <a:srgbClr val="BB6688"/>
                </a:solidFill>
                <a:latin typeface="Courier"/>
              </a:rPr>
              <a:t>f"households with any blank: </a:t>
            </a:r>
            <a:r>
              <a:rPr>
                <a:solidFill>
                  <a:srgbClr val="4070A0"/>
                </a:solidFill>
                <a:latin typeface="Courier"/>
              </a:rPr>
              <a:t>{</a:t>
            </a:r>
            <a:r>
              <a:rPr>
                <a:latin typeface="Courier"/>
              </a:rPr>
              <a:t>survey[groups]</a:t>
            </a:r>
            <a:r>
              <a:rPr>
                <a:solidFill>
                  <a:srgbClr val="4070A0"/>
                </a:solidFill>
                <a:latin typeface="Courier"/>
              </a:rPr>
              <a:t>.</a:t>
            </a:r>
            <a:r>
              <a:rPr>
                <a:latin typeface="Courier"/>
              </a:rPr>
              <a:t>isna()</a:t>
            </a:r>
            <a:r>
              <a:rPr>
                <a:solidFill>
                  <a:srgbClr val="4070A0"/>
                </a:solidFill>
                <a:latin typeface="Courier"/>
              </a:rPr>
              <a:t>.</a:t>
            </a:r>
            <a:r>
              <a:rPr>
                <a:solidFill>
                  <a:srgbClr val="008000"/>
                </a:solidFill>
                <a:latin typeface="Courier"/>
              </a:rPr>
              <a:t>any</a:t>
            </a:r>
            <a:r>
              <a:rPr>
                <a:latin typeface="Courier"/>
              </a:rPr>
              <a:t>(axis</a:t>
            </a:r>
            <a:r>
              <a:rPr>
                <a:solidFill>
                  <a:srgbClr val="666666"/>
                </a:solidFill>
                <a:latin typeface="Courier"/>
              </a:rPr>
              <a:t>=</a:t>
            </a:r>
            <a:r>
              <a:rPr>
                <a:solidFill>
                  <a:srgbClr val="40A070"/>
                </a:solidFill>
                <a:latin typeface="Courier"/>
              </a:rPr>
              <a:t>1</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blank is not a zero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all_of</a:t>
            </a:r>
            <a:r>
              <a:rPr>
                <a:latin typeface="Courier"/>
              </a:rPr>
              <a:t>(</a:t>
            </a:r>
            <a:r>
              <a:rPr>
                <a:solidFill>
                  <a:srgbClr val="06287E"/>
                </a:solidFill>
                <a:latin typeface="Courier"/>
              </a:rPr>
              <a:t>names</a:t>
            </a:r>
            <a:r>
              <a:rPr>
                <a:latin typeface="Courier"/>
              </a:rPr>
              <a:t>(weights)), </a:t>
            </a:r>
            <a:r>
              <a:rPr>
                <a:solidFill>
                  <a:srgbClr val="4070A0"/>
                </a:solidFill>
                <a:latin typeface="Courier"/>
              </a:rPr>
              <a:t>~</a:t>
            </a:r>
            <a:r>
              <a:rPr>
                <a:latin typeface="Courier"/>
              </a:rPr>
              <a:t> </a:t>
            </a:r>
            <a:r>
              <a:rPr>
                <a:solidFill>
                  <a:srgbClr val="06287E"/>
                </a:solidFill>
                <a:latin typeface="Courier"/>
              </a:rPr>
              <a:t>sum</a:t>
            </a:r>
            <a:r>
              <a:rPr>
                <a:latin typeface="Courier"/>
              </a:rPr>
              <a:t>(</a:t>
            </a:r>
            <a:r>
              <a:rPr>
                <a:solidFill>
                  <a:srgbClr val="06287E"/>
                </a:solidFill>
                <a:latin typeface="Courier"/>
              </a:rPr>
              <a:t>is.na</a:t>
            </a:r>
            <a:r>
              <a:rPr>
                <a:latin typeface="Courier"/>
              </a:rPr>
              <a:t>(.x))))</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blank is not a zero</a:t>
            </a:r>
          </a:p>
        </p:txBody>
      </p:sp>
      <p:sp>
        <p:nvSpPr>
          <p:cNvPr id="3" name="Content Placeholder 2"/>
          <p:cNvSpPr>
            <a:spLocks noGrp="1"/>
          </p:cNvSpPr>
          <p:nvPr>
            <p:ph idx="1"/>
          </p:nvPr>
        </p:nvSpPr>
        <p:spPr/>
        <p:txBody>
          <a:bodyPr/>
          <a:lstStyle/>
          <a:p>
            <a:pPr lvl="0"/>
            <a:r>
              <a:rPr/>
              <a:t>127 cells across dairy, fruit and meat are blank, in 123 households — Those are the three highest-weighted groups after…</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blank is not a zero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silent one: NaN treated as zero.</a:t>
            </a:r>
            <a:br/>
            <a:r>
              <a:rPr>
                <a:latin typeface="Courier"/>
              </a:rPr>
              <a:t>naive </a:t>
            </a:r>
            <a:r>
              <a:rPr>
                <a:solidFill>
                  <a:srgbClr val="666666"/>
                </a:solidFill>
                <a:latin typeface="Courier"/>
              </a:rPr>
              <a:t>=</a:t>
            </a:r>
            <a:r>
              <a:rPr>
                <a:latin typeface="Courier"/>
              </a:rPr>
              <a:t> </a:t>
            </a:r>
            <a:r>
              <a:rPr>
                <a:solidFill>
                  <a:srgbClr val="008000"/>
                </a:solidFill>
                <a:latin typeface="Courier"/>
              </a:rPr>
              <a:t>sum</a:t>
            </a:r>
            <a:r>
              <a:rPr>
                <a:latin typeface="Courier"/>
              </a:rPr>
              <a:t>(survey[group].fillna(</a:t>
            </a:r>
            <a:r>
              <a:rPr>
                <a:solidFill>
                  <a:srgbClr val="40A070"/>
                </a:solidFill>
                <a:latin typeface="Courier"/>
              </a:rPr>
              <a:t>0</a:t>
            </a:r>
            <a:r>
              <a:rPr>
                <a:latin typeface="Courier"/>
              </a:rPr>
              <a:t>) </a:t>
            </a:r>
            <a:r>
              <a:rPr>
                <a:solidFill>
                  <a:srgbClr val="666666"/>
                </a:solidFill>
                <a:latin typeface="Courier"/>
              </a:rPr>
              <a:t>*</a:t>
            </a:r>
            <a:r>
              <a:rPr>
                <a:latin typeface="Courier"/>
              </a:rPr>
              <a:t> weight </a:t>
            </a:r>
            <a:r>
              <a:rPr b="1">
                <a:solidFill>
                  <a:srgbClr val="007020"/>
                </a:solidFill>
                <a:latin typeface="Courier"/>
              </a:rPr>
              <a:t>for</a:t>
            </a:r>
            <a:r>
              <a:rPr>
                <a:latin typeface="Courier"/>
              </a:rPr>
              <a:t> group, weight </a:t>
            </a:r>
            <a:r>
              <a:rPr b="1">
                <a:solidFill>
                  <a:srgbClr val="007020"/>
                </a:solidFill>
                <a:latin typeface="Courier"/>
              </a:rPr>
              <a:t>in</a:t>
            </a:r>
            <a:r>
              <a:rPr>
                <a:latin typeface="Courier"/>
              </a:rPr>
              <a:t> WEIGHTS.items())</a:t>
            </a:r>
            <a:br/>
            <a:br/>
            <a:r>
              <a:rPr i="1">
                <a:solidFill>
                  <a:srgbClr val="60A0B0"/>
                </a:solidFill>
                <a:latin typeface="Courier"/>
              </a:rPr>
              <a:t># The honest one: a household missing any group has no score.</a:t>
            </a:r>
            <a:br/>
            <a:r>
              <a:rPr>
                <a:latin typeface="Courier"/>
              </a:rPr>
              <a:t>capped </a:t>
            </a:r>
            <a:r>
              <a:rPr>
                <a:solidFill>
                  <a:srgbClr val="666666"/>
                </a:solidFill>
                <a:latin typeface="Courier"/>
              </a:rPr>
              <a:t>=</a:t>
            </a:r>
            <a:r>
              <a:rPr>
                <a:latin typeface="Courier"/>
              </a:rPr>
              <a:t> survey[groups].clip(upper</a:t>
            </a:r>
            <a:r>
              <a:rPr>
                <a:solidFill>
                  <a:srgbClr val="666666"/>
                </a:solidFill>
                <a:latin typeface="Courier"/>
              </a:rPr>
              <a:t>=</a:t>
            </a:r>
            <a:r>
              <a:rPr>
                <a:solidFill>
                  <a:srgbClr val="40A070"/>
                </a:solidFill>
                <a:latin typeface="Courier"/>
              </a:rPr>
              <a:t>7</a:t>
            </a:r>
            <a:r>
              <a:rPr>
                <a:latin typeface="Courier"/>
              </a:rPr>
              <a:t>)</a:t>
            </a:r>
            <a:br/>
            <a:r>
              <a:rPr>
                <a:latin typeface="Courier"/>
              </a:rPr>
              <a:t>fcs </a:t>
            </a:r>
            <a:r>
              <a:rPr>
                <a:solidFill>
                  <a:srgbClr val="666666"/>
                </a:solidFill>
                <a:latin typeface="Courier"/>
              </a:rPr>
              <a:t>=</a:t>
            </a:r>
            <a:r>
              <a:rPr>
                <a:latin typeface="Courier"/>
              </a:rPr>
              <a:t> </a:t>
            </a:r>
            <a:r>
              <a:rPr>
                <a:solidFill>
                  <a:srgbClr val="008000"/>
                </a:solidFill>
                <a:latin typeface="Courier"/>
              </a:rPr>
              <a:t>sum</a:t>
            </a:r>
            <a:r>
              <a:rPr>
                <a:latin typeface="Courier"/>
              </a:rPr>
              <a:t>(capped[group] </a:t>
            </a:r>
            <a:r>
              <a:rPr>
                <a:solidFill>
                  <a:srgbClr val="666666"/>
                </a:solidFill>
                <a:latin typeface="Courier"/>
              </a:rPr>
              <a:t>*</a:t>
            </a:r>
            <a:r>
              <a:rPr>
                <a:latin typeface="Courier"/>
              </a:rPr>
              <a:t> weight </a:t>
            </a:r>
            <a:r>
              <a:rPr b="1">
                <a:solidFill>
                  <a:srgbClr val="007020"/>
                </a:solidFill>
                <a:latin typeface="Courier"/>
              </a:rPr>
              <a:t>for</a:t>
            </a:r>
            <a:r>
              <a:rPr>
                <a:latin typeface="Courier"/>
              </a:rPr>
              <a:t> group, weight </a:t>
            </a:r>
            <a:r>
              <a:rPr b="1">
                <a:solidFill>
                  <a:srgbClr val="007020"/>
                </a:solidFill>
                <a:latin typeface="Courier"/>
              </a:rPr>
              <a:t>in</a:t>
            </a:r>
            <a:r>
              <a:rPr>
                <a:latin typeface="Courier"/>
              </a:rPr>
              <a:t> WEIGHTS.items())</a:t>
            </a:r>
            <a:br/>
            <a:r>
              <a:rPr>
                <a:latin typeface="Courier"/>
              </a:rPr>
              <a:t>fcs </a:t>
            </a:r>
            <a:r>
              <a:rPr>
                <a:solidFill>
                  <a:srgbClr val="666666"/>
                </a:solidFill>
                <a:latin typeface="Courier"/>
              </a:rPr>
              <a:t>=</a:t>
            </a:r>
            <a:r>
              <a:rPr>
                <a:latin typeface="Courier"/>
              </a:rPr>
              <a:t> fcs.where(capped.notna().</a:t>
            </a:r>
            <a:r>
              <a:rPr>
                <a:solidFill>
                  <a:srgbClr val="008000"/>
                </a:solidFill>
                <a:latin typeface="Courier"/>
              </a:rPr>
              <a:t>all</a:t>
            </a:r>
            <a:r>
              <a:rPr>
                <a:latin typeface="Courier"/>
              </a:rPr>
              <a:t>(axis</a:t>
            </a:r>
            <a:r>
              <a:rPr>
                <a:solidFill>
                  <a:srgbClr val="666666"/>
                </a:solidFill>
                <a:latin typeface="Courier"/>
              </a:rPr>
              <a:t>=</a:t>
            </a:r>
            <a:r>
              <a:rPr>
                <a:solidFill>
                  <a:srgbClr val="40A070"/>
                </a:solidFill>
                <a:latin typeface="Courier"/>
              </a:rPr>
              <a:t>1</a:t>
            </a:r>
            <a:r>
              <a:rPr>
                <a:latin typeface="Courier"/>
              </a:rPr>
              <a:t>))</a:t>
            </a:r>
            <a:br/>
            <a:br/>
            <a:r>
              <a:rPr>
                <a:solidFill>
                  <a:srgbClr val="008000"/>
                </a:solidFill>
                <a:latin typeface="Courier"/>
              </a:rPr>
              <a:t>print</a:t>
            </a:r>
            <a:r>
              <a:rPr>
                <a:latin typeface="Courier"/>
              </a:rPr>
              <a:t>(</a:t>
            </a:r>
            <a:r>
              <a:rPr>
                <a:solidFill>
                  <a:srgbClr val="BB6688"/>
                </a:solidFill>
                <a:latin typeface="Courier"/>
              </a:rPr>
              <a:t>f"analysable: </a:t>
            </a:r>
            <a:r>
              <a:rPr>
                <a:solidFill>
                  <a:srgbClr val="4070A0"/>
                </a:solidFill>
                <a:latin typeface="Courier"/>
              </a:rPr>
              <a:t>{</a:t>
            </a:r>
            <a:r>
              <a:rPr>
                <a:latin typeface="Courier"/>
              </a:rPr>
              <a:t>fcs</a:t>
            </a:r>
            <a:r>
              <a:rPr>
                <a:solidFill>
                  <a:srgbClr val="4070A0"/>
                </a:solidFill>
                <a:latin typeface="Courier"/>
              </a:rPr>
              <a:t>.</a:t>
            </a:r>
            <a:r>
              <a:rPr>
                <a:latin typeface="Courier"/>
              </a:rPr>
              <a:t>notna()</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(survey)</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blank is not a zero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06287E"/>
                </a:solidFill>
                <a:latin typeface="Courier"/>
              </a:rPr>
              <a:t>across</a:t>
            </a:r>
            <a:r>
              <a:rPr>
                <a:latin typeface="Courier"/>
              </a:rPr>
              <a:t>(</a:t>
            </a:r>
            <a:r>
              <a:rPr>
                <a:solidFill>
                  <a:srgbClr val="06287E"/>
                </a:solidFill>
                <a:latin typeface="Courier"/>
              </a:rPr>
              <a:t>all_of</a:t>
            </a:r>
            <a:r>
              <a:rPr>
                <a:latin typeface="Courier"/>
              </a:rPr>
              <a:t>(</a:t>
            </a:r>
            <a:r>
              <a:rPr>
                <a:solidFill>
                  <a:srgbClr val="06287E"/>
                </a:solidFill>
                <a:latin typeface="Courier"/>
              </a:rPr>
              <a:t>names</a:t>
            </a:r>
            <a:r>
              <a:rPr>
                <a:latin typeface="Courier"/>
              </a:rPr>
              <a:t>(weights)), </a:t>
            </a:r>
            <a:r>
              <a:rPr>
                <a:solidFill>
                  <a:srgbClr val="4070A0"/>
                </a:solidFill>
                <a:latin typeface="Courier"/>
              </a:rPr>
              <a:t>~</a:t>
            </a:r>
            <a:r>
              <a:rPr>
                <a:latin typeface="Courier"/>
              </a:rPr>
              <a:t> </a:t>
            </a:r>
            <a:r>
              <a:rPr>
                <a:solidFill>
                  <a:srgbClr val="06287E"/>
                </a:solidFill>
                <a:latin typeface="Courier"/>
              </a:rPr>
              <a:t>pmin</a:t>
            </a:r>
            <a:r>
              <a:rPr>
                <a:latin typeface="Courier"/>
              </a:rPr>
              <a:t>(.x, </a:t>
            </a:r>
            <a:r>
              <a:rPr>
                <a:solidFill>
                  <a:srgbClr val="40A070"/>
                </a:solidFill>
                <a:latin typeface="Courier"/>
              </a:rPr>
              <a:t>7</a:t>
            </a:r>
            <a:r>
              <a:rPr>
                <a:latin typeface="Courier"/>
              </a:rPr>
              <a:t>))) </a:t>
            </a:r>
            <a:r>
              <a:rPr>
                <a:solidFill>
                  <a:srgbClr val="4070A0"/>
                </a:solidFill>
                <a:latin typeface="Courier"/>
              </a:rPr>
              <a:t>|&gt;</a:t>
            </a:r>
            <a:br/>
            <a:r>
              <a:rPr>
                <a:latin typeface="Courier"/>
              </a:rPr>
              <a:t>  </a:t>
            </a:r>
            <a:r>
              <a:rPr>
                <a:solidFill>
                  <a:srgbClr val="06287E"/>
                </a:solidFill>
                <a:latin typeface="Courier"/>
              </a:rPr>
              <a:t>rowwise</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fcs =</a:t>
            </a:r>
            <a:r>
              <a:rPr>
                <a:latin typeface="Courier"/>
              </a:rPr>
              <a:t> </a:t>
            </a:r>
            <a:r>
              <a:rPr b="1">
                <a:solidFill>
                  <a:srgbClr val="007020"/>
                </a:solidFill>
                <a:latin typeface="Courier"/>
              </a:rPr>
              <a:t>if</a:t>
            </a:r>
            <a:r>
              <a:rPr>
                <a:latin typeface="Courier"/>
              </a:rPr>
              <a:t> (</a:t>
            </a:r>
            <a:r>
              <a:rPr>
                <a:solidFill>
                  <a:srgbClr val="06287E"/>
                </a:solidFill>
                <a:latin typeface="Courier"/>
              </a:rPr>
              <a:t>anyNA</a:t>
            </a:r>
            <a:r>
              <a:rPr>
                <a:latin typeface="Courier"/>
              </a:rPr>
              <a:t>(</a:t>
            </a:r>
            <a:r>
              <a:rPr>
                <a:solidFill>
                  <a:srgbClr val="06287E"/>
                </a:solidFill>
                <a:latin typeface="Courier"/>
              </a:rPr>
              <a:t>c_across</a:t>
            </a:r>
            <a:r>
              <a:rPr>
                <a:latin typeface="Courier"/>
              </a:rPr>
              <a:t>(</a:t>
            </a:r>
            <a:r>
              <a:rPr>
                <a:solidFill>
                  <a:srgbClr val="06287E"/>
                </a:solidFill>
                <a:latin typeface="Courier"/>
              </a:rPr>
              <a:t>all_of</a:t>
            </a:r>
            <a:r>
              <a:rPr>
                <a:latin typeface="Courier"/>
              </a:rPr>
              <a:t>(</a:t>
            </a:r>
            <a:r>
              <a:rPr>
                <a:solidFill>
                  <a:srgbClr val="06287E"/>
                </a:solidFill>
                <a:latin typeface="Courier"/>
              </a:rPr>
              <a:t>names</a:t>
            </a:r>
            <a:r>
              <a:rPr>
                <a:latin typeface="Courier"/>
              </a:rPr>
              <a:t>(weights))))) </a:t>
            </a:r>
            <a:r>
              <a:rPr>
                <a:solidFill>
                  <a:srgbClr val="880000"/>
                </a:solidFill>
                <a:latin typeface="Courier"/>
              </a:rPr>
              <a:t>NA_real_</a:t>
            </a:r>
            <a:br/>
            <a:r>
              <a:rPr>
                <a:latin typeface="Courier"/>
              </a:rPr>
              <a:t>               </a:t>
            </a:r>
            <a:r>
              <a:rPr b="1">
                <a:solidFill>
                  <a:srgbClr val="007020"/>
                </a:solidFill>
                <a:latin typeface="Courier"/>
              </a:rPr>
              <a:t>else</a:t>
            </a:r>
            <a:r>
              <a:rPr>
                <a:latin typeface="Courier"/>
              </a:rPr>
              <a:t> </a:t>
            </a:r>
            <a:r>
              <a:rPr>
                <a:solidFill>
                  <a:srgbClr val="06287E"/>
                </a:solidFill>
                <a:latin typeface="Courier"/>
              </a:rPr>
              <a:t>sum</a:t>
            </a:r>
            <a:r>
              <a:rPr>
                <a:latin typeface="Courier"/>
              </a:rPr>
              <a:t>(</a:t>
            </a:r>
            <a:r>
              <a:rPr>
                <a:solidFill>
                  <a:srgbClr val="06287E"/>
                </a:solidFill>
                <a:latin typeface="Courier"/>
              </a:rPr>
              <a:t>c_across</a:t>
            </a:r>
            <a:r>
              <a:rPr>
                <a:latin typeface="Courier"/>
              </a:rPr>
              <a:t>(</a:t>
            </a:r>
            <a:r>
              <a:rPr>
                <a:solidFill>
                  <a:srgbClr val="06287E"/>
                </a:solidFill>
                <a:latin typeface="Courier"/>
              </a:rPr>
              <a:t>all_of</a:t>
            </a:r>
            <a:r>
              <a:rPr>
                <a:latin typeface="Courier"/>
              </a:rPr>
              <a:t>(</a:t>
            </a:r>
            <a:r>
              <a:rPr>
                <a:solidFill>
                  <a:srgbClr val="06287E"/>
                </a:solidFill>
                <a:latin typeface="Courier"/>
              </a:rPr>
              <a:t>names</a:t>
            </a:r>
            <a:r>
              <a:rPr>
                <a:latin typeface="Courier"/>
              </a:rPr>
              <a:t>(weights))) </a:t>
            </a:r>
            <a:r>
              <a:rPr>
                <a:solidFill>
                  <a:srgbClr val="4070A0"/>
                </a:solidFill>
                <a:latin typeface="Courier"/>
              </a:rPr>
              <a:t>*</a:t>
            </a:r>
            <a:r>
              <a:rPr>
                <a:latin typeface="Courier"/>
              </a:rPr>
              <a:t> weights))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blank is not a zero</a:t>
            </a:r>
          </a:p>
        </p:txBody>
      </p:sp>
      <p:sp>
        <p:nvSpPr>
          <p:cNvPr id="3" name="Content Placeholder 2"/>
          <p:cNvSpPr>
            <a:spLocks noGrp="1"/>
          </p:cNvSpPr>
          <p:nvPr>
            <p:ph idx="1"/>
          </p:nvPr>
        </p:nvSpPr>
        <p:spPr/>
        <p:txBody>
          <a:bodyPr/>
          <a:lstStyle/>
          <a:p>
            <a:pPr lvl="0"/>
            <a:r>
              <a:rPr/>
              <a:t>1,989 households of 2,112 have a complete consumption module — Report that number</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threshold sets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poor, borderline </a:t>
            </a:r>
            <a:r>
              <a:rPr b="1">
                <a:solidFill>
                  <a:srgbClr val="007020"/>
                </a:solidFill>
                <a:latin typeface="Courier"/>
              </a:rPr>
              <a:t>in</a:t>
            </a:r>
            <a:r>
              <a:rPr>
                <a:latin typeface="Courier"/>
              </a:rPr>
              <a:t> [(</a:t>
            </a:r>
            <a:r>
              <a:rPr>
                <a:solidFill>
                  <a:srgbClr val="40A070"/>
                </a:solidFill>
                <a:latin typeface="Courier"/>
              </a:rPr>
              <a:t>21</a:t>
            </a:r>
            <a:r>
              <a:rPr>
                <a:latin typeface="Courier"/>
              </a:rPr>
              <a:t>, </a:t>
            </a:r>
            <a:r>
              <a:rPr>
                <a:solidFill>
                  <a:srgbClr val="40A070"/>
                </a:solidFill>
                <a:latin typeface="Courier"/>
              </a:rPr>
              <a:t>35</a:t>
            </a:r>
            <a:r>
              <a:rPr>
                <a:latin typeface="Courier"/>
              </a:rPr>
              <a:t>), (</a:t>
            </a:r>
            <a:r>
              <a:rPr>
                <a:solidFill>
                  <a:srgbClr val="40A070"/>
                </a:solidFill>
                <a:latin typeface="Courier"/>
              </a:rPr>
              <a:t>28</a:t>
            </a:r>
            <a:r>
              <a:rPr>
                <a:latin typeface="Courier"/>
              </a:rPr>
              <a:t>, </a:t>
            </a:r>
            <a:r>
              <a:rPr>
                <a:solidFill>
                  <a:srgbClr val="40A070"/>
                </a:solidFill>
                <a:latin typeface="Courier"/>
              </a:rPr>
              <a:t>42</a:t>
            </a:r>
            <a:r>
              <a:rPr>
                <a:latin typeface="Courier"/>
              </a:rPr>
              <a:t>)]:</a:t>
            </a:r>
            <a:br/>
            <a:r>
              <a:rPr>
                <a:latin typeface="Courier"/>
              </a:rPr>
              <a:t>    bands </a:t>
            </a:r>
            <a:r>
              <a:rPr>
                <a:solidFill>
                  <a:srgbClr val="666666"/>
                </a:solidFill>
                <a:latin typeface="Courier"/>
              </a:rPr>
              <a:t>=</a:t>
            </a:r>
            <a:r>
              <a:rPr>
                <a:latin typeface="Courier"/>
              </a:rPr>
              <a:t> pd.cut(fcs, [</a:t>
            </a:r>
            <a:r>
              <a:rPr>
                <a:solidFill>
                  <a:srgbClr val="666666"/>
                </a:solidFill>
                <a:latin typeface="Courier"/>
              </a:rPr>
              <a:t>-</a:t>
            </a:r>
            <a:r>
              <a:rPr>
                <a:solidFill>
                  <a:srgbClr val="40A070"/>
                </a:solidFill>
                <a:latin typeface="Courier"/>
              </a:rPr>
              <a:t>1</a:t>
            </a:r>
            <a:r>
              <a:rPr>
                <a:latin typeface="Courier"/>
              </a:rPr>
              <a:t>, poor, borderline, </a:t>
            </a:r>
            <a:r>
              <a:rPr>
                <a:solidFill>
                  <a:srgbClr val="40A070"/>
                </a:solidFill>
                <a:latin typeface="Courier"/>
              </a:rPr>
              <a:t>200</a:t>
            </a:r>
            <a:r>
              <a:rPr>
                <a:latin typeface="Courier"/>
              </a:rPr>
              <a:t>],</a:t>
            </a:r>
            <a:br/>
            <a:r>
              <a:rPr>
                <a:latin typeface="Courier"/>
              </a:rPr>
              <a:t>                   labels</a:t>
            </a:r>
            <a:r>
              <a:rPr>
                <a:solidFill>
                  <a:srgbClr val="666666"/>
                </a:solidFill>
                <a:latin typeface="Courier"/>
              </a:rPr>
              <a:t>=</a:t>
            </a:r>
            <a:r>
              <a:rPr>
                <a:latin typeface="Courier"/>
              </a:rPr>
              <a:t>[</a:t>
            </a:r>
            <a:r>
              <a:rPr>
                <a:solidFill>
                  <a:srgbClr val="4070A0"/>
                </a:solidFill>
                <a:latin typeface="Courier"/>
              </a:rPr>
              <a:t>"poor"</a:t>
            </a:r>
            <a:r>
              <a:rPr>
                <a:latin typeface="Courier"/>
              </a:rPr>
              <a:t>, </a:t>
            </a:r>
            <a:r>
              <a:rPr>
                <a:solidFill>
                  <a:srgbClr val="4070A0"/>
                </a:solidFill>
                <a:latin typeface="Courier"/>
              </a:rPr>
              <a:t>"borderline"</a:t>
            </a:r>
            <a:r>
              <a:rPr>
                <a:latin typeface="Courier"/>
              </a:rPr>
              <a:t>, </a:t>
            </a:r>
            <a:r>
              <a:rPr>
                <a:solidFill>
                  <a:srgbClr val="4070A0"/>
                </a:solidFill>
                <a:latin typeface="Courier"/>
              </a:rPr>
              <a:t>"acceptable"</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poor</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borderline</a:t>
            </a:r>
            <a:r>
              <a:rPr>
                <a:solidFill>
                  <a:srgbClr val="4070A0"/>
                </a:solidFill>
                <a:latin typeface="Courier"/>
              </a:rPr>
              <a:t>}</a:t>
            </a:r>
            <a:r>
              <a:rPr>
                <a:solidFill>
                  <a:srgbClr val="BB6688"/>
                </a:solidFill>
                <a:latin typeface="Courier"/>
              </a:rPr>
              <a:t>: "</a:t>
            </a:r>
            <a:r>
              <a:rPr>
                <a:latin typeface="Courier"/>
              </a:rPr>
              <a:t>,</a:t>
            </a:r>
            <a:br/>
            <a:r>
              <a:rPr>
                <a:latin typeface="Courier"/>
              </a:rPr>
              <a:t>          (bands.value_counts(normalize</a:t>
            </a:r>
            <a:r>
              <a:rPr>
                <a:solidFill>
                  <a:srgbClr val="666666"/>
                </a:solidFill>
                <a:latin typeface="Courier"/>
              </a:rPr>
              <a:t>=</a:t>
            </a:r>
            <a:r>
              <a:rPr>
                <a:solidFill>
                  <a:srgbClr val="19177C"/>
                </a:solidFill>
                <a:latin typeface="Courier"/>
              </a:rPr>
              <a:t>True</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).to_dict())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threshold sets — In R</a:t>
            </a:r>
          </a:p>
        </p:txBody>
      </p:sp>
      <p:sp>
        <p:nvSpPr>
          <p:cNvPr id="3" name="Content Placeholder 2"/>
          <p:cNvSpPr>
            <a:spLocks noGrp="1"/>
          </p:cNvSpPr>
          <p:nvPr>
            <p:ph idx="1"/>
          </p:nvPr>
        </p:nvSpPr>
        <p:spPr/>
        <p:txBody>
          <a:bodyPr/>
          <a:lstStyle/>
          <a:p>
            <a:pPr lvl="0" indent="0">
              <a:buNone/>
            </a:pPr>
            <a:r>
              <a:rPr>
                <a:latin typeface="Courier"/>
              </a:rPr>
              <a:t>classify </a:t>
            </a:r>
            <a:r>
              <a:rPr>
                <a:solidFill>
                  <a:srgbClr val="007020"/>
                </a:solidFill>
                <a:latin typeface="Courier"/>
              </a:rPr>
              <a:t>&lt;-</a:t>
            </a:r>
            <a:r>
              <a:rPr>
                <a:latin typeface="Courier"/>
              </a:rPr>
              <a:t> </a:t>
            </a:r>
            <a:r>
              <a:rPr b="1">
                <a:solidFill>
                  <a:srgbClr val="007020"/>
                </a:solidFill>
                <a:latin typeface="Courier"/>
              </a:rPr>
              <a:t>function</a:t>
            </a:r>
            <a:r>
              <a:rPr>
                <a:latin typeface="Courier"/>
              </a:rPr>
              <a:t>(x, poor, borderline) {</a:t>
            </a:r>
            <a:br/>
            <a:r>
              <a:rPr>
                <a:latin typeface="Courier"/>
              </a:rPr>
              <a:t>  </a:t>
            </a:r>
            <a:r>
              <a:rPr>
                <a:solidFill>
                  <a:srgbClr val="06287E"/>
                </a:solidFill>
                <a:latin typeface="Courier"/>
              </a:rPr>
              <a:t>cut</a:t>
            </a:r>
            <a:r>
              <a:rPr>
                <a:latin typeface="Courier"/>
              </a:rPr>
              <a:t>(x, </a:t>
            </a:r>
            <a:r>
              <a:rPr>
                <a:solidFill>
                  <a:srgbClr val="06287E"/>
                </a:solidFill>
                <a:latin typeface="Courier"/>
              </a:rPr>
              <a:t>c</a:t>
            </a:r>
            <a:r>
              <a:rPr>
                <a:latin typeface="Courier"/>
              </a:rPr>
              <a:t>(</a:t>
            </a:r>
            <a:r>
              <a:rPr>
                <a:solidFill>
                  <a:srgbClr val="4070A0"/>
                </a:solidFill>
                <a:latin typeface="Courier"/>
              </a:rPr>
              <a:t>-</a:t>
            </a:r>
            <a:r>
              <a:rPr>
                <a:solidFill>
                  <a:srgbClr val="40A070"/>
                </a:solidFill>
                <a:latin typeface="Courier"/>
              </a:rPr>
              <a:t>1</a:t>
            </a:r>
            <a:r>
              <a:rPr>
                <a:latin typeface="Courier"/>
              </a:rPr>
              <a:t>, poor, borderline, </a:t>
            </a:r>
            <a:r>
              <a:rPr>
                <a:solidFill>
                  <a:srgbClr val="880000"/>
                </a:solidFill>
                <a:latin typeface="Courier"/>
              </a:rPr>
              <a:t>Inf</a:t>
            </a:r>
            <a:r>
              <a:rPr>
                <a:latin typeface="Courier"/>
              </a:rPr>
              <a:t>), </a:t>
            </a:r>
            <a:r>
              <a:rPr>
                <a:solidFill>
                  <a:srgbClr val="7D9029"/>
                </a:solidFill>
                <a:latin typeface="Courier"/>
              </a:rPr>
              <a:t>labels =</a:t>
            </a:r>
            <a:r>
              <a:rPr>
                <a:latin typeface="Courier"/>
              </a:rPr>
              <a:t> </a:t>
            </a:r>
            <a:r>
              <a:rPr>
                <a:solidFill>
                  <a:srgbClr val="06287E"/>
                </a:solidFill>
                <a:latin typeface="Courier"/>
              </a:rPr>
              <a:t>c</a:t>
            </a:r>
            <a:r>
              <a:rPr>
                <a:latin typeface="Courier"/>
              </a:rPr>
              <a:t>(</a:t>
            </a:r>
            <a:r>
              <a:rPr>
                <a:solidFill>
                  <a:srgbClr val="4070A0"/>
                </a:solidFill>
                <a:latin typeface="Courier"/>
              </a:rPr>
              <a:t>"poor"</a:t>
            </a:r>
            <a:r>
              <a:rPr>
                <a:latin typeface="Courier"/>
              </a:rPr>
              <a:t>, </a:t>
            </a:r>
            <a:r>
              <a:rPr>
                <a:solidFill>
                  <a:srgbClr val="4070A0"/>
                </a:solidFill>
                <a:latin typeface="Courier"/>
              </a:rPr>
              <a:t>"borderline"</a:t>
            </a:r>
            <a:r>
              <a:rPr>
                <a:latin typeface="Courier"/>
              </a:rPr>
              <a:t>, </a:t>
            </a:r>
            <a:r>
              <a:rPr>
                <a:solidFill>
                  <a:srgbClr val="4070A0"/>
                </a:solidFill>
                <a:latin typeface="Courier"/>
              </a:rPr>
              <a:t>"acceptable"</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threshold sets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Thresholds</a:t>
                      </a:r>
                    </a:p>
                  </a:txBody>
                  <a:tcPr/>
                </a:tc>
                <a:tc>
                  <a:txBody>
                    <a:bodyPr/>
                    <a:lstStyle/>
                    <a:p>
                      <a:pPr lvl="0" indent="0" marL="0">
                        <a:buNone/>
                      </a:pPr>
                      <a:r>
                        <a:rPr/>
                        <a:t>Poor</a:t>
                      </a:r>
                    </a:p>
                  </a:txBody>
                  <a:tcPr/>
                </a:tc>
                <a:tc>
                  <a:txBody>
                    <a:bodyPr/>
                    <a:lstStyle/>
                    <a:p>
                      <a:pPr lvl="0" indent="0" marL="0">
                        <a:buNone/>
                      </a:pPr>
                      <a:r>
                        <a:rPr/>
                        <a:t>Borderline</a:t>
                      </a:r>
                    </a:p>
                  </a:txBody>
                  <a:tcPr/>
                </a:tc>
                <a:tc>
                  <a:txBody>
                    <a:bodyPr/>
                    <a:lstStyle/>
                    <a:p>
                      <a:pPr lvl="0" indent="0" marL="0">
                        <a:buNone/>
                      </a:pPr>
                      <a:r>
                        <a:rPr/>
                        <a:t>Acceptable</a:t>
                      </a:r>
                    </a:p>
                  </a:txBody>
                  <a:tcPr/>
                </a:tc>
              </a:tr>
              <a:tr h="0">
                <a:tc>
                  <a:txBody>
                    <a:bodyPr/>
                    <a:lstStyle/>
                    <a:p>
                      <a:pPr lvl="0" indent="0" marL="0">
                        <a:buNone/>
                      </a:pPr>
                      <a:r>
                        <a:rPr b="1"/>
                        <a:t>21 / 35</a:t>
                      </a:r>
                    </a:p>
                  </a:txBody>
                </a:tc>
                <a:tc>
                  <a:txBody>
                    <a:bodyPr/>
                    <a:lstStyle/>
                    <a:p>
                      <a:pPr lvl="0" indent="0" marL="0">
                        <a:buNone/>
                      </a:pPr>
                      <a:r>
                        <a:rPr b="1"/>
                        <a:t>0.9%</a:t>
                      </a:r>
                    </a:p>
                  </a:txBody>
                </a:tc>
                <a:tc>
                  <a:txBody>
                    <a:bodyPr/>
                    <a:lstStyle/>
                    <a:p>
                      <a:pPr lvl="0" indent="0" marL="0">
                        <a:buNone/>
                      </a:pPr>
                      <a:r>
                        <a:rPr/>
                        <a:t>22.7%</a:t>
                      </a:r>
                    </a:p>
                  </a:txBody>
                </a:tc>
                <a:tc>
                  <a:txBody>
                    <a:bodyPr/>
                    <a:lstStyle/>
                    <a:p>
                      <a:pPr lvl="0" indent="0" marL="0">
                        <a:buNone/>
                      </a:pPr>
                      <a:r>
                        <a:rPr/>
                        <a:t>76.4%</a:t>
                      </a:r>
                    </a:p>
                  </a:txBody>
                </a:tc>
              </a:tr>
              <a:tr h="0">
                <a:tc>
                  <a:txBody>
                    <a:bodyPr/>
                    <a:lstStyle/>
                    <a:p>
                      <a:pPr lvl="0" indent="0" marL="0">
                        <a:buNone/>
                      </a:pPr>
                      <a:r>
                        <a:rPr b="1"/>
                        <a:t>28 / 42</a:t>
                      </a:r>
                    </a:p>
                  </a:txBody>
                </a:tc>
                <a:tc>
                  <a:txBody>
                    <a:bodyPr/>
                    <a:lstStyle/>
                    <a:p>
                      <a:pPr lvl="0" indent="0" marL="0">
                        <a:buNone/>
                      </a:pPr>
                      <a:r>
                        <a:rPr b="1"/>
                        <a:t>7.3%</a:t>
                      </a:r>
                    </a:p>
                  </a:txBody>
                </a:tc>
                <a:tc>
                  <a:txBody>
                    <a:bodyPr/>
                    <a:lstStyle/>
                    <a:p>
                      <a:pPr lvl="0" indent="0" marL="0">
                        <a:buNone/>
                      </a:pPr>
                      <a:r>
                        <a:rPr/>
                        <a:t>38.5%</a:t>
                      </a:r>
                    </a:p>
                  </a:txBody>
                </a:tc>
                <a:tc>
                  <a:txBody>
                    <a:bodyPr/>
                    <a:lstStyle/>
                    <a:p>
                      <a:pPr lvl="0" indent="0" marL="0">
                        <a:buNone/>
                      </a:pPr>
                      <a:r>
                        <a:rPr/>
                        <a:t>54.1%</a:t>
                      </a:r>
                    </a:p>
                  </a:txBody>
                </a:tc>
              </a:tr>
            </a:tbl>
          </a:graphicData>
        </a:graphic>
      </p:graphicFrame>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threshold sets</a:t>
            </a:r>
          </a:p>
        </p:txBody>
      </p:sp>
      <p:sp>
        <p:nvSpPr>
          <p:cNvPr id="3" name="Content Placeholder 2"/>
          <p:cNvSpPr>
            <a:spLocks noGrp="1"/>
          </p:cNvSpPr>
          <p:nvPr>
            <p:ph idx="1"/>
          </p:nvPr>
        </p:nvSpPr>
        <p:spPr/>
        <p:txBody>
          <a:bodyPr/>
          <a:lstStyle/>
          <a:p>
            <a:pPr lvl="0"/>
            <a:r>
              <a:rPr/>
              <a:t>The poor-consumption headline is eight times larger on one set than the other — and both are the published standard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threshold sets — In Python</a:t>
            </a:r>
          </a:p>
        </p:txBody>
      </p:sp>
      <p:sp>
        <p:nvSpPr>
          <p:cNvPr id="3" name="Content Placeholder 2"/>
          <p:cNvSpPr>
            <a:spLocks noGrp="1"/>
          </p:cNvSpPr>
          <p:nvPr>
            <p:ph idx="1"/>
          </p:nvPr>
        </p:nvSpPr>
        <p:spPr/>
        <p:txBody>
          <a:bodyPr/>
          <a:lstStyle/>
          <a:p>
            <a:pPr lvl="0" indent="0">
              <a:buNone/>
            </a:pPr>
            <a:r>
              <a:rPr>
                <a:latin typeface="Courier"/>
              </a:rPr>
              <a:t>staples </a:t>
            </a:r>
            <a:r>
              <a:rPr>
                <a:solidFill>
                  <a:srgbClr val="666666"/>
                </a:solidFill>
                <a:latin typeface="Courier"/>
              </a:rPr>
              <a:t>=</a:t>
            </a:r>
            <a:r>
              <a:rPr>
                <a:latin typeface="Courier"/>
              </a:rPr>
              <a:t> survey[[</a:t>
            </a:r>
            <a:r>
              <a:rPr>
                <a:solidFill>
                  <a:srgbClr val="4070A0"/>
                </a:solidFill>
                <a:latin typeface="Courier"/>
              </a:rPr>
              <a:t>"fcs_oils_fats"</a:t>
            </a:r>
            <a:r>
              <a:rPr>
                <a:latin typeface="Courier"/>
              </a:rPr>
              <a:t>, </a:t>
            </a:r>
            <a:r>
              <a:rPr>
                <a:solidFill>
                  <a:srgbClr val="4070A0"/>
                </a:solidFill>
                <a:latin typeface="Courier"/>
              </a:rPr>
              <a:t>"fcs_sugar"</a:t>
            </a:r>
            <a:r>
              <a:rPr>
                <a:latin typeface="Courier"/>
              </a:rPr>
              <a:t>]].mean()</a:t>
            </a:r>
            <a:br/>
            <a:r>
              <a:rPr>
                <a:solidFill>
                  <a:srgbClr val="008000"/>
                </a:solidFill>
                <a:latin typeface="Courier"/>
              </a:rPr>
              <a:t>print</a:t>
            </a:r>
            <a:r>
              <a:rPr>
                <a:latin typeface="Courier"/>
              </a:rPr>
              <a:t>(</a:t>
            </a:r>
            <a:r>
              <a:rPr>
                <a:solidFill>
                  <a:srgbClr val="BB6688"/>
                </a:solidFill>
                <a:latin typeface="Courier"/>
              </a:rPr>
              <a:t>f"oil eaten </a:t>
            </a:r>
            <a:r>
              <a:rPr>
                <a:solidFill>
                  <a:srgbClr val="4070A0"/>
                </a:solidFill>
                <a:latin typeface="Courier"/>
              </a:rPr>
              <a:t>{</a:t>
            </a:r>
            <a:r>
              <a:rPr>
                <a:latin typeface="Courier"/>
              </a:rPr>
              <a:t>staples[</a:t>
            </a:r>
            <a:r>
              <a:rPr>
                <a:solidFill>
                  <a:srgbClr val="4070A0"/>
                </a:solidFill>
                <a:latin typeface="Courier"/>
              </a:rPr>
              <a:t>'fcs_oils_fats'</a:t>
            </a:r>
            <a:r>
              <a:rPr>
                <a:latin typeface="Courier"/>
              </a:rPr>
              <a:t>]</a:t>
            </a:r>
            <a:r>
              <a:rPr>
                <a:solidFill>
                  <a:srgbClr val="4070A0"/>
                </a:solidFill>
                <a:latin typeface="Courier"/>
              </a:rPr>
              <a:t>:.1f}</a:t>
            </a:r>
            <a:r>
              <a:rPr>
                <a:solidFill>
                  <a:srgbClr val="BB6688"/>
                </a:solidFill>
                <a:latin typeface="Courier"/>
              </a:rPr>
              <a:t> days a week on average"</a:t>
            </a:r>
            <a:r>
              <a:rPr>
                <a:latin typeface="Courier"/>
              </a:rPr>
              <a:t>)</a:t>
            </a:r>
            <a:br/>
            <a:r>
              <a:rPr>
                <a:solidFill>
                  <a:srgbClr val="008000"/>
                </a:solidFill>
                <a:latin typeface="Courier"/>
              </a:rPr>
              <a:t>print</a:t>
            </a:r>
            <a:r>
              <a:rPr>
                <a:latin typeface="Courier"/>
              </a:rPr>
              <a:t>(</a:t>
            </a:r>
            <a:r>
              <a:rPr>
                <a:solidFill>
                  <a:srgbClr val="BB6688"/>
                </a:solidFill>
                <a:latin typeface="Courier"/>
              </a:rPr>
              <a:t>f"sugar eaten </a:t>
            </a:r>
            <a:r>
              <a:rPr>
                <a:solidFill>
                  <a:srgbClr val="4070A0"/>
                </a:solidFill>
                <a:latin typeface="Courier"/>
              </a:rPr>
              <a:t>{</a:t>
            </a:r>
            <a:r>
              <a:rPr>
                <a:latin typeface="Courier"/>
              </a:rPr>
              <a:t>staples[</a:t>
            </a:r>
            <a:r>
              <a:rPr>
                <a:solidFill>
                  <a:srgbClr val="4070A0"/>
                </a:solidFill>
                <a:latin typeface="Courier"/>
              </a:rPr>
              <a:t>'fcs_sugar'</a:t>
            </a:r>
            <a:r>
              <a:rPr>
                <a:latin typeface="Courier"/>
              </a:rPr>
              <a:t>]</a:t>
            </a:r>
            <a:r>
              <a:rPr>
                <a:solidFill>
                  <a:srgbClr val="4070A0"/>
                </a:solidFill>
                <a:latin typeface="Courier"/>
              </a:rPr>
              <a:t>:.1f}</a:t>
            </a:r>
            <a:r>
              <a:rPr>
                <a:solidFill>
                  <a:srgbClr val="BB6688"/>
                </a:solidFill>
                <a:latin typeface="Courier"/>
              </a:rPr>
              <a:t> days"</a:t>
            </a:r>
            <a:r>
              <a:rPr>
                <a:latin typeface="Courier"/>
              </a:rPr>
              <a:t>)</a:t>
            </a:r>
            <a:br/>
            <a:r>
              <a:rPr>
                <a:solidFill>
                  <a:srgbClr val="008000"/>
                </a:solidFill>
                <a:latin typeface="Courier"/>
              </a:rPr>
              <a:t>print</a:t>
            </a:r>
            <a:r>
              <a:rPr>
                <a:latin typeface="Courier"/>
              </a:rPr>
              <a:t>(</a:t>
            </a:r>
            <a:r>
              <a:rPr>
                <a:solidFill>
                  <a:srgbClr val="4070A0"/>
                </a:solidFill>
                <a:latin typeface="Courier"/>
              </a:rPr>
              <a:t>"→ 28/42 is the defensible set here; say so in the methodology note"</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threshold sets — In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oil =</a:t>
            </a:r>
            <a:r>
              <a:rPr>
                <a:latin typeface="Courier"/>
              </a:rPr>
              <a:t> </a:t>
            </a:r>
            <a:r>
              <a:rPr>
                <a:solidFill>
                  <a:srgbClr val="06287E"/>
                </a:solidFill>
                <a:latin typeface="Courier"/>
              </a:rPr>
              <a:t>mean</a:t>
            </a:r>
            <a:r>
              <a:rPr>
                <a:latin typeface="Courier"/>
              </a:rPr>
              <a:t>(fcs_oils_fats), </a:t>
            </a:r>
            <a:r>
              <a:rPr>
                <a:solidFill>
                  <a:srgbClr val="7D9029"/>
                </a:solidFill>
                <a:latin typeface="Courier"/>
              </a:rPr>
              <a:t>sugar =</a:t>
            </a:r>
            <a:r>
              <a:rPr>
                <a:latin typeface="Courier"/>
              </a:rPr>
              <a:t> </a:t>
            </a:r>
            <a:r>
              <a:rPr>
                <a:solidFill>
                  <a:srgbClr val="06287E"/>
                </a:solidFill>
                <a:latin typeface="Courier"/>
              </a:rPr>
              <a:t>mean</a:t>
            </a:r>
            <a:r>
              <a:rPr>
                <a:latin typeface="Courier"/>
              </a:rPr>
              <a:t>(fcs_sugar))</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two threshold sets</a:t>
            </a:r>
          </a:p>
        </p:txBody>
      </p:sp>
      <p:sp>
        <p:nvSpPr>
          <p:cNvPr id="3" name="Content Placeholder 2"/>
          <p:cNvSpPr>
            <a:spLocks noGrp="1"/>
          </p:cNvSpPr>
          <p:nvPr>
            <p:ph idx="1"/>
          </p:nvPr>
        </p:nvSpPr>
        <p:spPr/>
        <p:txBody>
          <a:bodyPr/>
          <a:lstStyle/>
          <a:p>
            <a:pPr lvl="0"/>
            <a:r>
              <a:rPr/>
              <a:t>Choose on the evidence, state the choice, and never change it between rounds — A programme that reports 0.9% one year…</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score is not</a:t>
            </a:r>
          </a:p>
        </p:txBody>
      </p:sp>
      <p:sp>
        <p:nvSpPr>
          <p:cNvPr id="3" name="Content Placeholder 2"/>
          <p:cNvSpPr>
            <a:spLocks noGrp="1"/>
          </p:cNvSpPr>
          <p:nvPr>
            <p:ph idx="1"/>
          </p:nvPr>
        </p:nvSpPr>
        <p:spPr/>
        <p:txBody>
          <a:bodyPr/>
          <a:lstStyle/>
          <a:p>
            <a:pPr lvl="0"/>
            <a:r>
              <a:rPr/>
              <a:t>It is not a measure of quantity — A household eating small portions of eight food groups scores well</a:t>
            </a:r>
          </a:p>
          <a:p>
            <a:pPr lvl="0"/>
            <a:r>
              <a:rPr/>
              <a:t>It is not comparable across contexts with different diets — The weights are fixed globally and the food groups are not…</a:t>
            </a:r>
          </a:p>
          <a:p>
            <a:pPr lvl="0"/>
            <a:r>
              <a:rPr/>
              <a:t>It is not an IPC phase — It is one outcome indicator feeding one of several evidence rows, and the last unit of this…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with its rules — Example</a:t>
            </a:r>
          </a:p>
        </p:txBody>
      </p:sp>
      <p:sp>
        <p:nvSpPr>
          <p:cNvPr id="3" name="Content Placeholder 2"/>
          <p:cNvSpPr>
            <a:spLocks noGrp="1"/>
          </p:cNvSpPr>
          <p:nvPr>
            <p:ph idx="1"/>
          </p:nvPr>
        </p:nvSpPr>
        <p:spPr/>
        <p:txBody>
          <a:bodyPr/>
          <a:lstStyle/>
          <a:p>
            <a:pPr lvl="0" indent="0">
              <a:buNone/>
            </a:pPr>
            <a:r>
              <a:rPr>
                <a:latin typeface="Courier"/>
              </a:rPr>
              <a:t>Food consumption, lean season 2024
  Analysable                  1,989 of 2,112 households (94.2%)
  Poor consumption               7.3%   146 households
  Borderline                    38.5%   766
  Acceptable                    54.1%  1,077
  FCS computed on the 28/42 threshold set: oil is eaten a mean 4.7 days
  a week and sugar 3.8, so the standard 21/35 cut-offs would classify
  0.9% as poor and understate the caseload.
  23 impossible values capped at 7 days; 123 households excluded for an
  incomplete consumption module.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Food consumption is what a household ate.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https://data-analysis.cassion.dev/courses/food-security-ipc/fs-01-the-food-consumption-score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score, two thresholds, eight times the answer</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On the 21/35 thresholds 0.9% of these households have poor food consumption. On the 28/42 thresholds 7.3% do. Both are correct applications of a published standard, and a report that does not say which it used is not.</vt:lpwstr>
  </property>
</Properties>
</file>