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Avec les seuils 21/35, 0,9 % de ces ménages ont une consommation alimentaire pauvre. Avec les seuils 28/42, 7,3 % en ont une. Les deux sont des applications correctes d’un standard publié, et un rapport qui ne dit pas lequel il a employé ne l’est pas.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score de consommation alimentaire demande combien des sept derniers jours un ménage a consommé chacun des huit groupes alimentaires, et les pondère par leur densité nutritionnelle.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viande et les produits laitiers valent quatre points par jour et le sucre un demi-point, parce que le score est un proxy de la qualité du régime et non de la quantité. Un ménage qui mange céréales et huile chaque jour obtient 17,5 ; un ménage qui mange de la viande deux fois par semaine obtient 8 pour ces deux jours seuls. Deux choses doivent avoir lieu avant la multiplication, et les deux sont couramment omises.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Vingt-trois cellules portent une valeur supérieure à sept jours, face à un rappel de sept jours. Elles sont impossibles, et un score calculé sans contrôle les reprend : le SCA le plus élevé de ce fichier vaut 114,5 sans correction contre 105,5 avec les valeurs plafonnées. La correction est un jugement. Plafonner à sept suppose une faute de frappe sur le dernier chiffre ; vider suppose que la réponse est inconnue. Dites ce que vous avez fait, et notez que le plafonnement est ici le choix le plus prudent parce qu’il garde le ménage au dénominateur.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127 cellules vides pour les produits laitiers, les fruits et la viande, dans 123 ménages. Ce sont les trois groupes les plus pondérés après les légumineuses, et ce n’est pas un hasard — ce sont les questions qu’un enquêteur saute quand la réponse est manifestement aucune et que le formulaire n’impose pas de réponse. Traiter un vide comme zéro jour fait paraître le ménage moins bien nourri qu’il ne l’est. </a:t>
            </a:r>
            <a:r>
              <a:rPr>
                <a:latin typeface="Courier"/>
              </a:rPr>
              <a:t>sum()</a:t>
            </a:r>
            <a:r>
              <a:rPr/>
              <a:t> en pandas le fait par défaut, et </a:t>
            </a:r>
            <a:r>
              <a:rPr>
                <a:latin typeface="Courier"/>
              </a:rPr>
              <a:t>sum(na.rm = TRUE)</a:t>
            </a:r>
            <a:r>
              <a:rPr/>
              <a:t> en R le fait sur demande.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1 989 ménages sur 2 112 ont un module de consommation complet. Rapportez ce nombre. Une prévalence calculée sur 1 989 imprimée à côté d’un chiffre démographique calculé sur 2 112 invite à une soustraction qui ne signifie rien.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chiffre annoncé de consommation pauvre est huit fois plus grand avec un jeu qu’avec l’autre, et les deux sont le standard publié. Le jeu 28/42 existe pour les contextes où huile et sucre sont consommés de façon quasi universelle : ces deux groupes ajoutent des points à presque tous les ménages, ce qui décale toute la distribution vers la droite et rend les seuils bas trop généreux. Le SCA médian vaut ici 43,5, l’huile est consommée en moyenne 4,7 jours par semaine et le sucre 3,8 — assez fréquemment pour que les deux groupes ajoutent environ 4 points à un ménage typique avant tout aliment à densité nutritionnelle.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Choisissez sur les données, énoncez le choix, et ne le changez jamais d’un passage à l’autre. Un programme qui rapporte 0,9 % une année et 7,3 % la suivante parce que quelqu’un a changé de jeu de seuils a rapporté une dégradation d’un facteur quatre qui n’a pas eu lieu.</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choses qu’on demande régulièrement au SCA et qu’il ne peut pas faire. Ce n’est pas une mesure de quantité. Un ménage qui mange de petites portions de huit groupes obtient un bon score. Le score porte sur la diversité et la fréquence alimentaires, et les standards caloriques de Sphère sont un autre instrument. Il n’est pas comparable entre contextes aux régimes différents. Les pondérations sont fixées mondialement et les groupes ne sont pas consommés dans les mêmes proportions partout, ce qui est précisément pourquoi deux jeux de seuils existent. Ce n’est pas une phase IPC. C’est un indicateur de résultat qui alimente une ligne d’un tableau de preuves parmi plusieurs, et la dernière unité de ce cours porte sur la différence.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seuils nommés, les exclusions comptées, et la raison du choix en une phrase. C’est ce paragraphe qui rend les 7,3 % vérifiables, et il est trois lignes plus long que la version que porte la plupart des rapports.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consommation alimentaire dit ce qu’un ménage a mangé. La leçon suivante dit ce dont il s’est privé et ce qu’il a fait pour éviter de s’en priver — deux instruments de plus sur les mêmes ménages, chacun avec sa propre règle d’exclusion.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1-the-food-consumption-sco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score, deux seuils, huit fois la réponse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Avec les seuils 21/35, 0,9 % de ces ménages ont une consommation alimentaire pauvre. Avec les seuils 28/42, 7,3 % en ont une. Les deux sont des applications correctes d’un standard publié, et un rapport qui ne dit pas lequel il a employé ne l’est pas.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1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score, à partir de ses composantes</a:t>
            </a:r>
          </a:p>
          <a:p>
            <a:pPr lvl="0"/>
            <a:r>
              <a:rPr/>
              <a:t>Contrôlez l’étendue d’abord</a:t>
            </a:r>
          </a:p>
          <a:p>
            <a:pPr lvl="0"/>
            <a:r>
              <a:rPr/>
              <a:t>Un vide n’est pas un zéro</a:t>
            </a:r>
          </a:p>
          <a:p>
            <a:pPr lvl="0"/>
            <a:r>
              <a:rPr/>
              <a:t>Les deux jeux de seuils</a:t>
            </a:r>
          </a:p>
          <a:p>
            <a:pPr lvl="0"/>
            <a:r>
              <a:rPr/>
              <a:t>Ce que le score n’est pas</a:t>
            </a:r>
          </a:p>
          <a:p>
            <a:pPr lvl="0"/>
            <a:r>
              <a:rPr/>
              <a:t>Rapportez-le avec ses règles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score, à partir de ses composantes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br/>
            <a:r>
              <a:rPr>
                <a:latin typeface="Courier"/>
              </a:rPr>
              <a:t>WEIGHTS </a:t>
            </a:r>
            <a:r>
              <a:rPr>
                <a:solidFill>
                  <a:srgbClr val="666666"/>
                </a:solidFill>
                <a:latin typeface="Courier"/>
              </a:rPr>
              <a:t>=</a:t>
            </a:r>
            <a:r>
              <a:rPr>
                <a:latin typeface="Courier"/>
              </a:rPr>
              <a:t> {</a:t>
            </a:r>
            <a:br/>
            <a:r>
              <a:rPr>
                <a:latin typeface="Courier"/>
              </a:rPr>
              <a:t>    </a:t>
            </a:r>
            <a:r>
              <a:rPr>
                <a:solidFill>
                  <a:srgbClr val="4070A0"/>
                </a:solidFill>
                <a:latin typeface="Courier"/>
              </a:rPr>
              <a:t>"fcs_cereals_tubers"</a:t>
            </a:r>
            <a:r>
              <a:rPr>
                <a:latin typeface="Courier"/>
              </a:rPr>
              <a:t>: </a:t>
            </a:r>
            <a:r>
              <a:rPr>
                <a:solidFill>
                  <a:srgbClr val="40A070"/>
                </a:solidFill>
                <a:latin typeface="Courier"/>
              </a:rPr>
              <a:t>2.0</a:t>
            </a:r>
            <a:r>
              <a:rPr>
                <a:latin typeface="Courier"/>
              </a:rPr>
              <a:t>,</a:t>
            </a:r>
            <a:br/>
            <a:r>
              <a:rPr>
                <a:latin typeface="Courier"/>
              </a:rPr>
              <a:t>    </a:t>
            </a:r>
            <a:r>
              <a:rPr>
                <a:solidFill>
                  <a:srgbClr val="4070A0"/>
                </a:solidFill>
                <a:latin typeface="Courier"/>
              </a:rPr>
              <a:t>"fcs_pulses"</a:t>
            </a:r>
            <a:r>
              <a:rPr>
                <a:latin typeface="Courier"/>
              </a:rPr>
              <a:t>: </a:t>
            </a:r>
            <a:r>
              <a:rPr>
                <a:solidFill>
                  <a:srgbClr val="40A070"/>
                </a:solidFill>
                <a:latin typeface="Courier"/>
              </a:rPr>
              <a:t>3.0</a:t>
            </a:r>
            <a:r>
              <a:rPr>
                <a:latin typeface="Courier"/>
              </a:rPr>
              <a:t>,</a:t>
            </a:r>
            <a:br/>
            <a:r>
              <a:rPr>
                <a:latin typeface="Courier"/>
              </a:rPr>
              <a:t>    </a:t>
            </a:r>
            <a:r>
              <a:rPr>
                <a:solidFill>
                  <a:srgbClr val="4070A0"/>
                </a:solidFill>
                <a:latin typeface="Courier"/>
              </a:rPr>
              <a:t>"fcs_vegetables"</a:t>
            </a:r>
            <a:r>
              <a:rPr>
                <a:latin typeface="Courier"/>
              </a:rPr>
              <a:t>: </a:t>
            </a:r>
            <a:r>
              <a:rPr>
                <a:solidFill>
                  <a:srgbClr val="40A070"/>
                </a:solidFill>
                <a:latin typeface="Courier"/>
              </a:rPr>
              <a:t>1.0</a:t>
            </a:r>
            <a:r>
              <a:rPr>
                <a:latin typeface="Courier"/>
              </a:rPr>
              <a:t>,</a:t>
            </a:r>
            <a:br/>
            <a:r>
              <a:rPr>
                <a:latin typeface="Courier"/>
              </a:rPr>
              <a:t>    </a:t>
            </a:r>
            <a:r>
              <a:rPr>
                <a:solidFill>
                  <a:srgbClr val="4070A0"/>
                </a:solidFill>
                <a:latin typeface="Courier"/>
              </a:rPr>
              <a:t>"fcs_fruit"</a:t>
            </a:r>
            <a:r>
              <a:rPr>
                <a:latin typeface="Courier"/>
              </a:rPr>
              <a:t>: </a:t>
            </a:r>
            <a:r>
              <a:rPr>
                <a:solidFill>
                  <a:srgbClr val="40A070"/>
                </a:solidFill>
                <a:latin typeface="Courier"/>
              </a:rPr>
              <a:t>1.0</a:t>
            </a:r>
            <a:r>
              <a:rPr>
                <a:latin typeface="Courier"/>
              </a:rPr>
              <a:t>,</a:t>
            </a:r>
            <a:br/>
            <a:r>
              <a:rPr>
                <a:latin typeface="Courier"/>
              </a:rPr>
              <a:t>    </a:t>
            </a:r>
            <a:r>
              <a:rPr>
                <a:solidFill>
                  <a:srgbClr val="4070A0"/>
                </a:solidFill>
                <a:latin typeface="Courier"/>
              </a:rPr>
              <a:t>"fcs_meat_fish_eggs"</a:t>
            </a:r>
            <a:r>
              <a:rPr>
                <a:latin typeface="Courier"/>
              </a:rPr>
              <a:t>: </a:t>
            </a:r>
            <a:r>
              <a:rPr>
                <a:solidFill>
                  <a:srgbClr val="40A070"/>
                </a:solidFill>
                <a:latin typeface="Courier"/>
              </a:rPr>
              <a:t>4.0</a:t>
            </a:r>
            <a:r>
              <a:rPr>
                <a:latin typeface="Courier"/>
              </a:rPr>
              <a:t>,</a:t>
            </a:r>
            <a:br/>
            <a:r>
              <a:rPr>
                <a:latin typeface="Courier"/>
              </a:rPr>
              <a:t>    </a:t>
            </a:r>
            <a:r>
              <a:rPr>
                <a:solidFill>
                  <a:srgbClr val="4070A0"/>
                </a:solidFill>
                <a:latin typeface="Courier"/>
              </a:rPr>
              <a:t>"fcs_dairy"</a:t>
            </a:r>
            <a:r>
              <a:rPr>
                <a:latin typeface="Courier"/>
              </a:rPr>
              <a:t>: </a:t>
            </a:r>
            <a:r>
              <a:rPr>
                <a:solidFill>
                  <a:srgbClr val="40A070"/>
                </a:solidFill>
                <a:latin typeface="Courier"/>
              </a:rPr>
              <a:t>4.0</a:t>
            </a:r>
            <a:r>
              <a:rPr>
                <a:latin typeface="Courier"/>
              </a:rPr>
              <a:t>,</a:t>
            </a:r>
            <a:br/>
            <a:r>
              <a:rPr>
                <a:latin typeface="Courier"/>
              </a:rPr>
              <a:t>    </a:t>
            </a:r>
            <a:r>
              <a:rPr>
                <a:solidFill>
                  <a:srgbClr val="4070A0"/>
                </a:solidFill>
                <a:latin typeface="Courier"/>
              </a:rPr>
              <a:t>"fcs_oils_fats"</a:t>
            </a:r>
            <a:r>
              <a:rPr>
                <a:latin typeface="Courier"/>
              </a:rPr>
              <a:t>: </a:t>
            </a:r>
            <a:r>
              <a:rPr>
                <a:solidFill>
                  <a:srgbClr val="40A070"/>
                </a:solidFill>
                <a:latin typeface="Courier"/>
              </a:rPr>
              <a:t>0.5</a:t>
            </a:r>
            <a:r>
              <a:rPr>
                <a:latin typeface="Courier"/>
              </a:rPr>
              <a:t>,</a:t>
            </a:r>
            <a:br/>
            <a:r>
              <a:rPr>
                <a:latin typeface="Courier"/>
              </a:rPr>
              <a:t>    </a:t>
            </a:r>
            <a:r>
              <a:rPr>
                <a:solidFill>
                  <a:srgbClr val="4070A0"/>
                </a:solidFill>
                <a:latin typeface="Courier"/>
              </a:rPr>
              <a:t>"fcs_sugar"</a:t>
            </a:r>
            <a:r>
              <a:rPr>
                <a:latin typeface="Courier"/>
              </a:rPr>
              <a:t>: </a:t>
            </a:r>
            <a:r>
              <a:rPr>
                <a:solidFill>
                  <a:srgbClr val="40A070"/>
                </a:solidFill>
                <a:latin typeface="Courier"/>
              </a:rPr>
              <a:t>0.5</a:t>
            </a:r>
            <a:r>
              <a:rPr>
                <a:latin typeface="Courier"/>
              </a:rPr>
              <a:t>,</a:t>
            </a:r>
            <a:b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score, à partir de ses composantes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weights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fcs_cereals_tubers =</a:t>
            </a:r>
            <a:r>
              <a:rPr>
                <a:latin typeface="Courier"/>
              </a:rPr>
              <a:t> </a:t>
            </a:r>
            <a:r>
              <a:rPr>
                <a:solidFill>
                  <a:srgbClr val="40A070"/>
                </a:solidFill>
                <a:latin typeface="Courier"/>
              </a:rPr>
              <a:t>2</a:t>
            </a:r>
            <a:r>
              <a:rPr>
                <a:latin typeface="Courier"/>
              </a:rPr>
              <a:t>, </a:t>
            </a:r>
            <a:r>
              <a:rPr>
                <a:solidFill>
                  <a:srgbClr val="7D9029"/>
                </a:solidFill>
                <a:latin typeface="Courier"/>
              </a:rPr>
              <a:t>fcs_pulses =</a:t>
            </a:r>
            <a:r>
              <a:rPr>
                <a:latin typeface="Courier"/>
              </a:rPr>
              <a:t> </a:t>
            </a:r>
            <a:r>
              <a:rPr>
                <a:solidFill>
                  <a:srgbClr val="40A070"/>
                </a:solidFill>
                <a:latin typeface="Courier"/>
              </a:rPr>
              <a:t>3</a:t>
            </a:r>
            <a:r>
              <a:rPr>
                <a:latin typeface="Courier"/>
              </a:rPr>
              <a:t>, </a:t>
            </a:r>
            <a:r>
              <a:rPr>
                <a:solidFill>
                  <a:srgbClr val="7D9029"/>
                </a:solidFill>
                <a:latin typeface="Courier"/>
              </a:rPr>
              <a:t>fcs_vegetables =</a:t>
            </a:r>
            <a:r>
              <a:rPr>
                <a:latin typeface="Courier"/>
              </a:rPr>
              <a:t> </a:t>
            </a:r>
            <a:r>
              <a:rPr>
                <a:solidFill>
                  <a:srgbClr val="40A070"/>
                </a:solidFill>
                <a:latin typeface="Courier"/>
              </a:rPr>
              <a:t>1</a:t>
            </a:r>
            <a:r>
              <a:rPr>
                <a:latin typeface="Courier"/>
              </a:rPr>
              <a:t>,</a:t>
            </a:r>
            <a:br/>
            <a:r>
              <a:rPr>
                <a:latin typeface="Courier"/>
              </a:rPr>
              <a:t>             </a:t>
            </a:r>
            <a:r>
              <a:rPr>
                <a:solidFill>
                  <a:srgbClr val="7D9029"/>
                </a:solidFill>
                <a:latin typeface="Courier"/>
              </a:rPr>
              <a:t>fcs_fruit =</a:t>
            </a:r>
            <a:r>
              <a:rPr>
                <a:latin typeface="Courier"/>
              </a:rPr>
              <a:t> </a:t>
            </a:r>
            <a:r>
              <a:rPr>
                <a:solidFill>
                  <a:srgbClr val="40A070"/>
                </a:solidFill>
                <a:latin typeface="Courier"/>
              </a:rPr>
              <a:t>1</a:t>
            </a:r>
            <a:r>
              <a:rPr>
                <a:latin typeface="Courier"/>
              </a:rPr>
              <a:t>, </a:t>
            </a:r>
            <a:r>
              <a:rPr>
                <a:solidFill>
                  <a:srgbClr val="7D9029"/>
                </a:solidFill>
                <a:latin typeface="Courier"/>
              </a:rPr>
              <a:t>fcs_meat_fish_eggs =</a:t>
            </a:r>
            <a:r>
              <a:rPr>
                <a:latin typeface="Courier"/>
              </a:rPr>
              <a:t> </a:t>
            </a:r>
            <a:r>
              <a:rPr>
                <a:solidFill>
                  <a:srgbClr val="40A070"/>
                </a:solidFill>
                <a:latin typeface="Courier"/>
              </a:rPr>
              <a:t>4</a:t>
            </a:r>
            <a:r>
              <a:rPr>
                <a:latin typeface="Courier"/>
              </a:rPr>
              <a:t>, </a:t>
            </a:r>
            <a:r>
              <a:rPr>
                <a:solidFill>
                  <a:srgbClr val="7D9029"/>
                </a:solidFill>
                <a:latin typeface="Courier"/>
              </a:rPr>
              <a:t>fcs_dairy =</a:t>
            </a:r>
            <a:r>
              <a:rPr>
                <a:latin typeface="Courier"/>
              </a:rPr>
              <a:t> </a:t>
            </a:r>
            <a:r>
              <a:rPr>
                <a:solidFill>
                  <a:srgbClr val="40A070"/>
                </a:solidFill>
                <a:latin typeface="Courier"/>
              </a:rPr>
              <a:t>4</a:t>
            </a:r>
            <a:r>
              <a:rPr>
                <a:latin typeface="Courier"/>
              </a:rPr>
              <a:t>,</a:t>
            </a:r>
            <a:br/>
            <a:r>
              <a:rPr>
                <a:latin typeface="Courier"/>
              </a:rPr>
              <a:t>             </a:t>
            </a:r>
            <a:r>
              <a:rPr>
                <a:solidFill>
                  <a:srgbClr val="7D9029"/>
                </a:solidFill>
                <a:latin typeface="Courier"/>
              </a:rPr>
              <a:t>fcs_oils_fats =</a:t>
            </a:r>
            <a:r>
              <a:rPr>
                <a:latin typeface="Courier"/>
              </a:rPr>
              <a:t> </a:t>
            </a:r>
            <a:r>
              <a:rPr>
                <a:solidFill>
                  <a:srgbClr val="40A070"/>
                </a:solidFill>
                <a:latin typeface="Courier"/>
              </a:rPr>
              <a:t>0.5</a:t>
            </a:r>
            <a:r>
              <a:rPr>
                <a:latin typeface="Courier"/>
              </a:rPr>
              <a:t>, </a:t>
            </a:r>
            <a:r>
              <a:rPr>
                <a:solidFill>
                  <a:srgbClr val="7D9029"/>
                </a:solidFill>
                <a:latin typeface="Courier"/>
              </a:rPr>
              <a:t>fcs_sugar =</a:t>
            </a:r>
            <a:r>
              <a:rPr>
                <a:latin typeface="Courier"/>
              </a:rPr>
              <a:t> </a:t>
            </a:r>
            <a:r>
              <a:rPr>
                <a:solidFill>
                  <a:srgbClr val="40A070"/>
                </a:solidFill>
                <a:latin typeface="Courier"/>
              </a:rPr>
              <a:t>0.5</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score, à partir de ses composantes</a:t>
            </a:r>
          </a:p>
        </p:txBody>
      </p:sp>
      <p:sp>
        <p:nvSpPr>
          <p:cNvPr id="3" name="Content Placeholder 2"/>
          <p:cNvSpPr>
            <a:spLocks noGrp="1"/>
          </p:cNvSpPr>
          <p:nvPr>
            <p:ph idx="1"/>
          </p:nvPr>
        </p:nvSpPr>
        <p:spPr/>
        <p:txBody>
          <a:bodyPr/>
          <a:lstStyle/>
          <a:p>
            <a:pPr lvl="0"/>
            <a:r>
              <a:rPr/>
              <a:t>Deux choses doivent avoir lieu avant la multiplication — et les deux sont couramment omises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Contrôlez l’étendue d’abord — En Python</a:t>
            </a:r>
          </a:p>
        </p:txBody>
      </p:sp>
      <p:sp>
        <p:nvSpPr>
          <p:cNvPr id="3" name="Content Placeholder 2"/>
          <p:cNvSpPr>
            <a:spLocks noGrp="1"/>
          </p:cNvSpPr>
          <p:nvPr>
            <p:ph idx="1"/>
          </p:nvPr>
        </p:nvSpPr>
        <p:spPr/>
        <p:txBody>
          <a:bodyPr/>
          <a:lstStyle/>
          <a:p>
            <a:pPr lvl="0" indent="0">
              <a:buNone/>
            </a:pPr>
            <a:r>
              <a:rPr>
                <a:latin typeface="Courier"/>
              </a:rPr>
              <a:t>groups </a:t>
            </a:r>
            <a:r>
              <a:rPr>
                <a:solidFill>
                  <a:srgbClr val="666666"/>
                </a:solidFill>
                <a:latin typeface="Courier"/>
              </a:rPr>
              <a:t>=</a:t>
            </a:r>
            <a:r>
              <a:rPr>
                <a:latin typeface="Courier"/>
              </a:rPr>
              <a:t> </a:t>
            </a:r>
            <a:r>
              <a:rPr>
                <a:solidFill>
                  <a:srgbClr val="008000"/>
                </a:solidFill>
                <a:latin typeface="Courier"/>
              </a:rPr>
              <a:t>list</a:t>
            </a:r>
            <a:r>
              <a:rPr>
                <a:latin typeface="Courier"/>
              </a:rPr>
              <a:t>(WEIGHTS)</a:t>
            </a:r>
            <a:br/>
            <a:r>
              <a:rPr>
                <a:solidFill>
                  <a:srgbClr val="008000"/>
                </a:solidFill>
                <a:latin typeface="Courier"/>
              </a:rPr>
              <a:t>print</a:t>
            </a:r>
            <a:r>
              <a:rPr>
                <a:latin typeface="Courier"/>
              </a:rPr>
              <a:t>(survey[groups].</a:t>
            </a:r>
            <a:r>
              <a:rPr>
                <a:solidFill>
                  <a:srgbClr val="008000"/>
                </a:solidFill>
                <a:latin typeface="Courier"/>
              </a:rPr>
              <a:t>max</a:t>
            </a:r>
            <a:r>
              <a:rPr>
                <a:latin typeface="Courier"/>
              </a:rPr>
              <a:t>())</a:t>
            </a:r>
            <a:br/>
            <a:r>
              <a:rPr>
                <a:solidFill>
                  <a:srgbClr val="008000"/>
                </a:solidFill>
                <a:latin typeface="Courier"/>
              </a:rPr>
              <a:t>print</a:t>
            </a:r>
            <a:r>
              <a:rPr>
                <a:latin typeface="Courier"/>
              </a:rPr>
              <a:t>(</a:t>
            </a:r>
            <a:r>
              <a:rPr>
                <a:solidFill>
                  <a:srgbClr val="BB6688"/>
                </a:solidFill>
                <a:latin typeface="Courier"/>
              </a:rPr>
              <a:t>f"values above 7: </a:t>
            </a:r>
            <a:r>
              <a:rPr>
                <a:solidFill>
                  <a:srgbClr val="4070A0"/>
                </a:solidFill>
                <a:latin typeface="Courier"/>
              </a:rPr>
              <a:t>{</a:t>
            </a:r>
            <a:r>
              <a:rPr>
                <a:latin typeface="Courier"/>
              </a:rPr>
              <a:t>(survey[groups] </a:t>
            </a:r>
            <a:r>
              <a:rPr>
                <a:solidFill>
                  <a:srgbClr val="666666"/>
                </a:solidFill>
                <a:latin typeface="Courier"/>
              </a:rPr>
              <a:t>&gt;</a:t>
            </a:r>
            <a:r>
              <a:rPr>
                <a:latin typeface="Courier"/>
              </a:rPr>
              <a:t> </a:t>
            </a:r>
            <a:r>
              <a:rPr>
                <a:solidFill>
                  <a:srgbClr val="40A070"/>
                </a:solidFill>
                <a:latin typeface="Courier"/>
              </a:rPr>
              <a:t>7</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Contrôlez l’étendue d’abord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max, </a:t>
            </a:r>
            <a:r>
              <a:rPr>
                <a:solidFill>
                  <a:srgbClr val="7D9029"/>
                </a:solidFill>
                <a:latin typeface="Courier"/>
              </a:rPr>
              <a:t>.names =</a:t>
            </a:r>
            <a:r>
              <a:rPr>
                <a:latin typeface="Courier"/>
              </a:rPr>
              <a:t> </a:t>
            </a:r>
            <a:r>
              <a:rPr>
                <a:solidFill>
                  <a:srgbClr val="4070A0"/>
                </a:solidFill>
                <a:latin typeface="Courier"/>
              </a:rPr>
              <a:t>"{.col}"</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Contrôlez l’étendue d’abord</a:t>
            </a:r>
          </a:p>
        </p:txBody>
      </p:sp>
      <p:sp>
        <p:nvSpPr>
          <p:cNvPr id="3" name="Content Placeholder 2"/>
          <p:cNvSpPr>
            <a:spLocks noGrp="1"/>
          </p:cNvSpPr>
          <p:nvPr>
            <p:ph idx="1"/>
          </p:nvPr>
        </p:nvSpPr>
        <p:spPr/>
        <p:txBody>
          <a:bodyPr/>
          <a:lstStyle/>
          <a:p>
            <a:pPr lvl="0"/>
            <a:r>
              <a:rPr/>
              <a:t>Vingt-trois cellules portent une valeur supérieure à sept jours — face à un rappel de sept jours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vide n’est pas un zéro — En Python</a:t>
            </a:r>
          </a:p>
        </p:txBody>
      </p:sp>
      <p:sp>
        <p:nvSpPr>
          <p:cNvPr id="3" name="Content Placeholder 2"/>
          <p:cNvSpPr>
            <a:spLocks noGrp="1"/>
          </p:cNvSpPr>
          <p:nvPr>
            <p:ph idx="1"/>
          </p:nvPr>
        </p:nvSpPr>
        <p:spPr/>
        <p:txBody>
          <a:bodyPr/>
          <a:lstStyle/>
          <a:p>
            <a:pPr lvl="0" indent="0">
              <a:buNone/>
            </a:pPr>
            <a:r>
              <a:rPr>
                <a:latin typeface="Courier"/>
              </a:rPr>
              <a:t>blanks </a:t>
            </a:r>
            <a:r>
              <a:rPr>
                <a:solidFill>
                  <a:srgbClr val="666666"/>
                </a:solidFill>
                <a:latin typeface="Courier"/>
              </a:rPr>
              <a:t>=</a:t>
            </a:r>
            <a:r>
              <a:rPr>
                <a:latin typeface="Courier"/>
              </a:rPr>
              <a:t> survey[groups].isna().</a:t>
            </a:r>
            <a:r>
              <a:rPr>
                <a:solidFill>
                  <a:srgbClr val="008000"/>
                </a:solidFill>
                <a:latin typeface="Courier"/>
              </a:rPr>
              <a:t>sum</a:t>
            </a:r>
            <a:r>
              <a:rPr>
                <a:latin typeface="Courier"/>
              </a:rPr>
              <a:t>()</a:t>
            </a:r>
            <a:br/>
            <a:r>
              <a:rPr>
                <a:solidFill>
                  <a:srgbClr val="008000"/>
                </a:solidFill>
                <a:latin typeface="Courier"/>
              </a:rPr>
              <a:t>print</a:t>
            </a:r>
            <a:r>
              <a:rPr>
                <a:latin typeface="Courier"/>
              </a:rPr>
              <a:t>(blanks[blanks </a:t>
            </a:r>
            <a:r>
              <a:rPr>
                <a:solidFill>
                  <a:srgbClr val="666666"/>
                </a:solidFill>
                <a:latin typeface="Courier"/>
              </a:rPr>
              <a:t>&gt;</a:t>
            </a:r>
            <a:r>
              <a:rPr>
                <a:latin typeface="Courier"/>
              </a:rPr>
              <a:t> </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f"households with any blank: </a:t>
            </a:r>
            <a:r>
              <a:rPr>
                <a:solidFill>
                  <a:srgbClr val="4070A0"/>
                </a:solidFill>
                <a:latin typeface="Courier"/>
              </a:rPr>
              <a:t>{</a:t>
            </a:r>
            <a:r>
              <a:rPr>
                <a:latin typeface="Courier"/>
              </a:rPr>
              <a:t>survey[groups]</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vide n’est pas un zéro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4070A0"/>
                </a:solidFill>
                <a:latin typeface="Courier"/>
              </a:rPr>
              <a:t>~</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vide n’est pas un zéro</a:t>
            </a:r>
          </a:p>
        </p:txBody>
      </p:sp>
      <p:sp>
        <p:nvSpPr>
          <p:cNvPr id="3" name="Content Placeholder 2"/>
          <p:cNvSpPr>
            <a:spLocks noGrp="1"/>
          </p:cNvSpPr>
          <p:nvPr>
            <p:ph idx="1"/>
          </p:nvPr>
        </p:nvSpPr>
        <p:spPr/>
        <p:txBody>
          <a:bodyPr/>
          <a:lstStyle/>
          <a:p>
            <a:pPr lvl="0"/>
            <a:r>
              <a:rPr/>
              <a:t>127 cellules vides pour les produits laitiers, les fruits et la viande, dans 123 ménages — Ce sont les trois groupes…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vide n’est pas un zéro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silent one: NaN treated as zero.</a:t>
            </a:r>
            <a:br/>
            <a:r>
              <a:rPr>
                <a:latin typeface="Courier"/>
              </a:rPr>
              <a:t>naive </a:t>
            </a:r>
            <a:r>
              <a:rPr>
                <a:solidFill>
                  <a:srgbClr val="666666"/>
                </a:solidFill>
                <a:latin typeface="Courier"/>
              </a:rPr>
              <a:t>=</a:t>
            </a:r>
            <a:r>
              <a:rPr>
                <a:latin typeface="Courier"/>
              </a:rPr>
              <a:t> </a:t>
            </a:r>
            <a:r>
              <a:rPr>
                <a:solidFill>
                  <a:srgbClr val="008000"/>
                </a:solidFill>
                <a:latin typeface="Courier"/>
              </a:rPr>
              <a:t>sum</a:t>
            </a:r>
            <a:r>
              <a:rPr>
                <a:latin typeface="Courier"/>
              </a:rPr>
              <a:t>(survey[group].fillna(</a:t>
            </a:r>
            <a:r>
              <a:rPr>
                <a:solidFill>
                  <a:srgbClr val="40A070"/>
                </a:solidFill>
                <a:latin typeface="Courier"/>
              </a:rPr>
              <a:t>0</a:t>
            </a:r>
            <a:r>
              <a:rPr>
                <a:latin typeface="Courier"/>
              </a:rPr>
              <a:t>) </a:t>
            </a:r>
            <a:r>
              <a:rPr>
                <a:solidFill>
                  <a:srgbClr val="666666"/>
                </a:solidFill>
                <a:latin typeface="Courier"/>
              </a:rPr>
              <a:t>*</a:t>
            </a:r>
            <a:r>
              <a:rPr>
                <a:latin typeface="Courier"/>
              </a:rPr>
              <a:t> weight </a:t>
            </a:r>
            <a:r>
              <a:rPr b="1">
                <a:solidFill>
                  <a:srgbClr val="007020"/>
                </a:solidFill>
                <a:latin typeface="Courier"/>
              </a:rPr>
              <a:t>for</a:t>
            </a:r>
            <a:r>
              <a:rPr>
                <a:latin typeface="Courier"/>
              </a:rPr>
              <a:t> group, weight </a:t>
            </a:r>
            <a:r>
              <a:rPr b="1">
                <a:solidFill>
                  <a:srgbClr val="007020"/>
                </a:solidFill>
                <a:latin typeface="Courier"/>
              </a:rPr>
              <a:t>in</a:t>
            </a:r>
            <a:r>
              <a:rPr>
                <a:latin typeface="Courier"/>
              </a:rPr>
              <a:t> WEIGHTS.items())</a:t>
            </a:r>
            <a:br/>
            <a:br/>
            <a:r>
              <a:rPr i="1">
                <a:solidFill>
                  <a:srgbClr val="60A0B0"/>
                </a:solidFill>
                <a:latin typeface="Courier"/>
              </a:rPr>
              <a:t># The honest one: a household missing any group has no score.</a:t>
            </a:r>
            <a:br/>
            <a:r>
              <a:rPr>
                <a:latin typeface="Courier"/>
              </a:rPr>
              <a:t>capped </a:t>
            </a:r>
            <a:r>
              <a:rPr>
                <a:solidFill>
                  <a:srgbClr val="666666"/>
                </a:solidFill>
                <a:latin typeface="Courier"/>
              </a:rPr>
              <a:t>=</a:t>
            </a:r>
            <a:r>
              <a:rPr>
                <a:latin typeface="Courier"/>
              </a:rPr>
              <a:t> survey[groups].clip(upper</a:t>
            </a:r>
            <a:r>
              <a:rPr>
                <a:solidFill>
                  <a:srgbClr val="666666"/>
                </a:solidFill>
                <a:latin typeface="Courier"/>
              </a:rPr>
              <a:t>=</a:t>
            </a:r>
            <a:r>
              <a:rPr>
                <a:solidFill>
                  <a:srgbClr val="40A070"/>
                </a:solidFill>
                <a:latin typeface="Courier"/>
              </a:rPr>
              <a:t>7</a:t>
            </a:r>
            <a:r>
              <a:rPr>
                <a:latin typeface="Courier"/>
              </a:rPr>
              <a:t>)</a:t>
            </a:r>
            <a:br/>
            <a:r>
              <a:rPr>
                <a:latin typeface="Courier"/>
              </a:rPr>
              <a:t>fcs </a:t>
            </a:r>
            <a:r>
              <a:rPr>
                <a:solidFill>
                  <a:srgbClr val="666666"/>
                </a:solidFill>
                <a:latin typeface="Courier"/>
              </a:rPr>
              <a:t>=</a:t>
            </a:r>
            <a:r>
              <a:rPr>
                <a:latin typeface="Courier"/>
              </a:rPr>
              <a:t> </a:t>
            </a:r>
            <a:r>
              <a:rPr>
                <a:solidFill>
                  <a:srgbClr val="008000"/>
                </a:solidFill>
                <a:latin typeface="Courier"/>
              </a:rPr>
              <a:t>sum</a:t>
            </a:r>
            <a:r>
              <a:rPr>
                <a:latin typeface="Courier"/>
              </a:rPr>
              <a:t>(capped[group] </a:t>
            </a:r>
            <a:r>
              <a:rPr>
                <a:solidFill>
                  <a:srgbClr val="666666"/>
                </a:solidFill>
                <a:latin typeface="Courier"/>
              </a:rPr>
              <a:t>*</a:t>
            </a:r>
            <a:r>
              <a:rPr>
                <a:latin typeface="Courier"/>
              </a:rPr>
              <a:t> weight </a:t>
            </a:r>
            <a:r>
              <a:rPr b="1">
                <a:solidFill>
                  <a:srgbClr val="007020"/>
                </a:solidFill>
                <a:latin typeface="Courier"/>
              </a:rPr>
              <a:t>for</a:t>
            </a:r>
            <a:r>
              <a:rPr>
                <a:latin typeface="Courier"/>
              </a:rPr>
              <a:t> group, weight </a:t>
            </a:r>
            <a:r>
              <a:rPr b="1">
                <a:solidFill>
                  <a:srgbClr val="007020"/>
                </a:solidFill>
                <a:latin typeface="Courier"/>
              </a:rPr>
              <a:t>in</a:t>
            </a:r>
            <a:r>
              <a:rPr>
                <a:latin typeface="Courier"/>
              </a:rPr>
              <a:t> WEIGHTS.items())</a:t>
            </a:r>
            <a:br/>
            <a:r>
              <a:rPr>
                <a:latin typeface="Courier"/>
              </a:rPr>
              <a:t>fcs </a:t>
            </a:r>
            <a:r>
              <a:rPr>
                <a:solidFill>
                  <a:srgbClr val="666666"/>
                </a:solidFill>
                <a:latin typeface="Courier"/>
              </a:rPr>
              <a:t>=</a:t>
            </a:r>
            <a:r>
              <a:rPr>
                <a:latin typeface="Courier"/>
              </a:rPr>
              <a:t> fcs.where(capped.notna().</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a:t>
            </a:r>
            <a:br/>
            <a:br/>
            <a:r>
              <a:rPr>
                <a:solidFill>
                  <a:srgbClr val="008000"/>
                </a:solidFill>
                <a:latin typeface="Courier"/>
              </a:rPr>
              <a:t>print</a:t>
            </a:r>
            <a:r>
              <a:rPr>
                <a:latin typeface="Courier"/>
              </a:rPr>
              <a:t>(</a:t>
            </a:r>
            <a:r>
              <a:rPr>
                <a:solidFill>
                  <a:srgbClr val="BB6688"/>
                </a:solidFill>
                <a:latin typeface="Courier"/>
              </a:rPr>
              <a:t>f"analysable: </a:t>
            </a:r>
            <a:r>
              <a:rPr>
                <a:solidFill>
                  <a:srgbClr val="4070A0"/>
                </a:solidFill>
                <a:latin typeface="Courier"/>
              </a:rPr>
              <a:t>{</a:t>
            </a:r>
            <a:r>
              <a:rPr>
                <a:latin typeface="Courier"/>
              </a:rPr>
              <a:t>fcs</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vide n’est pas un zéro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4070A0"/>
                </a:solidFill>
                <a:latin typeface="Courier"/>
              </a:rPr>
              <a:t>~</a:t>
            </a:r>
            <a:r>
              <a:rPr>
                <a:latin typeface="Courier"/>
              </a:rPr>
              <a:t> </a:t>
            </a:r>
            <a:r>
              <a:rPr>
                <a:solidFill>
                  <a:srgbClr val="06287E"/>
                </a:solidFill>
                <a:latin typeface="Courier"/>
              </a:rPr>
              <a:t>pmin</a:t>
            </a:r>
            <a:r>
              <a:rPr>
                <a:latin typeface="Courier"/>
              </a:rPr>
              <a:t>(.x, </a:t>
            </a:r>
            <a:r>
              <a:rPr>
                <a:solidFill>
                  <a:srgbClr val="40A070"/>
                </a:solidFill>
                <a:latin typeface="Courier"/>
              </a:rPr>
              <a:t>7</a:t>
            </a:r>
            <a:r>
              <a:rPr>
                <a:latin typeface="Courier"/>
              </a:rPr>
              <a:t>))) </a:t>
            </a:r>
            <a:r>
              <a:rPr>
                <a:solidFill>
                  <a:srgbClr val="4070A0"/>
                </a:solidFill>
                <a:latin typeface="Courier"/>
              </a:rPr>
              <a:t>|&gt;</a:t>
            </a:r>
            <a:br/>
            <a:r>
              <a:rPr>
                <a:latin typeface="Courier"/>
              </a:rPr>
              <a:t>  </a:t>
            </a:r>
            <a:r>
              <a:rPr>
                <a:solidFill>
                  <a:srgbClr val="06287E"/>
                </a:solidFill>
                <a:latin typeface="Courier"/>
              </a:rPr>
              <a:t>rowwise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fcs =</a:t>
            </a:r>
            <a:r>
              <a:rPr>
                <a:latin typeface="Courier"/>
              </a:rPr>
              <a:t> </a:t>
            </a:r>
            <a:r>
              <a:rPr b="1">
                <a:solidFill>
                  <a:srgbClr val="007020"/>
                </a:solidFill>
                <a:latin typeface="Courier"/>
              </a:rPr>
              <a:t>if</a:t>
            </a:r>
            <a:r>
              <a:rPr>
                <a:latin typeface="Courier"/>
              </a:rPr>
              <a:t> (</a:t>
            </a:r>
            <a:r>
              <a:rPr>
                <a:solidFill>
                  <a:srgbClr val="06287E"/>
                </a:solidFill>
                <a:latin typeface="Courier"/>
              </a:rPr>
              <a:t>anyNA</a:t>
            </a:r>
            <a:r>
              <a:rPr>
                <a:latin typeface="Courier"/>
              </a:rPr>
              <a:t>(</a:t>
            </a:r>
            <a:r>
              <a:rPr>
                <a:solidFill>
                  <a:srgbClr val="06287E"/>
                </a:solidFill>
                <a:latin typeface="Courier"/>
              </a:rPr>
              <a:t>c_across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880000"/>
                </a:solidFill>
                <a:latin typeface="Courier"/>
              </a:rPr>
              <a:t>NA_real_</a:t>
            </a:r>
            <a:br/>
            <a:r>
              <a:rPr>
                <a:latin typeface="Courier"/>
              </a:rPr>
              <a:t>               </a:t>
            </a:r>
            <a:r>
              <a:rPr b="1">
                <a:solidFill>
                  <a:srgbClr val="007020"/>
                </a:solidFill>
                <a:latin typeface="Courier"/>
              </a:rPr>
              <a:t>else</a:t>
            </a:r>
            <a:r>
              <a:rPr>
                <a:latin typeface="Courier"/>
              </a:rPr>
              <a:t> </a:t>
            </a:r>
            <a:r>
              <a:rPr>
                <a:solidFill>
                  <a:srgbClr val="06287E"/>
                </a:solidFill>
                <a:latin typeface="Courier"/>
              </a:rPr>
              <a:t>sum</a:t>
            </a:r>
            <a:r>
              <a:rPr>
                <a:latin typeface="Courier"/>
              </a:rPr>
              <a:t>(</a:t>
            </a:r>
            <a:r>
              <a:rPr>
                <a:solidFill>
                  <a:srgbClr val="06287E"/>
                </a:solidFill>
                <a:latin typeface="Courier"/>
              </a:rPr>
              <a:t>c_across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4070A0"/>
                </a:solidFill>
                <a:latin typeface="Courier"/>
              </a:rPr>
              <a:t>*</a:t>
            </a:r>
            <a:r>
              <a:rPr>
                <a:latin typeface="Courier"/>
              </a:rPr>
              <a:t> weights))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vide n’est pas un zéro</a:t>
            </a:r>
          </a:p>
        </p:txBody>
      </p:sp>
      <p:sp>
        <p:nvSpPr>
          <p:cNvPr id="3" name="Content Placeholder 2"/>
          <p:cNvSpPr>
            <a:spLocks noGrp="1"/>
          </p:cNvSpPr>
          <p:nvPr>
            <p:ph idx="1"/>
          </p:nvPr>
        </p:nvSpPr>
        <p:spPr/>
        <p:txBody>
          <a:bodyPr/>
          <a:lstStyle/>
          <a:p>
            <a:pPr lvl="0"/>
            <a:r>
              <a:rPr/>
              <a:t>1 989 ménages sur 2 112 ont un module de consommation complet — Rapportez ce nombre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poor, borderline </a:t>
            </a:r>
            <a:r>
              <a:rPr b="1">
                <a:solidFill>
                  <a:srgbClr val="007020"/>
                </a:solidFill>
                <a:latin typeface="Courier"/>
              </a:rPr>
              <a:t>in</a:t>
            </a:r>
            <a:r>
              <a:rPr>
                <a:latin typeface="Courier"/>
              </a:rPr>
              <a:t> [(</a:t>
            </a:r>
            <a:r>
              <a:rPr>
                <a:solidFill>
                  <a:srgbClr val="40A070"/>
                </a:solidFill>
                <a:latin typeface="Courier"/>
              </a:rPr>
              <a:t>21</a:t>
            </a:r>
            <a:r>
              <a:rPr>
                <a:latin typeface="Courier"/>
              </a:rPr>
              <a:t>, </a:t>
            </a:r>
            <a:r>
              <a:rPr>
                <a:solidFill>
                  <a:srgbClr val="40A070"/>
                </a:solidFill>
                <a:latin typeface="Courier"/>
              </a:rPr>
              <a:t>35</a:t>
            </a:r>
            <a:r>
              <a:rPr>
                <a:latin typeface="Courier"/>
              </a:rPr>
              <a:t>), (</a:t>
            </a:r>
            <a:r>
              <a:rPr>
                <a:solidFill>
                  <a:srgbClr val="40A070"/>
                </a:solidFill>
                <a:latin typeface="Courier"/>
              </a:rPr>
              <a:t>28</a:t>
            </a:r>
            <a:r>
              <a:rPr>
                <a:latin typeface="Courier"/>
              </a:rPr>
              <a:t>, </a:t>
            </a:r>
            <a:r>
              <a:rPr>
                <a:solidFill>
                  <a:srgbClr val="40A070"/>
                </a:solidFill>
                <a:latin typeface="Courier"/>
              </a:rPr>
              <a:t>42</a:t>
            </a:r>
            <a:r>
              <a:rPr>
                <a:latin typeface="Courier"/>
              </a:rPr>
              <a:t>)]:</a:t>
            </a:r>
            <a:br/>
            <a:r>
              <a:rPr>
                <a:latin typeface="Courier"/>
              </a:rPr>
              <a:t>    bands </a:t>
            </a:r>
            <a:r>
              <a:rPr>
                <a:solidFill>
                  <a:srgbClr val="666666"/>
                </a:solidFill>
                <a:latin typeface="Courier"/>
              </a:rPr>
              <a:t>=</a:t>
            </a:r>
            <a:r>
              <a:rPr>
                <a:latin typeface="Courier"/>
              </a:rPr>
              <a:t> pd.cut(fcs, [</a:t>
            </a:r>
            <a:r>
              <a:rPr>
                <a:solidFill>
                  <a:srgbClr val="666666"/>
                </a:solidFill>
                <a:latin typeface="Courier"/>
              </a:rPr>
              <a:t>-</a:t>
            </a:r>
            <a:r>
              <a:rPr>
                <a:solidFill>
                  <a:srgbClr val="40A070"/>
                </a:solidFill>
                <a:latin typeface="Courier"/>
              </a:rPr>
              <a:t>1</a:t>
            </a:r>
            <a:r>
              <a:rPr>
                <a:latin typeface="Courier"/>
              </a:rPr>
              <a:t>, poor, borderline, </a:t>
            </a:r>
            <a:r>
              <a:rPr>
                <a:solidFill>
                  <a:srgbClr val="40A070"/>
                </a:solidFill>
                <a:latin typeface="Courier"/>
              </a:rPr>
              <a:t>200</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"poor"</a:t>
            </a:r>
            <a:r>
              <a:rPr>
                <a:latin typeface="Courier"/>
              </a:rPr>
              <a:t>, </a:t>
            </a:r>
            <a:r>
              <a:rPr>
                <a:solidFill>
                  <a:srgbClr val="4070A0"/>
                </a:solidFill>
                <a:latin typeface="Courier"/>
              </a:rPr>
              <a:t>"borderline"</a:t>
            </a:r>
            <a:r>
              <a:rPr>
                <a:latin typeface="Courier"/>
              </a:rPr>
              <a:t>, </a:t>
            </a:r>
            <a:r>
              <a:rPr>
                <a:solidFill>
                  <a:srgbClr val="4070A0"/>
                </a:solidFill>
                <a:latin typeface="Courier"/>
              </a:rPr>
              <a:t>"acceptable"</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poor</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borderline</a:t>
            </a:r>
            <a:r>
              <a:rPr>
                <a:solidFill>
                  <a:srgbClr val="4070A0"/>
                </a:solidFill>
                <a:latin typeface="Courier"/>
              </a:rPr>
              <a:t>}</a:t>
            </a:r>
            <a:r>
              <a:rPr>
                <a:solidFill>
                  <a:srgbClr val="BB6688"/>
                </a:solidFill>
                <a:latin typeface="Courier"/>
              </a:rPr>
              <a:t>: "</a:t>
            </a:r>
            <a:r>
              <a:rPr>
                <a:latin typeface="Courier"/>
              </a:rPr>
              <a:t>,</a:t>
            </a:r>
            <a:br/>
            <a:r>
              <a:rPr>
                <a:latin typeface="Courier"/>
              </a:rPr>
              <a:t>          (bands.value_counts(normalize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).to_dict())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 — En R</a:t>
            </a:r>
          </a:p>
        </p:txBody>
      </p:sp>
      <p:sp>
        <p:nvSpPr>
          <p:cNvPr id="3" name="Content Placeholder 2"/>
          <p:cNvSpPr>
            <a:spLocks noGrp="1"/>
          </p:cNvSpPr>
          <p:nvPr>
            <p:ph idx="1"/>
          </p:nvPr>
        </p:nvSpPr>
        <p:spPr/>
        <p:txBody>
          <a:bodyPr/>
          <a:lstStyle/>
          <a:p>
            <a:pPr lvl="0" indent="0">
              <a:buNone/>
            </a:pPr>
            <a:r>
              <a:rPr>
                <a:latin typeface="Courier"/>
              </a:rPr>
              <a:t>classify </a:t>
            </a:r>
            <a:r>
              <a:rPr>
                <a:solidFill>
                  <a:srgbClr val="007020"/>
                </a:solidFill>
                <a:latin typeface="Courier"/>
              </a:rPr>
              <a:t>&lt;-</a:t>
            </a:r>
            <a:r>
              <a:rPr>
                <a:latin typeface="Courier"/>
              </a:rPr>
              <a:t> </a:t>
            </a:r>
            <a:r>
              <a:rPr b="1">
                <a:solidFill>
                  <a:srgbClr val="007020"/>
                </a:solidFill>
                <a:latin typeface="Courier"/>
              </a:rPr>
              <a:t>function</a:t>
            </a:r>
            <a:r>
              <a:rPr>
                <a:latin typeface="Courier"/>
              </a:rPr>
              <a:t>(x, poor, borderline) {</a:t>
            </a:r>
            <a:br/>
            <a:r>
              <a:rPr>
                <a:latin typeface="Courier"/>
              </a:rPr>
              <a:t>  </a:t>
            </a:r>
            <a:r>
              <a:rPr>
                <a:solidFill>
                  <a:srgbClr val="06287E"/>
                </a:solidFill>
                <a:latin typeface="Courier"/>
              </a:rPr>
              <a:t>cut</a:t>
            </a:r>
            <a:r>
              <a:rPr>
                <a:latin typeface="Courier"/>
              </a:rPr>
              <a:t>(x,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poor, borderline, </a:t>
            </a:r>
            <a:r>
              <a:rPr>
                <a:solidFill>
                  <a:srgbClr val="880000"/>
                </a:solidFill>
                <a:latin typeface="Courier"/>
              </a:rPr>
              <a:t>Inf</a:t>
            </a: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"poor"</a:t>
            </a:r>
            <a:r>
              <a:rPr>
                <a:latin typeface="Courier"/>
              </a:rPr>
              <a:t>, </a:t>
            </a:r>
            <a:r>
              <a:rPr>
                <a:solidFill>
                  <a:srgbClr val="4070A0"/>
                </a:solidFill>
                <a:latin typeface="Courier"/>
              </a:rPr>
              <a:t>"borderline"</a:t>
            </a:r>
            <a:r>
              <a:rPr>
                <a:latin typeface="Courier"/>
              </a:rPr>
              <a:t>, </a:t>
            </a:r>
            <a:r>
              <a:rPr>
                <a:solidFill>
                  <a:srgbClr val="4070A0"/>
                </a:solidFill>
                <a:latin typeface="Courier"/>
              </a:rPr>
              <a:t>"acceptable"</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Seuils</a:t>
                      </a:r>
                    </a:p>
                  </a:txBody>
                  <a:tcPr/>
                </a:tc>
                <a:tc>
                  <a:txBody>
                    <a:bodyPr/>
                    <a:lstStyle/>
                    <a:p>
                      <a:pPr lvl="0" indent="0" marL="0">
                        <a:buNone/>
                      </a:pPr>
                      <a:r>
                        <a:rPr/>
                        <a:t>Pauvre</a:t>
                      </a:r>
                    </a:p>
                  </a:txBody>
                  <a:tcPr/>
                </a:tc>
                <a:tc>
                  <a:txBody>
                    <a:bodyPr/>
                    <a:lstStyle/>
                    <a:p>
                      <a:pPr lvl="0" indent="0" marL="0">
                        <a:buNone/>
                      </a:pPr>
                      <a:r>
                        <a:rPr/>
                        <a:t>Limite</a:t>
                      </a:r>
                    </a:p>
                  </a:txBody>
                  <a:tcPr/>
                </a:tc>
                <a:tc>
                  <a:txBody>
                    <a:bodyPr/>
                    <a:lstStyle/>
                    <a:p>
                      <a:pPr lvl="0" indent="0" marL="0">
                        <a:buNone/>
                      </a:pPr>
                      <a:r>
                        <a:rPr/>
                        <a:t>Acceptable</a:t>
                      </a:r>
                    </a:p>
                  </a:txBody>
                  <a:tcPr/>
                </a:tc>
              </a:tr>
              <a:tr h="0">
                <a:tc>
                  <a:txBody>
                    <a:bodyPr/>
                    <a:lstStyle/>
                    <a:p>
                      <a:pPr lvl="0" indent="0" marL="0">
                        <a:buNone/>
                      </a:pPr>
                      <a:r>
                        <a:rPr b="1"/>
                        <a:t>21 / 35</a:t>
                      </a:r>
                    </a:p>
                  </a:txBody>
                </a:tc>
                <a:tc>
                  <a:txBody>
                    <a:bodyPr/>
                    <a:lstStyle/>
                    <a:p>
                      <a:pPr lvl="0" indent="0" marL="0">
                        <a:buNone/>
                      </a:pPr>
                      <a:r>
                        <a:rPr b="1"/>
                        <a:t>0,9 %</a:t>
                      </a:r>
                    </a:p>
                  </a:txBody>
                </a:tc>
                <a:tc>
                  <a:txBody>
                    <a:bodyPr/>
                    <a:lstStyle/>
                    <a:p>
                      <a:pPr lvl="0" indent="0" marL="0">
                        <a:buNone/>
                      </a:pPr>
                      <a:r>
                        <a:rPr/>
                        <a:t>22,7 %</a:t>
                      </a:r>
                    </a:p>
                  </a:txBody>
                </a:tc>
                <a:tc>
                  <a:txBody>
                    <a:bodyPr/>
                    <a:lstStyle/>
                    <a:p>
                      <a:pPr lvl="0" indent="0" marL="0">
                        <a:buNone/>
                      </a:pPr>
                      <a:r>
                        <a:rPr/>
                        <a:t>76,4 %</a:t>
                      </a:r>
                    </a:p>
                  </a:txBody>
                </a:tc>
              </a:tr>
              <a:tr h="0">
                <a:tc>
                  <a:txBody>
                    <a:bodyPr/>
                    <a:lstStyle/>
                    <a:p>
                      <a:pPr lvl="0" indent="0" marL="0">
                        <a:buNone/>
                      </a:pPr>
                      <a:r>
                        <a:rPr b="1"/>
                        <a:t>28 / 42</a:t>
                      </a:r>
                    </a:p>
                  </a:txBody>
                </a:tc>
                <a:tc>
                  <a:txBody>
                    <a:bodyPr/>
                    <a:lstStyle/>
                    <a:p>
                      <a:pPr lvl="0" indent="0" marL="0">
                        <a:buNone/>
                      </a:pPr>
                      <a:r>
                        <a:rPr b="1"/>
                        <a:t>7,3 %</a:t>
                      </a:r>
                    </a:p>
                  </a:txBody>
                </a:tc>
                <a:tc>
                  <a:txBody>
                    <a:bodyPr/>
                    <a:lstStyle/>
                    <a:p>
                      <a:pPr lvl="0" indent="0" marL="0">
                        <a:buNone/>
                      </a:pPr>
                      <a:r>
                        <a:rPr/>
                        <a:t>38,5 %</a:t>
                      </a:r>
                    </a:p>
                  </a:txBody>
                </a:tc>
                <a:tc>
                  <a:txBody>
                    <a:bodyPr/>
                    <a:lstStyle/>
                    <a:p>
                      <a:pPr lvl="0" indent="0" marL="0">
                        <a:buNone/>
                      </a:pPr>
                      <a:r>
                        <a:rPr/>
                        <a:t>54,1 %</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a:t>
            </a:r>
          </a:p>
        </p:txBody>
      </p:sp>
      <p:sp>
        <p:nvSpPr>
          <p:cNvPr id="3" name="Content Placeholder 2"/>
          <p:cNvSpPr>
            <a:spLocks noGrp="1"/>
          </p:cNvSpPr>
          <p:nvPr>
            <p:ph idx="1"/>
          </p:nvPr>
        </p:nvSpPr>
        <p:spPr/>
        <p:txBody>
          <a:bodyPr/>
          <a:lstStyle/>
          <a:p>
            <a:pPr lvl="0"/>
            <a:r>
              <a:rPr/>
              <a:t>Le chiffre annoncé de consommation pauvre est huit fois plus grand avec un jeu qu’avec l’autre — et les deux sont le…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 — En Python</a:t>
            </a:r>
          </a:p>
        </p:txBody>
      </p:sp>
      <p:sp>
        <p:nvSpPr>
          <p:cNvPr id="3" name="Content Placeholder 2"/>
          <p:cNvSpPr>
            <a:spLocks noGrp="1"/>
          </p:cNvSpPr>
          <p:nvPr>
            <p:ph idx="1"/>
          </p:nvPr>
        </p:nvSpPr>
        <p:spPr/>
        <p:txBody>
          <a:bodyPr/>
          <a:lstStyle/>
          <a:p>
            <a:pPr lvl="0" indent="0">
              <a:buNone/>
            </a:pPr>
            <a:r>
              <a:rPr>
                <a:latin typeface="Courier"/>
              </a:rPr>
              <a:t>staples </a:t>
            </a:r>
            <a:r>
              <a:rPr>
                <a:solidFill>
                  <a:srgbClr val="666666"/>
                </a:solidFill>
                <a:latin typeface="Courier"/>
              </a:rPr>
              <a:t>=</a:t>
            </a:r>
            <a:r>
              <a:rPr>
                <a:latin typeface="Courier"/>
              </a:rPr>
              <a:t> survey[[</a:t>
            </a:r>
            <a:r>
              <a:rPr>
                <a:solidFill>
                  <a:srgbClr val="4070A0"/>
                </a:solidFill>
                <a:latin typeface="Courier"/>
              </a:rPr>
              <a:t>"fcs_oils_fats"</a:t>
            </a:r>
            <a:r>
              <a:rPr>
                <a:latin typeface="Courier"/>
              </a:rPr>
              <a:t>, </a:t>
            </a:r>
            <a:r>
              <a:rPr>
                <a:solidFill>
                  <a:srgbClr val="4070A0"/>
                </a:solidFill>
                <a:latin typeface="Courier"/>
              </a:rPr>
              <a:t>"fcs_sugar"</a:t>
            </a:r>
            <a:r>
              <a:rPr>
                <a:latin typeface="Courier"/>
              </a:rPr>
              <a:t>]].mean()</a:t>
            </a:r>
            <a:br/>
            <a:r>
              <a:rPr>
                <a:solidFill>
                  <a:srgbClr val="008000"/>
                </a:solidFill>
                <a:latin typeface="Courier"/>
              </a:rPr>
              <a:t>print</a:t>
            </a:r>
            <a:r>
              <a:rPr>
                <a:latin typeface="Courier"/>
              </a:rPr>
              <a:t>(</a:t>
            </a:r>
            <a:r>
              <a:rPr>
                <a:solidFill>
                  <a:srgbClr val="BB6688"/>
                </a:solidFill>
                <a:latin typeface="Courier"/>
              </a:rPr>
              <a:t>f"oil eaten </a:t>
            </a:r>
            <a:r>
              <a:rPr>
                <a:solidFill>
                  <a:srgbClr val="4070A0"/>
                </a:solidFill>
                <a:latin typeface="Courier"/>
              </a:rPr>
              <a:t>{</a:t>
            </a:r>
            <a:r>
              <a:rPr>
                <a:latin typeface="Courier"/>
              </a:rPr>
              <a:t>staples[</a:t>
            </a:r>
            <a:r>
              <a:rPr>
                <a:solidFill>
                  <a:srgbClr val="4070A0"/>
                </a:solidFill>
                <a:latin typeface="Courier"/>
              </a:rPr>
              <a:t>'fcs_oils_fats'</a:t>
            </a:r>
            <a:r>
              <a:rPr>
                <a:latin typeface="Courier"/>
              </a:rPr>
              <a:t>]</a:t>
            </a:r>
            <a:r>
              <a:rPr>
                <a:solidFill>
                  <a:srgbClr val="4070A0"/>
                </a:solidFill>
                <a:latin typeface="Courier"/>
              </a:rPr>
              <a:t>:.1f}</a:t>
            </a:r>
            <a:r>
              <a:rPr>
                <a:solidFill>
                  <a:srgbClr val="BB6688"/>
                </a:solidFill>
                <a:latin typeface="Courier"/>
              </a:rPr>
              <a:t> days a week on average"</a:t>
            </a:r>
            <a:r>
              <a:rPr>
                <a:latin typeface="Courier"/>
              </a:rPr>
              <a:t>)</a:t>
            </a:r>
            <a:br/>
            <a:r>
              <a:rPr>
                <a:solidFill>
                  <a:srgbClr val="008000"/>
                </a:solidFill>
                <a:latin typeface="Courier"/>
              </a:rPr>
              <a:t>print</a:t>
            </a:r>
            <a:r>
              <a:rPr>
                <a:latin typeface="Courier"/>
              </a:rPr>
              <a:t>(</a:t>
            </a:r>
            <a:r>
              <a:rPr>
                <a:solidFill>
                  <a:srgbClr val="BB6688"/>
                </a:solidFill>
                <a:latin typeface="Courier"/>
              </a:rPr>
              <a:t>f"sugar eaten </a:t>
            </a:r>
            <a:r>
              <a:rPr>
                <a:solidFill>
                  <a:srgbClr val="4070A0"/>
                </a:solidFill>
                <a:latin typeface="Courier"/>
              </a:rPr>
              <a:t>{</a:t>
            </a:r>
            <a:r>
              <a:rPr>
                <a:latin typeface="Courier"/>
              </a:rPr>
              <a:t>staples[</a:t>
            </a:r>
            <a:r>
              <a:rPr>
                <a:solidFill>
                  <a:srgbClr val="4070A0"/>
                </a:solidFill>
                <a:latin typeface="Courier"/>
              </a:rPr>
              <a:t>'fcs_sugar'</a:t>
            </a:r>
            <a:r>
              <a:rPr>
                <a:latin typeface="Courier"/>
              </a:rPr>
              <a:t>]</a:t>
            </a:r>
            <a:r>
              <a:rPr>
                <a:solidFill>
                  <a:srgbClr val="4070A0"/>
                </a:solidFill>
                <a:latin typeface="Courier"/>
              </a:rPr>
              <a:t>:.1f}</a:t>
            </a:r>
            <a:r>
              <a:rPr>
                <a:solidFill>
                  <a:srgbClr val="BB6688"/>
                </a:solidFill>
                <a:latin typeface="Courier"/>
              </a:rPr>
              <a:t> days"</a:t>
            </a:r>
            <a:r>
              <a:rPr>
                <a:latin typeface="Courier"/>
              </a:rPr>
              <a:t>)</a:t>
            </a:r>
            <a:br/>
            <a:r>
              <a:rPr>
                <a:solidFill>
                  <a:srgbClr val="008000"/>
                </a:solidFill>
                <a:latin typeface="Courier"/>
              </a:rPr>
              <a:t>print</a:t>
            </a:r>
            <a:r>
              <a:rPr>
                <a:latin typeface="Courier"/>
              </a:rPr>
              <a:t>(</a:t>
            </a:r>
            <a:r>
              <a:rPr>
                <a:solidFill>
                  <a:srgbClr val="4070A0"/>
                </a:solidFill>
                <a:latin typeface="Courier"/>
              </a:rPr>
              <a:t>"→ 28/42 is the defensible set here; say so in the methodology note"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oil =</a:t>
            </a:r>
            <a:r>
              <a:rPr>
                <a:latin typeface="Courier"/>
              </a:rPr>
              <a:t> </a:t>
            </a:r>
            <a:r>
              <a:rPr>
                <a:solidFill>
                  <a:srgbClr val="06287E"/>
                </a:solidFill>
                <a:latin typeface="Courier"/>
              </a:rPr>
              <a:t>mean</a:t>
            </a:r>
            <a:r>
              <a:rPr>
                <a:latin typeface="Courier"/>
              </a:rPr>
              <a:t>(fcs_oils_fats), </a:t>
            </a:r>
            <a:r>
              <a:rPr>
                <a:solidFill>
                  <a:srgbClr val="7D9029"/>
                </a:solidFill>
                <a:latin typeface="Courier"/>
              </a:rPr>
              <a:t>sugar =</a:t>
            </a:r>
            <a:r>
              <a:rPr>
                <a:latin typeface="Courier"/>
              </a:rPr>
              <a:t> </a:t>
            </a:r>
            <a:r>
              <a:rPr>
                <a:solidFill>
                  <a:srgbClr val="06287E"/>
                </a:solidFill>
                <a:latin typeface="Courier"/>
              </a:rPr>
              <a:t>mean</a:t>
            </a:r>
            <a:r>
              <a:rPr>
                <a:latin typeface="Courier"/>
              </a:rPr>
              <a:t>(fcs_sugar))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jeux de seuils</a:t>
            </a:r>
          </a:p>
        </p:txBody>
      </p:sp>
      <p:sp>
        <p:nvSpPr>
          <p:cNvPr id="3" name="Content Placeholder 2"/>
          <p:cNvSpPr>
            <a:spLocks noGrp="1"/>
          </p:cNvSpPr>
          <p:nvPr>
            <p:ph idx="1"/>
          </p:nvPr>
        </p:nvSpPr>
        <p:spPr/>
        <p:txBody>
          <a:bodyPr/>
          <a:lstStyle/>
          <a:p>
            <a:pPr lvl="0"/>
            <a:r>
              <a:rPr/>
              <a:t>Choisissez sur les données, énoncez le choix, et ne le changez jamais d’un passage à l’autre — Un programme qui…</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le score n’est pas</a:t>
            </a:r>
          </a:p>
        </p:txBody>
      </p:sp>
      <p:sp>
        <p:nvSpPr>
          <p:cNvPr id="3" name="Content Placeholder 2"/>
          <p:cNvSpPr>
            <a:spLocks noGrp="1"/>
          </p:cNvSpPr>
          <p:nvPr>
            <p:ph idx="1"/>
          </p:nvPr>
        </p:nvSpPr>
        <p:spPr/>
        <p:txBody>
          <a:bodyPr/>
          <a:lstStyle/>
          <a:p>
            <a:pPr lvl="0"/>
            <a:r>
              <a:rPr/>
              <a:t>Ce n’est pas une mesure de quantité — Un ménage qui mange de petites portions de huit groupes obtient un bon score</a:t>
            </a:r>
          </a:p>
          <a:p>
            <a:pPr lvl="0"/>
            <a:r>
              <a:rPr/>
              <a:t>Il n’est pas comparable entre contextes aux régimes différents — Les pondérations sont fixées mondialement et les…</a:t>
            </a:r>
          </a:p>
          <a:p>
            <a:pPr lvl="0"/>
            <a:r>
              <a:rPr/>
              <a:t>Ce n’est pas une phase IPC — C’est un indicateur de résultat qui alimente une ligne d’un tableau de preuves parmi…</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avec ses règles — Exemple</a:t>
            </a:r>
          </a:p>
        </p:txBody>
      </p:sp>
      <p:sp>
        <p:nvSpPr>
          <p:cNvPr id="3" name="Content Placeholder 2"/>
          <p:cNvSpPr>
            <a:spLocks noGrp="1"/>
          </p:cNvSpPr>
          <p:nvPr>
            <p:ph idx="1"/>
          </p:nvPr>
        </p:nvSpPr>
        <p:spPr/>
        <p:txBody>
          <a:bodyPr/>
          <a:lstStyle/>
          <a:p>
            <a:pPr lvl="0" indent="0">
              <a:buNone/>
            </a:pPr>
            <a:r>
              <a:rPr>
                <a:latin typeface="Courier"/>
              </a:rPr>
              <a:t>Food consumption, lean season 2024
  Analysable                  1,989 of 2,112 households (94.2%)
  Poor consumption               7.3%   146 households
  Borderline                    38.5%   766
  Acceptable                    54.1%  1,077
  FCS computed on the 28/42 threshold set: oil is eaten a mean 4.7 days
  a week and sugar 3.8, so the standard 21/35 cut-offs would classify
  0.9% as poor and understate the caseload.
  23 impossible values capped at 7 days; 123 households excluded for an
  incomplete consumption module.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consommation alimentaire dit ce qu’un ménage a mangé.</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https://data-analysis.cassion.dev/fr/cours/food-security-ipc/fs-01-the-food-consumption-score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score, deux seuils, huit fois la réponse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1 sur 8</vt:lpwstr>
  </property>
  <property fmtid="{D5CDD505-2E9C-101B-9397-08002B2CF9AE}" pid="3" name="subtitle">
    <vt:lpwstr>Avec les seuils 21/35, 0,9 % de ces ménages ont une consommation alimentaire pauvre. Avec les seuils 28/42, 7,3 % en ont une. Les deux sont des applications correctes d’un standard publié, et un rapport qui ne dit pas lequel il a employé ne l’est pas.</vt:lpwstr>
  </property>
</Properties>
</file>