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Zero-filling an incomplete Household Hunger Scale moves the prevalence by three tenths of a point and can misclassify every one of the thirty-seven households it touches. Which of those matters depends on whether your output is a percentage or a list.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Household Hunger Scale and the reduced Coping Strategy Index sit beside the Food Consumption Score in almost every food security survey, and each carries a scoring rule that a naive </a:t>
            </a:r>
            <a:r>
              <a:rPr>
                <a:latin typeface="Courier"/>
              </a:rPr>
              <a:t>sum()</a:t>
            </a:r>
            <a:r>
              <a:rPr/>
              <a:t> breaks in a different way.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questions, deliberately few, deliberately severe: was there no food of any kind in the house, did anyone go to sleep hungry, did anyone go a whole day and night without eating. Each is scored 0 for never, 1 for rarely or sometimes, 2 for often.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2,075 of 2,112 households answered all three. The thirty-seven that did not are the interesting ones.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instinct is that dropping the incomplete responses loses data, so fill the gap with zero and keep them. Try it and measure.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tenths of a percentage point. On a prevalence, zero-filling is practically harmless here, and if you stop at the table you will conclude it does not matter. Now look at the households rather than the percentage.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Twenty-nine of the thirty-seven score 0 or 1 on the questions they did answer, so zero-filling classifies them as little or no hunger. The unanswered question is worth up to 2 points. A household sitting at 1 with one question missing could be at 1 or at 3 — little hunger or moderate — and nothing in the data decides it. So the cost of zero-filling depends entirely on what the analysis produces. Name the output before choosing the rule. This is the same decision as the CMAM cure-rate denominator and the water point functionality rate: the defensible choice is not a property of the data, it is a property of the decision the number feeds.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behaviours, days in the last seven, and the weights are the whole point.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Median 19, mean 19.5, and 50.9% at or above 19. The weight of 3 on </a:t>
            </a:r>
            <a:r>
              <a:rPr i="1"/>
              <a:t>restricting adult consumption so children can eat</a:t>
            </a:r>
            <a:r>
              <a:rPr/>
              <a:t> is not arbitrary — it is the behaviour most predictive of deterioration, and an unweighted sum would bury it among four behaviours weighted 1. Two things about the rCSI that are routinely got wrong. It has no universal threshold. Unlike the FCS, the rCSI’s cut-offs are context-specific and usually set against the distribution in the same population. A report quoting “rCSI above 19” as though 19 were a standard has borrowed a number from another country’s analysis. It goes up before consumption goes down, and it can also go </a:t>
            </a:r>
            <a:r>
              <a:rPr i="1"/>
              <a:t>down</a:t>
            </a:r>
            <a:r>
              <a:rPr/>
              <a:t> in a crisis, when a household has exhausted the strategies. A falling rCSI beside a falling FCS is worse news than a rising one.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numbers on three denominators, and none of them is 2,112. The difference is small enough to be invisible in a table and large enough to matter when someone subtracts two of your percentages.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Consumption and hunger say what a household is experiencing. Neither says what it is doing about it, and the next lesson is the module that does — where the scoring rule is not a sum at all.</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food-security-ipc/fs-02-hunger-and-cop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thirty-seven households zero-filling would misclassify</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Zero-filling an incomplete Household Hunger Scale moves the prevalence by three tenths of a point and can misclassify every one of the thirty-seven households it touches. Which of those matters depends on whether your output is a percentage or a list.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Two more instruments, two more rules</a:t>
            </a:r>
          </a:p>
          <a:p>
            <a:pPr lvl="0"/>
            <a:r>
              <a:rPr/>
              <a:t>The Household Hunger Scale</a:t>
            </a:r>
          </a:p>
          <a:p>
            <a:pPr lvl="0"/>
            <a:r>
              <a:rPr/>
              <a:t>What zero-filling actually costs</a:t>
            </a:r>
          </a:p>
          <a:p>
            <a:pPr lvl="0"/>
            <a:r>
              <a:rPr/>
              <a:t>The reduced Coping Strategy Index</a:t>
            </a:r>
          </a:p>
          <a:p>
            <a:pPr lvl="0"/>
            <a:r>
              <a:rPr/>
              <a:t>Three instruments, three analysable samples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more instruments, two more rules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Instrument</a:t>
                      </a:r>
                    </a:p>
                  </a:txBody>
                  <a:tcPr/>
                </a:tc>
                <a:tc>
                  <a:txBody>
                    <a:bodyPr/>
                    <a:lstStyle/>
                    <a:p>
                      <a:pPr lvl="0" indent="0" marL="0">
                        <a:buNone/>
                      </a:pPr>
                      <a:r>
                        <a:rPr/>
                        <a:t>What it asks</a:t>
                      </a:r>
                    </a:p>
                  </a:txBody>
                  <a:tcPr/>
                </a:tc>
                <a:tc>
                  <a:txBody>
                    <a:bodyPr/>
                    <a:lstStyle/>
                    <a:p>
                      <a:pPr lvl="0" indent="0" marL="0">
                        <a:buNone/>
                      </a:pPr>
                      <a:r>
                        <a:rPr/>
                        <a:t>The rule that gets broken</a:t>
                      </a:r>
                    </a:p>
                  </a:txBody>
                  <a:tcPr/>
                </a:tc>
              </a:tr>
              <a:tr h="0">
                <a:tc>
                  <a:txBody>
                    <a:bodyPr/>
                    <a:lstStyle/>
                    <a:p>
                      <a:pPr lvl="0" indent="0" marL="0">
                        <a:buNone/>
                      </a:pPr>
                      <a:r>
                        <a:rPr b="1"/>
                        <a:t>HHS</a:t>
                      </a:r>
                    </a:p>
                  </a:txBody>
                </a:tc>
                <a:tc>
                  <a:txBody>
                    <a:bodyPr/>
                    <a:lstStyle/>
                    <a:p>
                      <a:pPr lvl="0" indent="0" marL="0">
                        <a:buNone/>
                      </a:pPr>
                      <a:r>
                        <a:rPr/>
                        <a:t>Three questions on going without food, scored 0–2 each</a:t>
                      </a:r>
                    </a:p>
                  </a:txBody>
                </a:tc>
                <a:tc>
                  <a:txBody>
                    <a:bodyPr/>
                    <a:lstStyle/>
                    <a:p>
                      <a:pPr lvl="0" indent="0" marL="0">
                        <a:buNone/>
                      </a:pPr>
                      <a:r>
                        <a:rPr/>
                        <a:t>Valid only when </a:t>
                      </a:r>
                      <a:r>
                        <a:rPr b="1"/>
                        <a:t>all three</a:t>
                      </a:r>
                      <a:r>
                        <a:rPr/>
                        <a:t> are answered</a:t>
                      </a:r>
                    </a:p>
                  </a:txBody>
                </a:tc>
              </a:tr>
              <a:tr h="0">
                <a:tc>
                  <a:txBody>
                    <a:bodyPr/>
                    <a:lstStyle/>
                    <a:p>
                      <a:pPr lvl="0" indent="0" marL="0">
                        <a:buNone/>
                      </a:pPr>
                      <a:r>
                        <a:rPr b="1"/>
                        <a:t>rCSI</a:t>
                      </a:r>
                    </a:p>
                  </a:txBody>
                </a:tc>
                <a:tc>
                  <a:txBody>
                    <a:bodyPr/>
                    <a:lstStyle/>
                    <a:p>
                      <a:pPr lvl="0" indent="0" marL="0">
                        <a:buNone/>
                      </a:pPr>
                      <a:r>
                        <a:rPr/>
                        <a:t>Five behaviours, days in the last seven, weighted</a:t>
                      </a:r>
                    </a:p>
                  </a:txBody>
                </a:tc>
                <a:tc>
                  <a:txBody>
                    <a:bodyPr/>
                    <a:lstStyle/>
                    <a:p>
                      <a:pPr lvl="0" indent="0" marL="0">
                        <a:buNone/>
                      </a:pPr>
                      <a:r>
                        <a:rPr/>
                        <a:t>The weights are not all 1, and the fifth is 3</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Household Hunger Scale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br/>
            <a:r>
              <a:rPr>
                <a:latin typeface="Courier"/>
              </a:rPr>
              <a:t>HHS </a:t>
            </a:r>
            <a:r>
              <a:rPr>
                <a:solidFill>
                  <a:srgbClr val="666666"/>
                </a:solidFill>
                <a:latin typeface="Courier"/>
              </a:rPr>
              <a:t>=</a:t>
            </a:r>
            <a:r>
              <a:rPr>
                <a:latin typeface="Courier"/>
              </a:rPr>
              <a:t> [</a:t>
            </a:r>
            <a:r>
              <a:rPr>
                <a:solidFill>
                  <a:srgbClr val="4070A0"/>
                </a:solidFill>
                <a:latin typeface="Courier"/>
              </a:rPr>
              <a:t>"hhs_no_food_in_house"</a:t>
            </a:r>
            <a:r>
              <a:rPr>
                <a:latin typeface="Courier"/>
              </a:rPr>
              <a:t>, </a:t>
            </a:r>
            <a:r>
              <a:rPr>
                <a:solidFill>
                  <a:srgbClr val="4070A0"/>
                </a:solidFill>
                <a:latin typeface="Courier"/>
              </a:rPr>
              <a:t>"hhs_sleep_hungry"</a:t>
            </a:r>
            <a:r>
              <a:rPr>
                <a:latin typeface="Courier"/>
              </a:rPr>
              <a:t>,</a:t>
            </a:r>
            <a:br/>
            <a:r>
              <a:rPr>
                <a:latin typeface="Courier"/>
              </a:rPr>
              <a:t>       </a:t>
            </a:r>
            <a:r>
              <a:rPr>
                <a:solidFill>
                  <a:srgbClr val="4070A0"/>
                </a:solidFill>
                <a:latin typeface="Courier"/>
              </a:rPr>
              <a:t>"hhs_day_and_night_without_eating"</a:t>
            </a:r>
            <a:r>
              <a:rPr>
                <a:latin typeface="Courier"/>
              </a:rPr>
              <a:t>]</a:t>
            </a:r>
            <a:br/>
            <a:br/>
            <a:r>
              <a:rPr>
                <a:latin typeface="Courier"/>
              </a:rPr>
              <a:t>complete </a:t>
            </a:r>
            <a:r>
              <a:rPr>
                <a:solidFill>
                  <a:srgbClr val="666666"/>
                </a:solidFill>
                <a:latin typeface="Courier"/>
              </a:rPr>
              <a:t>=</a:t>
            </a:r>
            <a:r>
              <a:rPr>
                <a:latin typeface="Courier"/>
              </a:rPr>
              <a:t> survey[HHS].notna().</a:t>
            </a:r>
            <a:r>
              <a:rPr>
                <a:solidFill>
                  <a:srgbClr val="008000"/>
                </a:solidFill>
                <a:latin typeface="Courier"/>
              </a:rPr>
              <a:t>all</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latin typeface="Courier"/>
              </a:rPr>
              <a:t>score </a:t>
            </a:r>
            <a:r>
              <a:rPr>
                <a:solidFill>
                  <a:srgbClr val="666666"/>
                </a:solidFill>
                <a:latin typeface="Courier"/>
              </a:rPr>
              <a:t>=</a:t>
            </a:r>
            <a:r>
              <a:rPr>
                <a:latin typeface="Courier"/>
              </a:rPr>
              <a:t> survey.loc[complete, HHS].</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br/>
            <a:r>
              <a:rPr>
                <a:latin typeface="Courier"/>
              </a:rPr>
              <a:t>bands </a:t>
            </a:r>
            <a:r>
              <a:rPr>
                <a:solidFill>
                  <a:srgbClr val="666666"/>
                </a:solidFill>
                <a:latin typeface="Courier"/>
              </a:rPr>
              <a:t>=</a:t>
            </a:r>
            <a:r>
              <a:rPr>
                <a:latin typeface="Courier"/>
              </a:rPr>
              <a:t> pd.cut(score,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"little or none"</a:t>
            </a:r>
            <a:r>
              <a:rPr>
                <a:latin typeface="Courier"/>
              </a:rPr>
              <a:t>, </a:t>
            </a:r>
            <a:r>
              <a:rPr>
                <a:solidFill>
                  <a:srgbClr val="4070A0"/>
                </a:solidFill>
                <a:latin typeface="Courier"/>
              </a:rPr>
              <a:t>"moderate"</a:t>
            </a:r>
            <a:r>
              <a:rPr>
                <a:latin typeface="Courier"/>
              </a:rPr>
              <a:t>, </a:t>
            </a:r>
            <a:r>
              <a:rPr>
                <a:solidFill>
                  <a:srgbClr val="4070A0"/>
                </a:solidFill>
                <a:latin typeface="Courier"/>
              </a:rPr>
              <a:t>"severe"</a:t>
            </a:r>
            <a:r>
              <a:rPr>
                <a:latin typeface="Courier"/>
              </a:rPr>
              <a:t>])</a:t>
            </a:r>
            <a:br/>
            <a:r>
              <a:rPr>
                <a:solidFill>
                  <a:srgbClr val="008000"/>
                </a:solidFill>
                <a:latin typeface="Courier"/>
              </a:rPr>
              <a:t>print</a:t>
            </a:r>
            <a:r>
              <a:rPr>
                <a:latin typeface="Courier"/>
              </a:rPr>
              <a:t>(</a:t>
            </a:r>
            <a:r>
              <a:rPr>
                <a:solidFill>
                  <a:srgbClr val="BB6688"/>
                </a:solidFill>
                <a:latin typeface="Courier"/>
              </a:rPr>
              <a:t>f"complete: </a:t>
            </a:r>
            <a:r>
              <a:rPr>
                <a:solidFill>
                  <a:srgbClr val="4070A0"/>
                </a:solidFill>
                <a:latin typeface="Courier"/>
              </a:rPr>
              <a:t>{</a:t>
            </a:r>
            <a:r>
              <a:rPr>
                <a:latin typeface="Courier"/>
              </a:rPr>
              <a:t>complete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(survey)</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((bands.value_counts(normalize</a:t>
            </a:r>
            <a:r>
              <a:rPr>
                <a:solidFill>
                  <a:srgbClr val="666666"/>
                </a:solidFill>
                <a:latin typeface="Courier"/>
              </a:rPr>
              <a:t>=</a:t>
            </a:r>
            <a:r>
              <a:rPr>
                <a:solidFill>
                  <a:srgbClr val="19177C"/>
                </a:solidFill>
                <a:latin typeface="Courier"/>
              </a:rPr>
              <a:t>True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Household Hunger Scale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hhs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"hhs_no_food_in_house"</a:t>
            </a:r>
            <a:r>
              <a:rPr>
                <a:latin typeface="Courier"/>
              </a:rPr>
              <a:t>, </a:t>
            </a:r>
            <a:r>
              <a:rPr>
                <a:solidFill>
                  <a:srgbClr val="4070A0"/>
                </a:solidFill>
                <a:latin typeface="Courier"/>
              </a:rPr>
              <a:t>"hhs_sleep_hungry"</a:t>
            </a:r>
            <a:r>
              <a:rPr>
                <a:latin typeface="Courier"/>
              </a:rPr>
              <a:t>,</a:t>
            </a:r>
            <a:br/>
            <a:r>
              <a:rPr>
                <a:latin typeface="Courier"/>
              </a:rPr>
              <a:t>         </a:t>
            </a:r>
            <a:r>
              <a:rPr>
                <a:solidFill>
                  <a:srgbClr val="4070A0"/>
                </a:solidFill>
                <a:latin typeface="Courier"/>
              </a:rPr>
              <a:t>"hhs_day_and_night_without_eating"</a:t>
            </a:r>
            <a:r>
              <a:rPr>
                <a:latin typeface="Courier"/>
              </a:rPr>
              <a:t>)</a:t>
            </a:r>
            <a:br/>
            <a:br/>
            <a:r>
              <a:rPr>
                <a:latin typeface="Courier"/>
              </a:rPr>
              <a:t>survey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if_all</a:t>
            </a:r>
            <a:r>
              <a:rPr>
                <a:latin typeface="Courier"/>
              </a:rPr>
              <a:t>(</a:t>
            </a:r>
            <a:r>
              <a:rPr>
                <a:solidFill>
                  <a:srgbClr val="06287E"/>
                </a:solidFill>
                <a:latin typeface="Courier"/>
              </a:rPr>
              <a:t>all_of</a:t>
            </a:r>
            <a:r>
              <a:rPr>
                <a:latin typeface="Courier"/>
              </a:rPr>
              <a:t>(hhs),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(.x)))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score =</a:t>
            </a:r>
            <a:r>
              <a:rPr>
                <a:latin typeface="Courier"/>
              </a:rPr>
              <a:t> </a:t>
            </a:r>
            <a:r>
              <a:rPr>
                <a:solidFill>
                  <a:srgbClr val="06287E"/>
                </a:solidFill>
                <a:latin typeface="Courier"/>
              </a:rPr>
              <a:t>rowSums</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(hhs))),</a:t>
            </a:r>
            <a:br/>
            <a:r>
              <a:rPr>
                <a:latin typeface="Courier"/>
              </a:rPr>
              <a:t>         </a:t>
            </a:r>
            <a:r>
              <a:rPr>
                <a:solidFill>
                  <a:srgbClr val="7D9029"/>
                </a:solidFill>
                <a:latin typeface="Courier"/>
              </a:rPr>
              <a:t>band =</a:t>
            </a:r>
            <a:r>
              <a:rPr>
                <a:latin typeface="Courier"/>
              </a:rPr>
              <a:t> </a:t>
            </a:r>
            <a:r>
              <a:rPr>
                <a:solidFill>
                  <a:srgbClr val="06287E"/>
                </a:solidFill>
                <a:latin typeface="Courier"/>
              </a:rPr>
              <a:t>cut</a:t>
            </a:r>
            <a:r>
              <a:rPr>
                <a:latin typeface="Courier"/>
              </a:rPr>
              <a:t>(score,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a:t>
            </a:r>
            <a:b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"little or none"</a:t>
            </a:r>
            <a:r>
              <a:rPr>
                <a:latin typeface="Courier"/>
              </a:rPr>
              <a:t>, </a:t>
            </a:r>
            <a:r>
              <a:rPr>
                <a:solidFill>
                  <a:srgbClr val="4070A0"/>
                </a:solidFill>
                <a:latin typeface="Courier"/>
              </a:rPr>
              <a:t>"moderate"</a:t>
            </a:r>
            <a:r>
              <a:rPr>
                <a:latin typeface="Courier"/>
              </a:rPr>
              <a:t>, </a:t>
            </a:r>
            <a:r>
              <a:rPr>
                <a:solidFill>
                  <a:srgbClr val="4070A0"/>
                </a:solidFill>
                <a:latin typeface="Courier"/>
              </a:rPr>
              <a:t>"severe"</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(band)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Household Hunger Scale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Band</a:t>
                      </a:r>
                    </a:p>
                  </a:txBody>
                  <a:tcPr/>
                </a:tc>
                <a:tc>
                  <a:txBody>
                    <a:bodyPr/>
                    <a:lstStyle/>
                    <a:p>
                      <a:pPr lvl="0" indent="0" marL="0">
                        <a:buNone/>
                      </a:pPr>
                      <a:r>
                        <a:rPr/>
                        <a:t>Households</a:t>
                      </a:r>
                    </a:p>
                  </a:txBody>
                  <a:tcPr/>
                </a:tc>
                <a:tc>
                  <a:txBody>
                    <a:bodyPr/>
                    <a:lstStyle/>
                    <a:p>
                      <a:pPr lvl="0" indent="0" marL="0">
                        <a:buNone/>
                      </a:pPr>
                      <a:r>
                        <a:rPr/>
                        <a:t>Share</a:t>
                      </a:r>
                    </a:p>
                  </a:txBody>
                  <a:tcPr/>
                </a:tc>
              </a:tr>
              <a:tr h="0">
                <a:tc>
                  <a:txBody>
                    <a:bodyPr/>
                    <a:lstStyle/>
                    <a:p>
                      <a:pPr lvl="0" indent="0" marL="0">
                        <a:buNone/>
                      </a:pPr>
                      <a:r>
                        <a:rPr/>
                        <a:t>Little or no hunger (0–1)</a:t>
                      </a:r>
                    </a:p>
                  </a:txBody>
                </a:tc>
                <a:tc>
                  <a:txBody>
                    <a:bodyPr/>
                    <a:lstStyle/>
                    <a:p>
                      <a:pPr lvl="0" indent="0" marL="0">
                        <a:buNone/>
                      </a:pPr>
                      <a:r>
                        <a:rPr/>
                        <a:t>1,186</a:t>
                      </a:r>
                    </a:p>
                  </a:txBody>
                </a:tc>
                <a:tc>
                  <a:txBody>
                    <a:bodyPr/>
                    <a:lstStyle/>
                    <a:p>
                      <a:pPr lvl="0" indent="0" marL="0">
                        <a:buNone/>
                      </a:pPr>
                      <a:r>
                        <a:rPr/>
                        <a:t>57.2%</a:t>
                      </a:r>
                    </a:p>
                  </a:txBody>
                </a:tc>
              </a:tr>
              <a:tr h="0">
                <a:tc>
                  <a:txBody>
                    <a:bodyPr/>
                    <a:lstStyle/>
                    <a:p>
                      <a:pPr lvl="0" indent="0" marL="0">
                        <a:buNone/>
                      </a:pPr>
                      <a:r>
                        <a:rPr b="1"/>
                        <a:t>Moderate (2–3)</a:t>
                      </a:r>
                    </a:p>
                  </a:txBody>
                </a:tc>
                <a:tc>
                  <a:txBody>
                    <a:bodyPr/>
                    <a:lstStyle/>
                    <a:p>
                      <a:pPr lvl="0" indent="0" marL="0">
                        <a:buNone/>
                      </a:pPr>
                      <a:r>
                        <a:rPr/>
                        <a:t>564</a:t>
                      </a:r>
                    </a:p>
                  </a:txBody>
                </a:tc>
                <a:tc>
                  <a:txBody>
                    <a:bodyPr/>
                    <a:lstStyle/>
                    <a:p>
                      <a:pPr lvl="0" indent="0" marL="0">
                        <a:buNone/>
                      </a:pPr>
                      <a:r>
                        <a:rPr/>
                        <a:t>27.2%</a:t>
                      </a:r>
                    </a:p>
                  </a:txBody>
                </a:tc>
              </a:tr>
              <a:tr h="0">
                <a:tc>
                  <a:txBody>
                    <a:bodyPr/>
                    <a:lstStyle/>
                    <a:p>
                      <a:pPr lvl="0" indent="0" marL="0">
                        <a:buNone/>
                      </a:pPr>
                      <a:r>
                        <a:rPr b="1"/>
                        <a:t>Severe (4–6)</a:t>
                      </a:r>
                    </a:p>
                  </a:txBody>
                </a:tc>
                <a:tc>
                  <a:txBody>
                    <a:bodyPr/>
                    <a:lstStyle/>
                    <a:p>
                      <a:pPr lvl="0" indent="0" marL="0">
                        <a:buNone/>
                      </a:pPr>
                      <a:r>
                        <a:rPr/>
                        <a:t>325</a:t>
                      </a:r>
                    </a:p>
                  </a:txBody>
                </a:tc>
                <a:tc>
                  <a:txBody>
                    <a:bodyPr/>
                    <a:lstStyle/>
                    <a:p>
                      <a:pPr lvl="0" indent="0" marL="0">
                        <a:buNone/>
                      </a:pPr>
                      <a:r>
                        <a:rPr b="1"/>
                        <a:t>15.7%</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Household Hunger Scale</a:t>
            </a:r>
          </a:p>
        </p:txBody>
      </p:sp>
      <p:sp>
        <p:nvSpPr>
          <p:cNvPr id="3" name="Content Placeholder 2"/>
          <p:cNvSpPr>
            <a:spLocks noGrp="1"/>
          </p:cNvSpPr>
          <p:nvPr>
            <p:ph idx="1"/>
          </p:nvPr>
        </p:nvSpPr>
        <p:spPr/>
        <p:txBody>
          <a:bodyPr/>
          <a:lstStyle/>
          <a:p>
            <a:pPr lvl="0"/>
            <a:r>
              <a:rPr/>
              <a:t>2,075 of 2,112 households answered all three — The thirty-seven that did not are the interesting ones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zero-filling actually costs — In Python</a:t>
            </a:r>
          </a:p>
        </p:txBody>
      </p:sp>
      <p:sp>
        <p:nvSpPr>
          <p:cNvPr id="3" name="Content Placeholder 2"/>
          <p:cNvSpPr>
            <a:spLocks noGrp="1"/>
          </p:cNvSpPr>
          <p:nvPr>
            <p:ph idx="1"/>
          </p:nvPr>
        </p:nvSpPr>
        <p:spPr/>
        <p:txBody>
          <a:bodyPr/>
          <a:lstStyle/>
          <a:p>
            <a:pPr lvl="0" indent="0">
              <a:buNone/>
            </a:pPr>
            <a:r>
              <a:rPr>
                <a:latin typeface="Courier"/>
              </a:rPr>
              <a:t>zero_filled </a:t>
            </a:r>
            <a:r>
              <a:rPr>
                <a:solidFill>
                  <a:srgbClr val="666666"/>
                </a:solidFill>
                <a:latin typeface="Courier"/>
              </a:rPr>
              <a:t>=</a:t>
            </a:r>
            <a:r>
              <a:rPr>
                <a:latin typeface="Courier"/>
              </a:rPr>
              <a:t> survey[HHS].fillna(</a:t>
            </a:r>
            <a:r>
              <a:rPr>
                <a:solidFill>
                  <a:srgbClr val="40A070"/>
                </a:solidFill>
                <a:latin typeface="Courier"/>
              </a:rPr>
              <a:t>0</a:t>
            </a:r>
            <a:r>
              <a:rPr>
                <a:latin typeface="Courier"/>
              </a:rPr>
              <a:t>).</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latin typeface="Courier"/>
              </a:rPr>
              <a:t>naive </a:t>
            </a:r>
            <a:r>
              <a:rPr>
                <a:solidFill>
                  <a:srgbClr val="666666"/>
                </a:solidFill>
                <a:latin typeface="Courier"/>
              </a:rPr>
              <a:t>=</a:t>
            </a:r>
            <a:r>
              <a:rPr>
                <a:latin typeface="Courier"/>
              </a:rPr>
              <a:t> pd.cut(zero_filled,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"little or none"</a:t>
            </a:r>
            <a:r>
              <a:rPr>
                <a:latin typeface="Courier"/>
              </a:rPr>
              <a:t>, </a:t>
            </a:r>
            <a:r>
              <a:rPr>
                <a:solidFill>
                  <a:srgbClr val="4070A0"/>
                </a:solidFill>
                <a:latin typeface="Courier"/>
              </a:rPr>
              <a:t>"moderate"</a:t>
            </a:r>
            <a:r>
              <a:rPr>
                <a:latin typeface="Courier"/>
              </a:rPr>
              <a:t>, </a:t>
            </a:r>
            <a:r>
              <a:rPr>
                <a:solidFill>
                  <a:srgbClr val="4070A0"/>
                </a:solidFill>
                <a:latin typeface="Courier"/>
              </a:rPr>
              <a:t>"severe"</a:t>
            </a:r>
            <a:r>
              <a:rPr>
                <a:latin typeface="Courier"/>
              </a:rPr>
              <a:t>])</a:t>
            </a:r>
            <a:br/>
            <a:r>
              <a:rPr>
                <a:solidFill>
                  <a:srgbClr val="008000"/>
                </a:solidFill>
                <a:latin typeface="Courier"/>
              </a:rPr>
              <a:t>print</a:t>
            </a:r>
            <a:r>
              <a:rPr>
                <a:latin typeface="Courier"/>
              </a:rPr>
              <a:t>((naive.value_counts(normalize</a:t>
            </a:r>
            <a:r>
              <a:rPr>
                <a:solidFill>
                  <a:srgbClr val="666666"/>
                </a:solidFill>
                <a:latin typeface="Courier"/>
              </a:rPr>
              <a:t>=</a:t>
            </a:r>
            <a:r>
              <a:rPr>
                <a:solidFill>
                  <a:srgbClr val="19177C"/>
                </a:solidFill>
                <a:latin typeface="Courier"/>
              </a:rPr>
              <a:t>True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zero-filling actually costs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score =</a:t>
            </a:r>
            <a:r>
              <a:rPr>
                <a:latin typeface="Courier"/>
              </a:rPr>
              <a:t> </a:t>
            </a:r>
            <a:r>
              <a:rPr>
                <a:solidFill>
                  <a:srgbClr val="06287E"/>
                </a:solidFill>
                <a:latin typeface="Courier"/>
              </a:rPr>
              <a:t>rowSums</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(hhs)),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a:t>
            </a:r>
            <a:r>
              <a:rPr>
                <a:solidFill>
                  <a:srgbClr val="7D9029"/>
                </a:solidFill>
                <a:latin typeface="Courier"/>
              </a:rPr>
              <a:t>band =</a:t>
            </a:r>
            <a:r>
              <a:rPr>
                <a:latin typeface="Courier"/>
              </a:rPr>
              <a:t> </a:t>
            </a:r>
            <a:r>
              <a:rPr>
                <a:solidFill>
                  <a:srgbClr val="06287E"/>
                </a:solidFill>
                <a:latin typeface="Courier"/>
              </a:rPr>
              <a:t>cut</a:t>
            </a:r>
            <a:r>
              <a:rPr>
                <a:latin typeface="Courier"/>
              </a:rPr>
              <a:t>(score,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zero-filling actually costs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Complete cases</a:t>
                      </a:r>
                    </a:p>
                  </a:txBody>
                  <a:tcPr/>
                </a:tc>
                <a:tc>
                  <a:txBody>
                    <a:bodyPr/>
                    <a:lstStyle/>
                    <a:p>
                      <a:pPr lvl="0" indent="0" marL="0">
                        <a:buNone/>
                      </a:pPr>
                      <a:r>
                        <a:rPr/>
                        <a:t>Zero-filled</a:t>
                      </a:r>
                    </a:p>
                  </a:txBody>
                  <a:tcPr/>
                </a:tc>
              </a:tr>
              <a:tr h="0">
                <a:tc>
                  <a:txBody>
                    <a:bodyPr/>
                    <a:lstStyle/>
                    <a:p>
                      <a:pPr lvl="0" indent="0" marL="0">
                        <a:buNone/>
                      </a:pPr>
                      <a:r>
                        <a:rPr/>
                        <a:t>Little or none</a:t>
                      </a:r>
                    </a:p>
                  </a:txBody>
                </a:tc>
                <a:tc>
                  <a:txBody>
                    <a:bodyPr/>
                    <a:lstStyle/>
                    <a:p>
                      <a:pPr lvl="0" indent="0" marL="0">
                        <a:buNone/>
                      </a:pPr>
                      <a:r>
                        <a:rPr/>
                        <a:t>57.2%</a:t>
                      </a:r>
                    </a:p>
                  </a:txBody>
                </a:tc>
                <a:tc>
                  <a:txBody>
                    <a:bodyPr/>
                    <a:lstStyle/>
                    <a:p>
                      <a:pPr lvl="0" indent="0" marL="0">
                        <a:buNone/>
                      </a:pPr>
                      <a:r>
                        <a:rPr/>
                        <a:t>57.5%</a:t>
                      </a:r>
                    </a:p>
                  </a:txBody>
                </a:tc>
              </a:tr>
              <a:tr h="0">
                <a:tc>
                  <a:txBody>
                    <a:bodyPr/>
                    <a:lstStyle/>
                    <a:p>
                      <a:pPr lvl="0" indent="0" marL="0">
                        <a:buNone/>
                      </a:pPr>
                      <a:r>
                        <a:rPr/>
                        <a:t>Moderate</a:t>
                      </a:r>
                    </a:p>
                  </a:txBody>
                </a:tc>
                <a:tc>
                  <a:txBody>
                    <a:bodyPr/>
                    <a:lstStyle/>
                    <a:p>
                      <a:pPr lvl="0" indent="0" marL="0">
                        <a:buNone/>
                      </a:pPr>
                      <a:r>
                        <a:rPr/>
                        <a:t>27.2%</a:t>
                      </a:r>
                    </a:p>
                  </a:txBody>
                </a:tc>
                <a:tc>
                  <a:txBody>
                    <a:bodyPr/>
                    <a:lstStyle/>
                    <a:p>
                      <a:pPr lvl="0" indent="0" marL="0">
                        <a:buNone/>
                      </a:pPr>
                      <a:r>
                        <a:rPr/>
                        <a:t>26.9%</a:t>
                      </a:r>
                    </a:p>
                  </a:txBody>
                </a:tc>
              </a:tr>
              <a:tr h="0">
                <a:tc>
                  <a:txBody>
                    <a:bodyPr/>
                    <a:lstStyle/>
                    <a:p>
                      <a:pPr lvl="0" indent="0" marL="0">
                        <a:buNone/>
                      </a:pPr>
                      <a:r>
                        <a:rPr/>
                        <a:t>Severe</a:t>
                      </a:r>
                    </a:p>
                  </a:txBody>
                </a:tc>
                <a:tc>
                  <a:txBody>
                    <a:bodyPr/>
                    <a:lstStyle/>
                    <a:p>
                      <a:pPr lvl="0" indent="0" marL="0">
                        <a:buNone/>
                      </a:pPr>
                      <a:r>
                        <a:rPr/>
                        <a:t>15.7%</a:t>
                      </a:r>
                    </a:p>
                  </a:txBody>
                </a:tc>
                <a:tc>
                  <a:txBody>
                    <a:bodyPr/>
                    <a:lstStyle/>
                    <a:p>
                      <a:pPr lvl="0" indent="0" marL="0">
                        <a:buNone/>
                      </a:pPr>
                      <a:r>
                        <a:rPr/>
                        <a:t>15.5%</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zero-filling actually costs</a:t>
            </a:r>
          </a:p>
        </p:txBody>
      </p:sp>
      <p:sp>
        <p:nvSpPr>
          <p:cNvPr id="3" name="Content Placeholder 2"/>
          <p:cNvSpPr>
            <a:spLocks noGrp="1"/>
          </p:cNvSpPr>
          <p:nvPr>
            <p:ph idx="1"/>
          </p:nvPr>
        </p:nvSpPr>
        <p:spPr/>
        <p:txBody>
          <a:bodyPr/>
          <a:lstStyle/>
          <a:p>
            <a:pPr lvl="0"/>
            <a:r>
              <a:rPr/>
              <a:t>Three tenths of a percentage point — On a prevalence, zero-filling is practically harmless here, and if you stop at the…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zero-filling actually costs — In Python</a:t>
            </a:r>
          </a:p>
        </p:txBody>
      </p:sp>
      <p:sp>
        <p:nvSpPr>
          <p:cNvPr id="3" name="Content Placeholder 2"/>
          <p:cNvSpPr>
            <a:spLocks noGrp="1"/>
          </p:cNvSpPr>
          <p:nvPr>
            <p:ph idx="1"/>
          </p:nvPr>
        </p:nvSpPr>
        <p:spPr/>
        <p:txBody>
          <a:bodyPr/>
          <a:lstStyle/>
          <a:p>
            <a:pPr lvl="0" indent="0">
              <a:buNone/>
            </a:pPr>
            <a:r>
              <a:rPr>
                <a:latin typeface="Courier"/>
              </a:rPr>
              <a:t>partial </a:t>
            </a:r>
            <a:r>
              <a:rPr>
                <a:solidFill>
                  <a:srgbClr val="666666"/>
                </a:solidFill>
                <a:latin typeface="Courier"/>
              </a:rPr>
              <a:t>=</a:t>
            </a:r>
            <a:r>
              <a:rPr>
                <a:latin typeface="Courier"/>
              </a:rPr>
              <a:t> survey.loc[</a:t>
            </a:r>
            <a:r>
              <a:rPr>
                <a:solidFill>
                  <a:srgbClr val="666666"/>
                </a:solidFill>
                <a:latin typeface="Courier"/>
              </a:rPr>
              <a:t>~</a:t>
            </a:r>
            <a:r>
              <a:rPr>
                <a:latin typeface="Courier"/>
              </a:rPr>
              <a:t>complete, HHS]</a:t>
            </a:r>
            <a:br/>
            <a:r>
              <a:rPr>
                <a:solidFill>
                  <a:srgbClr val="008000"/>
                </a:solidFill>
                <a:latin typeface="Courier"/>
              </a:rPr>
              <a:t>print</a:t>
            </a:r>
            <a:r>
              <a:rPr>
                <a:latin typeface="Courier"/>
              </a:rPr>
              <a:t>(partial.</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).value_counts().sort_index())</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zero-filling actually costs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if_any</a:t>
            </a:r>
            <a:r>
              <a:rPr>
                <a:latin typeface="Courier"/>
              </a:rPr>
              <a:t>(</a:t>
            </a:r>
            <a:r>
              <a:rPr>
                <a:solidFill>
                  <a:srgbClr val="06287E"/>
                </a:solidFill>
                <a:latin typeface="Courier"/>
              </a:rPr>
              <a:t>all_of</a:t>
            </a:r>
            <a:r>
              <a:rPr>
                <a:latin typeface="Courier"/>
              </a:rPr>
              <a:t>(hhs), is.na))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observed =</a:t>
            </a:r>
            <a:r>
              <a:rPr>
                <a:latin typeface="Courier"/>
              </a:rPr>
              <a:t> </a:t>
            </a:r>
            <a:r>
              <a:rPr>
                <a:solidFill>
                  <a:srgbClr val="06287E"/>
                </a:solidFill>
                <a:latin typeface="Courier"/>
              </a:rPr>
              <a:t>rowSums</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(hhs)),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(observed)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zero-filling actually costs</a:t>
            </a:r>
          </a:p>
        </p:txBody>
      </p:sp>
      <p:sp>
        <p:nvSpPr>
          <p:cNvPr id="3" name="Content Placeholder 2"/>
          <p:cNvSpPr>
            <a:spLocks noGrp="1"/>
          </p:cNvSpPr>
          <p:nvPr>
            <p:ph idx="1"/>
          </p:nvPr>
        </p:nvSpPr>
        <p:spPr/>
        <p:txBody>
          <a:bodyPr/>
          <a:lstStyle/>
          <a:p>
            <a:pPr lvl="0"/>
            <a:r>
              <a:rPr/>
              <a:t>So the cost of zero-filling depends entirely on what the analysis produces</a:t>
            </a:r>
          </a:p>
          <a:p>
            <a:pPr lvl="0"/>
            <a:r>
              <a:rPr/>
              <a:t>If the output is a </a:t>
            </a:r>
            <a:r>
              <a:rPr b="1"/>
              <a:t>prevalence</a:t>
            </a:r>
            <a:r>
              <a:rPr/>
              <a:t>, the damage is three tenths of a point and you should say you zero-filled and move on.</a:t>
            </a:r>
          </a:p>
          <a:p>
            <a:pPr lvl="0"/>
            <a:r>
              <a:rPr/>
              <a:t>If the output is a </a:t>
            </a:r>
            <a:r>
              <a:rPr b="1"/>
              <a:t>targeting list</a:t>
            </a:r>
            <a:r>
              <a:rPr/>
              <a:t>, you have just told thirty-seven households they are food secure on the strength…</a:t>
            </a:r>
          </a:p>
          <a:p>
            <a:pPr lvl="0"/>
            <a:r>
              <a:rPr/>
              <a:t>Name the output before choosing the rule — This is the same decision as the CMAM cure-rate denominator and the water…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reduced Coping Strategy Index — In Python</a:t>
            </a:r>
          </a:p>
        </p:txBody>
      </p:sp>
      <p:sp>
        <p:nvSpPr>
          <p:cNvPr id="3" name="Content Placeholder 2"/>
          <p:cNvSpPr>
            <a:spLocks noGrp="1"/>
          </p:cNvSpPr>
          <p:nvPr>
            <p:ph idx="1"/>
          </p:nvPr>
        </p:nvSpPr>
        <p:spPr/>
        <p:txBody>
          <a:bodyPr/>
          <a:lstStyle/>
          <a:p>
            <a:pPr lvl="0" indent="0">
              <a:buNone/>
            </a:pPr>
            <a:r>
              <a:rPr>
                <a:latin typeface="Courier"/>
              </a:rPr>
              <a:t>RCSI </a:t>
            </a:r>
            <a:r>
              <a:rPr>
                <a:solidFill>
                  <a:srgbClr val="666666"/>
                </a:solidFill>
                <a:latin typeface="Courier"/>
              </a:rPr>
              <a:t>=</a:t>
            </a:r>
            <a:r>
              <a:rPr>
                <a:latin typeface="Courier"/>
              </a:rPr>
              <a:t> {</a:t>
            </a:r>
            <a:br/>
            <a:r>
              <a:rPr>
                <a:latin typeface="Courier"/>
              </a:rPr>
              <a:t>    </a:t>
            </a:r>
            <a:r>
              <a:rPr>
                <a:solidFill>
                  <a:srgbClr val="4070A0"/>
                </a:solidFill>
                <a:latin typeface="Courier"/>
              </a:rPr>
              <a:t>"rcsi_less_preferred_food"</a:t>
            </a:r>
            <a:r>
              <a:rPr>
                <a:latin typeface="Courier"/>
              </a:rPr>
              <a:t>: </a:t>
            </a:r>
            <a:r>
              <a:rPr>
                <a:solidFill>
                  <a:srgbClr val="40A070"/>
                </a:solidFill>
                <a:latin typeface="Courier"/>
              </a:rPr>
              <a:t>1</a:t>
            </a:r>
            <a:r>
              <a:rPr>
                <a:latin typeface="Courier"/>
              </a:rPr>
              <a:t>,</a:t>
            </a:r>
            <a:br/>
            <a:r>
              <a:rPr>
                <a:latin typeface="Courier"/>
              </a:rPr>
              <a:t>    </a:t>
            </a:r>
            <a:r>
              <a:rPr>
                <a:solidFill>
                  <a:srgbClr val="4070A0"/>
                </a:solidFill>
                <a:latin typeface="Courier"/>
              </a:rPr>
              <a:t>"rcsi_borrowed_food"</a:t>
            </a:r>
            <a:r>
              <a:rPr>
                <a:latin typeface="Courier"/>
              </a:rPr>
              <a:t>: </a:t>
            </a:r>
            <a:r>
              <a:rPr>
                <a:solidFill>
                  <a:srgbClr val="40A070"/>
                </a:solidFill>
                <a:latin typeface="Courier"/>
              </a:rPr>
              <a:t>2</a:t>
            </a:r>
            <a:r>
              <a:rPr>
                <a:latin typeface="Courier"/>
              </a:rPr>
              <a:t>,</a:t>
            </a:r>
            <a:br/>
            <a:r>
              <a:rPr>
                <a:latin typeface="Courier"/>
              </a:rPr>
              <a:t>    </a:t>
            </a:r>
            <a:r>
              <a:rPr>
                <a:solidFill>
                  <a:srgbClr val="4070A0"/>
                </a:solidFill>
                <a:latin typeface="Courier"/>
              </a:rPr>
              <a:t>"rcsi_limit_portion_size"</a:t>
            </a:r>
            <a:r>
              <a:rPr>
                <a:latin typeface="Courier"/>
              </a:rPr>
              <a:t>: </a:t>
            </a:r>
            <a:r>
              <a:rPr>
                <a:solidFill>
                  <a:srgbClr val="40A070"/>
                </a:solidFill>
                <a:latin typeface="Courier"/>
              </a:rPr>
              <a:t>1</a:t>
            </a:r>
            <a:r>
              <a:rPr>
                <a:latin typeface="Courier"/>
              </a:rPr>
              <a:t>,</a:t>
            </a:r>
            <a:br/>
            <a:r>
              <a:rPr>
                <a:latin typeface="Courier"/>
              </a:rPr>
              <a:t>    </a:t>
            </a:r>
            <a:r>
              <a:rPr>
                <a:solidFill>
                  <a:srgbClr val="4070A0"/>
                </a:solidFill>
                <a:latin typeface="Courier"/>
              </a:rPr>
              <a:t>"rcsi_restrict_adult_consumption"</a:t>
            </a:r>
            <a:r>
              <a:rPr>
                <a:latin typeface="Courier"/>
              </a:rPr>
              <a:t>: </a:t>
            </a:r>
            <a:r>
              <a:rPr>
                <a:solidFill>
                  <a:srgbClr val="40A070"/>
                </a:solidFill>
                <a:latin typeface="Courier"/>
              </a:rPr>
              <a:t>3</a:t>
            </a:r>
            <a:r>
              <a:rPr>
                <a:latin typeface="Courier"/>
              </a:rPr>
              <a:t>,</a:t>
            </a:r>
            <a:br/>
            <a:r>
              <a:rPr>
                <a:latin typeface="Courier"/>
              </a:rPr>
              <a:t>    </a:t>
            </a:r>
            <a:r>
              <a:rPr>
                <a:solidFill>
                  <a:srgbClr val="4070A0"/>
                </a:solidFill>
                <a:latin typeface="Courier"/>
              </a:rPr>
              <a:t>"rcsi_reduce_meal_numbers"</a:t>
            </a:r>
            <a:r>
              <a:rPr>
                <a:latin typeface="Courier"/>
              </a:rPr>
              <a:t>: </a:t>
            </a:r>
            <a:r>
              <a:rPr>
                <a:solidFill>
                  <a:srgbClr val="40A070"/>
                </a:solidFill>
                <a:latin typeface="Courier"/>
              </a:rPr>
              <a:t>1</a:t>
            </a:r>
            <a:r>
              <a:rPr>
                <a:latin typeface="Courier"/>
              </a:rPr>
              <a:t>,</a:t>
            </a:r>
            <a:br/>
            <a:r>
              <a:rPr>
                <a:latin typeface="Courier"/>
              </a:rPr>
              <a:t>}</a:t>
            </a:r>
            <a:br/>
            <a:r>
              <a:rPr>
                <a:latin typeface="Courier"/>
              </a:rPr>
              <a:t>rcsi </a:t>
            </a:r>
            <a:r>
              <a:rPr>
                <a:solidFill>
                  <a:srgbClr val="666666"/>
                </a:solidFill>
                <a:latin typeface="Courier"/>
              </a:rPr>
              <a:t>=</a:t>
            </a:r>
            <a:r>
              <a:rPr>
                <a:latin typeface="Courier"/>
              </a:rPr>
              <a:t> </a:t>
            </a:r>
            <a:r>
              <a:rPr>
                <a:solidFill>
                  <a:srgbClr val="008000"/>
                </a:solidFill>
                <a:latin typeface="Courier"/>
              </a:rPr>
              <a:t>sum</a:t>
            </a:r>
            <a:r>
              <a:rPr>
                <a:latin typeface="Courier"/>
              </a:rPr>
              <a:t>(survey[column] </a:t>
            </a:r>
            <a:r>
              <a:rPr>
                <a:solidFill>
                  <a:srgbClr val="666666"/>
                </a:solidFill>
                <a:latin typeface="Courier"/>
              </a:rPr>
              <a:t>*</a:t>
            </a:r>
            <a:r>
              <a:rPr>
                <a:latin typeface="Courier"/>
              </a:rPr>
              <a:t> weight </a:t>
            </a:r>
            <a:r>
              <a:rPr b="1">
                <a:solidFill>
                  <a:srgbClr val="007020"/>
                </a:solidFill>
                <a:latin typeface="Courier"/>
              </a:rPr>
              <a:t>for</a:t>
            </a:r>
            <a:r>
              <a:rPr>
                <a:latin typeface="Courier"/>
              </a:rPr>
              <a:t> column, weight </a:t>
            </a:r>
            <a:r>
              <a:rPr b="1">
                <a:solidFill>
                  <a:srgbClr val="007020"/>
                </a:solidFill>
                <a:latin typeface="Courier"/>
              </a:rPr>
              <a:t>in</a:t>
            </a:r>
            <a:r>
              <a:rPr>
                <a:latin typeface="Courier"/>
              </a:rPr>
              <a:t> RCSI.items())</a:t>
            </a:r>
            <a:br/>
            <a:r>
              <a:rPr>
                <a:solidFill>
                  <a:srgbClr val="008000"/>
                </a:solidFill>
                <a:latin typeface="Courier"/>
              </a:rPr>
              <a:t>print</a:t>
            </a:r>
            <a:r>
              <a:rPr>
                <a:latin typeface="Courier"/>
              </a:rPr>
              <a:t>(</a:t>
            </a:r>
            <a:r>
              <a:rPr>
                <a:solidFill>
                  <a:srgbClr val="BB6688"/>
                </a:solidFill>
                <a:latin typeface="Courier"/>
              </a:rPr>
              <a:t>f"median </a:t>
            </a:r>
            <a:r>
              <a:rPr>
                <a:solidFill>
                  <a:srgbClr val="4070A0"/>
                </a:solidFill>
                <a:latin typeface="Courier"/>
              </a:rPr>
              <a:t>{</a:t>
            </a:r>
            <a:r>
              <a:rPr>
                <a:latin typeface="Courier"/>
              </a:rPr>
              <a:t>rcsi</a:t>
            </a:r>
            <a:r>
              <a:rPr>
                <a:solidFill>
                  <a:srgbClr val="4070A0"/>
                </a:solidFill>
                <a:latin typeface="Courier"/>
              </a:rPr>
              <a:t>.</a:t>
            </a:r>
            <a:r>
              <a:rPr>
                <a:latin typeface="Courier"/>
              </a:rPr>
              <a:t>median()</a:t>
            </a:r>
            <a:r>
              <a:rPr>
                <a:solidFill>
                  <a:srgbClr val="4070A0"/>
                </a:solidFill>
                <a:latin typeface="Courier"/>
              </a:rPr>
              <a:t>:.0f}</a:t>
            </a:r>
            <a:r>
              <a:rPr>
                <a:solidFill>
                  <a:srgbClr val="BB6688"/>
                </a:solidFill>
                <a:latin typeface="Courier"/>
              </a:rPr>
              <a:t>, mean </a:t>
            </a:r>
            <a:r>
              <a:rPr>
                <a:solidFill>
                  <a:srgbClr val="4070A0"/>
                </a:solidFill>
                <a:latin typeface="Courier"/>
              </a:rPr>
              <a:t>{</a:t>
            </a:r>
            <a:r>
              <a:rPr>
                <a:latin typeface="Courier"/>
              </a:rPr>
              <a:t>rcsi</a:t>
            </a:r>
            <a:r>
              <a:rPr>
                <a:solidFill>
                  <a:srgbClr val="4070A0"/>
                </a:solidFill>
                <a:latin typeface="Courier"/>
              </a:rPr>
              <a:t>.</a:t>
            </a:r>
            <a:r>
              <a:rPr>
                <a:latin typeface="Courier"/>
              </a:rPr>
              <a:t>mean()</a:t>
            </a:r>
            <a:r>
              <a:rPr>
                <a:solidFill>
                  <a:srgbClr val="4070A0"/>
                </a:solidFill>
                <a:latin typeface="Courier"/>
              </a:rPr>
              <a:t>:.1f}</a:t>
            </a:r>
            <a:r>
              <a:rPr>
                <a:solidFill>
                  <a:srgbClr val="BB6688"/>
                </a:solidFill>
                <a:latin typeface="Courier"/>
              </a:rPr>
              <a:t>, max </a:t>
            </a:r>
            <a:r>
              <a:rPr>
                <a:solidFill>
                  <a:srgbClr val="4070A0"/>
                </a:solidFill>
                <a:latin typeface="Courier"/>
              </a:rPr>
              <a:t>{</a:t>
            </a:r>
            <a:r>
              <a:rPr>
                <a:latin typeface="Courier"/>
              </a:rPr>
              <a:t>rcsi</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:.0f}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f"rCSI 19 or above: </a:t>
            </a:r>
            <a:r>
              <a:rPr>
                <a:solidFill>
                  <a:srgbClr val="4070A0"/>
                </a:solidFill>
                <a:latin typeface="Courier"/>
              </a:rPr>
              <a:t>{</a:t>
            </a:r>
            <a:r>
              <a:rPr>
                <a:latin typeface="Courier"/>
              </a:rPr>
              <a:t>(rcsi </a:t>
            </a:r>
            <a:r>
              <a:rPr>
                <a:solidFill>
                  <a:srgbClr val="666666"/>
                </a:solidFill>
                <a:latin typeface="Courier"/>
              </a:rPr>
              <a:t>&gt;=</a:t>
            </a:r>
            <a:r>
              <a:rPr>
                <a:latin typeface="Courier"/>
              </a:rPr>
              <a:t> </a:t>
            </a:r>
            <a:r>
              <a:rPr>
                <a:solidFill>
                  <a:srgbClr val="40A070"/>
                </a:solidFill>
                <a:latin typeface="Courier"/>
              </a:rPr>
              <a:t>19</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reduced Coping Strategy Index — In R</a:t>
            </a:r>
          </a:p>
        </p:txBody>
      </p:sp>
      <p:sp>
        <p:nvSpPr>
          <p:cNvPr id="3" name="Content Placeholder 2"/>
          <p:cNvSpPr>
            <a:spLocks noGrp="1"/>
          </p:cNvSpPr>
          <p:nvPr>
            <p:ph idx="1"/>
          </p:nvPr>
        </p:nvSpPr>
        <p:spPr/>
        <p:txBody>
          <a:bodyPr/>
          <a:lstStyle/>
          <a:p>
            <a:pPr lvl="0" indent="0">
              <a:buNone/>
            </a:pPr>
            <a:r>
              <a:rPr>
                <a:latin typeface="Courier"/>
              </a:rPr>
              <a:t>rcsi_weights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7D9029"/>
                </a:solidFill>
                <a:latin typeface="Courier"/>
              </a:rPr>
              <a:t>rcsi_less_preferred_food =</a:t>
            </a:r>
            <a:r>
              <a:rPr>
                <a:latin typeface="Courier"/>
              </a:rPr>
              <a:t> </a:t>
            </a:r>
            <a:r>
              <a:rPr>
                <a:solidFill>
                  <a:srgbClr val="40A070"/>
                </a:solidFill>
                <a:latin typeface="Courier"/>
              </a:rPr>
              <a:t>1</a:t>
            </a:r>
            <a:r>
              <a:rPr>
                <a:latin typeface="Courier"/>
              </a:rPr>
              <a:t>, </a:t>
            </a:r>
            <a:r>
              <a:rPr>
                <a:solidFill>
                  <a:srgbClr val="7D9029"/>
                </a:solidFill>
                <a:latin typeface="Courier"/>
              </a:rPr>
              <a:t>rcsi_borrowed_food =</a:t>
            </a:r>
            <a:r>
              <a:rPr>
                <a:latin typeface="Courier"/>
              </a:rPr>
              <a:t> </a:t>
            </a:r>
            <a:r>
              <a:rPr>
                <a:solidFill>
                  <a:srgbClr val="40A070"/>
                </a:solidFill>
                <a:latin typeface="Courier"/>
              </a:rPr>
              <a:t>2</a:t>
            </a:r>
            <a:r>
              <a:rPr>
                <a:latin typeface="Courier"/>
              </a:rPr>
              <a:t>,</a:t>
            </a:r>
            <a:br/>
            <a:r>
              <a:rPr>
                <a:latin typeface="Courier"/>
              </a:rPr>
              <a:t>                  </a:t>
            </a:r>
            <a:r>
              <a:rPr>
                <a:solidFill>
                  <a:srgbClr val="7D9029"/>
                </a:solidFill>
                <a:latin typeface="Courier"/>
              </a:rPr>
              <a:t>rcsi_limit_portion_size =</a:t>
            </a:r>
            <a:r>
              <a:rPr>
                <a:latin typeface="Courier"/>
              </a:rPr>
              <a:t> </a:t>
            </a:r>
            <a:r>
              <a:rPr>
                <a:solidFill>
                  <a:srgbClr val="40A070"/>
                </a:solidFill>
                <a:latin typeface="Courier"/>
              </a:rPr>
              <a:t>1</a:t>
            </a:r>
            <a:r>
              <a:rPr>
                <a:latin typeface="Courier"/>
              </a:rPr>
              <a:t>,</a:t>
            </a:r>
            <a:br/>
            <a:r>
              <a:rPr>
                <a:latin typeface="Courier"/>
              </a:rPr>
              <a:t>                  </a:t>
            </a:r>
            <a:r>
              <a:rPr>
                <a:solidFill>
                  <a:srgbClr val="7D9029"/>
                </a:solidFill>
                <a:latin typeface="Courier"/>
              </a:rPr>
              <a:t>rcsi_restrict_adult_consumption =</a:t>
            </a:r>
            <a:r>
              <a:rPr>
                <a:latin typeface="Courier"/>
              </a:rPr>
              <a:t> </a:t>
            </a:r>
            <a:r>
              <a:rPr>
                <a:solidFill>
                  <a:srgbClr val="40A070"/>
                </a:solidFill>
                <a:latin typeface="Courier"/>
              </a:rPr>
              <a:t>3</a:t>
            </a:r>
            <a:r>
              <a:rPr>
                <a:latin typeface="Courier"/>
              </a:rPr>
              <a:t>,</a:t>
            </a:r>
            <a:br/>
            <a:r>
              <a:rPr>
                <a:latin typeface="Courier"/>
              </a:rPr>
              <a:t>                  </a:t>
            </a:r>
            <a:r>
              <a:rPr>
                <a:solidFill>
                  <a:srgbClr val="7D9029"/>
                </a:solidFill>
                <a:latin typeface="Courier"/>
              </a:rPr>
              <a:t>rcsi_reduce_meal_numbers =</a:t>
            </a:r>
            <a:r>
              <a:rPr>
                <a:latin typeface="Courier"/>
              </a:rPr>
              <a:t> </a:t>
            </a:r>
            <a:r>
              <a:rPr>
                <a:solidFill>
                  <a:srgbClr val="40A070"/>
                </a:solidFill>
                <a:latin typeface="Courier"/>
              </a:rPr>
              <a:t>1</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reduced Coping Strategy Index</a:t>
            </a:r>
          </a:p>
        </p:txBody>
      </p:sp>
      <p:sp>
        <p:nvSpPr>
          <p:cNvPr id="3" name="Content Placeholder 2"/>
          <p:cNvSpPr>
            <a:spLocks noGrp="1"/>
          </p:cNvSpPr>
          <p:nvPr>
            <p:ph idx="1"/>
          </p:nvPr>
        </p:nvSpPr>
        <p:spPr/>
        <p:txBody>
          <a:bodyPr/>
          <a:lstStyle/>
          <a:p>
            <a:pPr lvl="0"/>
            <a:r>
              <a:rPr/>
              <a:t>Median 19, mean 19.5, and 50.9% at or above 19 — The weight of 3 on </a:t>
            </a:r>
            <a:r>
              <a:rPr i="1"/>
              <a:t>restricting adult consumption so children can eat</a:t>
            </a:r>
            <a:r>
              <a:rPr/>
              <a:t>…</a:t>
            </a:r>
          </a:p>
          <a:p>
            <a:pPr lvl="0"/>
            <a:r>
              <a:rPr/>
              <a:t>It has no universal threshold — Unlike the FCS, the rCSI’s cut-offs are context-specific and usually set against the…</a:t>
            </a:r>
          </a:p>
          <a:p>
            <a:pPr lvl="0"/>
            <a:r>
              <a:rPr/>
              <a:t>It goes up before consumption goes down — and it can also go </a:t>
            </a:r>
            <a:r>
              <a:rPr i="1"/>
              <a:t>down</a:t>
            </a:r>
            <a:r>
              <a:rPr/>
              <a:t> in a crisis, when a household has exhausted the…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instruments, three analysable samples — In Python</a:t>
            </a:r>
          </a:p>
        </p:txBody>
      </p:sp>
      <p:sp>
        <p:nvSpPr>
          <p:cNvPr id="3" name="Content Placeholder 2"/>
          <p:cNvSpPr>
            <a:spLocks noGrp="1"/>
          </p:cNvSpPr>
          <p:nvPr>
            <p:ph idx="1"/>
          </p:nvPr>
        </p:nvSpPr>
        <p:spPr/>
        <p:txBody>
          <a:bodyPr/>
          <a:lstStyle/>
          <a:p>
            <a:pPr lvl="0" indent="0">
              <a:buNone/>
            </a:pPr>
            <a:r>
              <a:rPr>
                <a:latin typeface="Courier"/>
              </a:rPr>
              <a:t>denominators </a:t>
            </a:r>
            <a:r>
              <a:rPr>
                <a:solidFill>
                  <a:srgbClr val="666666"/>
                </a:solidFill>
                <a:latin typeface="Courier"/>
              </a:rPr>
              <a:t>=</a:t>
            </a:r>
            <a:r>
              <a:rPr>
                <a:latin typeface="Courier"/>
              </a:rPr>
              <a:t> pd.DataFrame({</a:t>
            </a:r>
            <a:br/>
            <a:r>
              <a:rPr>
                <a:latin typeface="Courier"/>
              </a:rPr>
              <a:t>    </a:t>
            </a:r>
            <a:r>
              <a:rPr>
                <a:solidFill>
                  <a:srgbClr val="4070A0"/>
                </a:solidFill>
                <a:latin typeface="Courier"/>
              </a:rPr>
              <a:t>"instrument"</a:t>
            </a:r>
            <a:r>
              <a:rPr>
                <a:latin typeface="Courier"/>
              </a:rPr>
              <a:t>: [</a:t>
            </a:r>
            <a:r>
              <a:rPr>
                <a:solidFill>
                  <a:srgbClr val="4070A0"/>
                </a:solidFill>
                <a:latin typeface="Courier"/>
              </a:rPr>
              <a:t>"Food Consumption Score"</a:t>
            </a:r>
            <a:r>
              <a:rPr>
                <a:latin typeface="Courier"/>
              </a:rPr>
              <a:t>, </a:t>
            </a:r>
            <a:r>
              <a:rPr>
                <a:solidFill>
                  <a:srgbClr val="4070A0"/>
                </a:solidFill>
                <a:latin typeface="Courier"/>
              </a:rPr>
              <a:t>"Household Hunger Scale"</a:t>
            </a:r>
            <a:r>
              <a:rPr>
                <a:latin typeface="Courier"/>
              </a:rPr>
              <a:t>,</a:t>
            </a:r>
            <a:br/>
            <a:r>
              <a:rPr>
                <a:latin typeface="Courier"/>
              </a:rPr>
              <a:t>                   </a:t>
            </a:r>
            <a:r>
              <a:rPr>
                <a:solidFill>
                  <a:srgbClr val="4070A0"/>
                </a:solidFill>
                <a:latin typeface="Courier"/>
              </a:rPr>
              <a:t>"reduced Coping Strategy Index"</a:t>
            </a:r>
            <a:r>
              <a:rPr>
                <a:latin typeface="Courier"/>
              </a:rPr>
              <a:t>],</a:t>
            </a:r>
            <a:br/>
            <a:r>
              <a:rPr>
                <a:latin typeface="Courier"/>
              </a:rPr>
              <a:t>    </a:t>
            </a:r>
            <a:r>
              <a:rPr>
                <a:solidFill>
                  <a:srgbClr val="4070A0"/>
                </a:solidFill>
                <a:latin typeface="Courier"/>
              </a:rPr>
              <a:t>"analysable"</a:t>
            </a:r>
            <a:r>
              <a:rPr>
                <a:latin typeface="Courier"/>
              </a:rPr>
              <a:t>: [</a:t>
            </a:r>
            <a:r>
              <a:rPr>
                <a:solidFill>
                  <a:srgbClr val="40A070"/>
                </a:solidFill>
                <a:latin typeface="Courier"/>
              </a:rPr>
              <a:t>1989</a:t>
            </a:r>
            <a:r>
              <a:rPr>
                <a:latin typeface="Courier"/>
              </a:rPr>
              <a:t>, </a:t>
            </a:r>
            <a:r>
              <a:rPr>
                <a:solidFill>
                  <a:srgbClr val="40A070"/>
                </a:solidFill>
                <a:latin typeface="Courier"/>
              </a:rPr>
              <a:t>2075</a:t>
            </a:r>
            <a:r>
              <a:rPr>
                <a:latin typeface="Courier"/>
              </a:rPr>
              <a:t>, </a:t>
            </a:r>
            <a:r>
              <a:rPr>
                <a:solidFill>
                  <a:srgbClr val="40A070"/>
                </a:solidFill>
                <a:latin typeface="Courier"/>
              </a:rPr>
              <a:t>2112</a:t>
            </a:r>
            <a:r>
              <a:rPr>
                <a:latin typeface="Courier"/>
              </a:rPr>
              <a:t>],</a:t>
            </a:r>
            <a:br/>
            <a:r>
              <a:rPr>
                <a:latin typeface="Courier"/>
              </a:rPr>
              <a:t>    </a:t>
            </a:r>
            <a:r>
              <a:rPr>
                <a:solidFill>
                  <a:srgbClr val="4070A0"/>
                </a:solidFill>
                <a:latin typeface="Courier"/>
              </a:rPr>
              <a:t>"excluded"</a:t>
            </a:r>
            <a:r>
              <a:rPr>
                <a:latin typeface="Courier"/>
              </a:rPr>
              <a:t>: [</a:t>
            </a:r>
            <a:r>
              <a:rPr>
                <a:solidFill>
                  <a:srgbClr val="40A070"/>
                </a:solidFill>
                <a:latin typeface="Courier"/>
              </a:rPr>
              <a:t>123</a:t>
            </a:r>
            <a:r>
              <a:rPr>
                <a:latin typeface="Courier"/>
              </a:rPr>
              <a:t>, </a:t>
            </a:r>
            <a:r>
              <a:rPr>
                <a:solidFill>
                  <a:srgbClr val="40A070"/>
                </a:solidFill>
                <a:latin typeface="Courier"/>
              </a:rPr>
              <a:t>37</a:t>
            </a:r>
            <a:r>
              <a:rPr>
                <a:latin typeface="Courier"/>
              </a:rPr>
              <a:t>, </a:t>
            </a:r>
            <a:r>
              <a:rPr>
                <a:solidFill>
                  <a:srgbClr val="40A070"/>
                </a:solidFill>
                <a:latin typeface="Courier"/>
              </a:rPr>
              <a:t>0</a:t>
            </a:r>
            <a:r>
              <a:rPr>
                <a:latin typeface="Courier"/>
              </a:rPr>
              <a:t>],</a:t>
            </a:r>
            <a:br/>
            <a:r>
              <a:rPr>
                <a:latin typeface="Courier"/>
              </a:rPr>
              <a:t>    </a:t>
            </a:r>
            <a:r>
              <a:rPr>
                <a:solidFill>
                  <a:srgbClr val="4070A0"/>
                </a:solidFill>
                <a:latin typeface="Courier"/>
              </a:rPr>
              <a:t>"rule"</a:t>
            </a:r>
            <a:r>
              <a:rPr>
                <a:latin typeface="Courier"/>
              </a:rPr>
              <a:t>: [</a:t>
            </a:r>
            <a:r>
              <a:rPr>
                <a:solidFill>
                  <a:srgbClr val="4070A0"/>
                </a:solidFill>
                <a:latin typeface="Courier"/>
              </a:rPr>
              <a:t>"all eight groups answered"</a:t>
            </a:r>
            <a:r>
              <a:rPr>
                <a:latin typeface="Courier"/>
              </a:rPr>
              <a:t>, </a:t>
            </a:r>
            <a:r>
              <a:rPr>
                <a:solidFill>
                  <a:srgbClr val="4070A0"/>
                </a:solidFill>
                <a:latin typeface="Courier"/>
              </a:rPr>
              <a:t>"all three questions answered"</a:t>
            </a:r>
            <a:r>
              <a:rPr>
                <a:latin typeface="Courier"/>
              </a:rPr>
              <a:t>,</a:t>
            </a:r>
            <a:br/>
            <a:r>
              <a:rPr>
                <a:latin typeface="Courier"/>
              </a:rPr>
              <a:t>             </a:t>
            </a:r>
            <a:r>
              <a:rPr>
                <a:solidFill>
                  <a:srgbClr val="4070A0"/>
                </a:solidFill>
                <a:latin typeface="Courier"/>
              </a:rPr>
              <a:t>"complete in this file"</a:t>
            </a:r>
            <a:r>
              <a:rPr>
                <a:latin typeface="Courier"/>
              </a:rPr>
              <a:t>],</a:t>
            </a:r>
            <a:br/>
            <a:r>
              <a:rPr>
                <a:latin typeface="Courier"/>
              </a:rPr>
              <a:t>})</a:t>
            </a:r>
            <a:br/>
            <a:r>
              <a:rPr>
                <a:solidFill>
                  <a:srgbClr val="008000"/>
                </a:solidFill>
                <a:latin typeface="Courier"/>
              </a:rPr>
              <a:t>print</a:t>
            </a:r>
            <a:r>
              <a:rPr>
                <a:latin typeface="Courier"/>
              </a:rPr>
              <a:t>(denominators)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instruments, three analysable samples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Print this before the results, every time.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instruments, three analysable samples</a:t>
            </a:r>
          </a:p>
        </p:txBody>
      </p:sp>
      <p:sp>
        <p:nvSpPr>
          <p:cNvPr id="3" name="Content Placeholder 2"/>
          <p:cNvSpPr>
            <a:spLocks noGrp="1"/>
          </p:cNvSpPr>
          <p:nvPr>
            <p:ph idx="1"/>
          </p:nvPr>
        </p:nvSpPr>
        <p:spPr/>
        <p:txBody>
          <a:bodyPr/>
          <a:lstStyle/>
          <a:p>
            <a:pPr lvl="0"/>
            <a:r>
              <a:rPr/>
              <a:t>Three numbers on three denominators, and none of them is 2,112 — The difference is small enough to be invisible in a…</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Consumption and hunger say what a household is experiencing.</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https://data-analysis.cassion.dev/courses/food-security-ipc/fs-02-hunger-and-coping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thirty-seven households zero-filling would misclassify</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Zero-filling an incomplete Household Hunger Scale moves the prevalence by three tenths of a point and can misclassify every one of the thirty-seven households it touches. Which of those matters depends on whether your output is a percentage or a list.</vt:lpwstr>
  </property>
</Properties>
</file>