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Compléter par des zéros une échelle de la faim incomplète déplace la prévalence de trois dixièmes de point et peut mal classer chacun des trente-sept ménages concernés. Lequel des deux compte dépend de si votre production est un pourcentage ou une liste.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L’échelle de la faim dans le ménage et l’indice réduit des stratégies de survie accompagnent le score de consommation alimentaire dans presque toute enquête de sécurité alimentaire, et chacun porte une règle de cotation qu’un </a:t>
            </a:r>
            <a:r>
              <a:rPr>
                <a:latin typeface="Courier"/>
              </a:rPr>
              <a:t>sum()</a:t>
            </a:r>
            <a:r>
              <a:rPr/>
              <a:t> naïf casse d’une façon différente.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questions, délibérément peu nombreuses, délibérément sévères : n’y avait-il aucune nourriture d’aucune sorte dans la maison, quelqu’un s’est-il couché en ayant faim, quelqu’un est-il resté un jour et une nuit entiers sans manger. Chacune est cotée 0 pour jamais, 1 pour rarement ou parfois, 2 pour souvent.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2 075 ménages sur 2 112 ont répondu aux trois questions. Les trente-sept qui ne l’ont pas fait sont les intéressants.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L’intuition est que supprimer les réponses incomplètes fait perdre de l’information, donc qu’il faut combler le trou par un zéro et les garder. Essayez, et mesurez.</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dixièmes de point de pourcentage. Sur une prévalence, le remplissage par zéro est ici pratiquement inoffensif, et si vous vous arrêtez au tableau vous en conclurez que cela n’a pas d’importance. Regardez maintenant les ménages plutôt que le pourcentage.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Vingt-neuf des trente-sept obtiennent 0 ou 1 sur les questions auxquelles ils ont répondu, si bien que le remplissage par zéro les classe en faim faible ou nulle. La question sans réponse vaut jusqu’à 2 points. Un ménage à 1 avec une question manquante peut être à 1 ou à 3 — faim faible ou modérée — et rien dans les données ne tranche. Le coût du remplissage par zéro dépend donc entièrement de ce que produit l’analyse. Nommez la production avant de choisir la règle. C’est la même décision que le dénominateur du taux de guérison PCIMA et que le taux de fonctionnalité des points d’eau : le choix défendable n’est pas une propriété des données, c’est une propriété de la décision que le nombre alimente.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Cinq comportements, jours sur les sept derniers, et les pondérations sont tout l’enjeu.</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Médiane 19, moyenne 19,5, et 50,9 % à 19 ou plus. La pondération de 3 sur </a:t>
            </a:r>
            <a:r>
              <a:rPr i="1"/>
              <a:t>restreindre la consommation des adultes pour que les enfants mangent</a:t>
            </a:r>
            <a:r>
              <a:rPr/>
              <a:t> n’est pas arbitraire — c’est le comportement le plus prédictif d’une dégradation, et une somme non pondérée l’enterrerait parmi quatre comportements pondérés 1. Deux choses régulièrement mal comprises sur l’ICSR. Il n’a pas de seuil universel. Contrairement au SCA, ses seuils sont propres au contexte et généralement fixés face à la distribution de la même population. Un rapport citant « ICSR supérieur à 19 » comme si 19 était un standard a emprunté un nombre à l’analyse d’un autre pays. Il monte avant que la consommation ne baisse, et il peut aussi </a:t>
            </a:r>
            <a:r>
              <a:rPr i="1"/>
              <a:t>baisser</a:t>
            </a:r>
            <a:r>
              <a:rPr/>
              <a:t> dans une crise, quand un ménage a épuisé les stratégies. Un ICSR qui baisse à côté d’un SCA qui baisse est une plus mauvaise nouvelle qu’un ICSR qui monte.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nombres sur trois dénominateurs, et aucun ne vaut 2 112. L’écart est assez petit pour être invisible dans un tableau et assez grand pour compter quand quelqu’un soustrait deux de vos pourcentages.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consommation et la faim disent ce qu’un ménage vit. Ni l’une ni l’autre ne dit ce qu’il fait pour y répondre, et la leçon suivante porte sur le module qui le dit — où la règle de cotation n’est pas du tout une somme.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food-security-ipc/fs-02-hunger-and-cop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Les trente-sept ménages que le remplissage par zéro déclasserait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Compléter par des zéros une échelle de la faim incomplète déplace la prévalence de trois dixièmes de point et peut mal classer chacun des trente-sept ménages concernés. Lequel des deux compte dépend de si votre production est un pourcentage ou une liste.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Deux instruments de plus, deux règles de plus</a:t>
            </a:r>
          </a:p>
          <a:p>
            <a:pPr lvl="0"/>
            <a:r>
              <a:rPr/>
              <a:t>L’échelle de la faim dans le ménage</a:t>
            </a:r>
          </a:p>
          <a:p>
            <a:pPr lvl="0"/>
            <a:r>
              <a:rPr/>
              <a:t>Ce que coûte réellement le remplissage par zéro</a:t>
            </a:r>
          </a:p>
          <a:p>
            <a:pPr lvl="0"/>
            <a:r>
              <a:rPr/>
              <a:t>L’indice réduit des stratégies de survie</a:t>
            </a:r>
          </a:p>
          <a:p>
            <a:pPr lvl="0"/>
            <a:r>
              <a:rPr/>
              <a:t>Trois instruments, trois échantillons analysables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Deux instruments de plus, deux règles de plus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Instrument</a:t>
                      </a:r>
                    </a:p>
                  </a:txBody>
                  <a:tcPr/>
                </a:tc>
                <a:tc>
                  <a:txBody>
                    <a:bodyPr/>
                    <a:lstStyle/>
                    <a:p>
                      <a:pPr lvl="0" indent="0" marL="0">
                        <a:buNone/>
                      </a:pPr>
                      <a:r>
                        <a:rPr/>
                        <a:t>Ce qu’il demande</a:t>
                      </a:r>
                    </a:p>
                  </a:txBody>
                  <a:tcPr/>
                </a:tc>
                <a:tc>
                  <a:txBody>
                    <a:bodyPr/>
                    <a:lstStyle/>
                    <a:p>
                      <a:pPr lvl="0" indent="0" marL="0">
                        <a:buNone/>
                      </a:pPr>
                      <a:r>
                        <a:rPr/>
                        <a:t>La règle qui saute</a:t>
                      </a:r>
                    </a:p>
                  </a:txBody>
                  <a:tcPr/>
                </a:tc>
              </a:tr>
              <a:tr h="0">
                <a:tc>
                  <a:txBody>
                    <a:bodyPr/>
                    <a:lstStyle/>
                    <a:p>
                      <a:pPr lvl="0" indent="0" marL="0">
                        <a:buNone/>
                      </a:pPr>
                      <a:r>
                        <a:rPr b="1"/>
                        <a:t>ÉFM</a:t>
                      </a:r>
                    </a:p>
                  </a:txBody>
                </a:tc>
                <a:tc>
                  <a:txBody>
                    <a:bodyPr/>
                    <a:lstStyle/>
                    <a:p>
                      <a:pPr lvl="0" indent="0" marL="0">
                        <a:buNone/>
                      </a:pPr>
                      <a:r>
                        <a:rPr/>
                        <a:t>Trois questions sur la privation de nourriture, cotées 0–2 chacune</a:t>
                      </a:r>
                    </a:p>
                  </a:txBody>
                </a:tc>
                <a:tc>
                  <a:txBody>
                    <a:bodyPr/>
                    <a:lstStyle/>
                    <a:p>
                      <a:pPr lvl="0" indent="0" marL="0">
                        <a:buNone/>
                      </a:pPr>
                      <a:r>
                        <a:rPr/>
                        <a:t>Valide seulement si </a:t>
                      </a:r>
                      <a:r>
                        <a:rPr b="1"/>
                        <a:t>les trois</a:t>
                      </a:r>
                      <a:r>
                        <a:rPr/>
                        <a:t> sont renseignées</a:t>
                      </a:r>
                    </a:p>
                  </a:txBody>
                </a:tc>
              </a:tr>
              <a:tr h="0">
                <a:tc>
                  <a:txBody>
                    <a:bodyPr/>
                    <a:lstStyle/>
                    <a:p>
                      <a:pPr lvl="0" indent="0" marL="0">
                        <a:buNone/>
                      </a:pPr>
                      <a:r>
                        <a:rPr b="1"/>
                        <a:t>ICSR</a:t>
                      </a:r>
                    </a:p>
                  </a:txBody>
                </a:tc>
                <a:tc>
                  <a:txBody>
                    <a:bodyPr/>
                    <a:lstStyle/>
                    <a:p>
                      <a:pPr lvl="0" indent="0" marL="0">
                        <a:buNone/>
                      </a:pPr>
                      <a:r>
                        <a:rPr/>
                        <a:t>Cinq comportements, jours sur les sept derniers, pondérés</a:t>
                      </a:r>
                    </a:p>
                  </a:txBody>
                </a:tc>
                <a:tc>
                  <a:txBody>
                    <a:bodyPr/>
                    <a:lstStyle/>
                    <a:p>
                      <a:pPr lvl="0" indent="0" marL="0">
                        <a:buNone/>
                      </a:pPr>
                      <a:r>
                        <a:rPr/>
                        <a:t>Les pondérations ne valent pas toutes 1, et la cinquième vaut 3</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la faim dans le ménage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HHS </a:t>
            </a:r>
            <a:r>
              <a:rPr>
                <a:solidFill>
                  <a:srgbClr val="666666"/>
                </a:solidFill>
                <a:latin typeface="Courier"/>
              </a:rPr>
              <a:t>=</a:t>
            </a:r>
            <a:r>
              <a:rPr>
                <a:latin typeface="Courier"/>
              </a:rPr>
              <a:t> [</a:t>
            </a:r>
            <a:r>
              <a:rPr>
                <a:solidFill>
                  <a:srgbClr val="4070A0"/>
                </a:solidFill>
                <a:latin typeface="Courier"/>
              </a:rPr>
              <a:t>"hhs_no_food_in_house"</a:t>
            </a:r>
            <a:r>
              <a:rPr>
                <a:latin typeface="Courier"/>
              </a:rPr>
              <a:t>, </a:t>
            </a:r>
            <a:r>
              <a:rPr>
                <a:solidFill>
                  <a:srgbClr val="4070A0"/>
                </a:solidFill>
                <a:latin typeface="Courier"/>
              </a:rPr>
              <a:t>"hhs_sleep_hungry"</a:t>
            </a:r>
            <a:r>
              <a:rPr>
                <a:latin typeface="Courier"/>
              </a:rPr>
              <a:t>,</a:t>
            </a:r>
            <a:br/>
            <a:r>
              <a:rPr>
                <a:latin typeface="Courier"/>
              </a:rPr>
              <a:t>       </a:t>
            </a:r>
            <a:r>
              <a:rPr>
                <a:solidFill>
                  <a:srgbClr val="4070A0"/>
                </a:solidFill>
                <a:latin typeface="Courier"/>
              </a:rPr>
              <a:t>"hhs_day_and_night_without_eating"</a:t>
            </a:r>
            <a:r>
              <a:rPr>
                <a:latin typeface="Courier"/>
              </a:rPr>
              <a:t>]</a:t>
            </a:r>
            <a:br/>
            <a:br/>
            <a:r>
              <a:rPr>
                <a:latin typeface="Courier"/>
              </a:rPr>
              <a:t>complete </a:t>
            </a:r>
            <a:r>
              <a:rPr>
                <a:solidFill>
                  <a:srgbClr val="666666"/>
                </a:solidFill>
                <a:latin typeface="Courier"/>
              </a:rPr>
              <a:t>=</a:t>
            </a:r>
            <a:r>
              <a:rPr>
                <a:latin typeface="Courier"/>
              </a:rPr>
              <a:t> survey[HHS].notna().</a:t>
            </a:r>
            <a:r>
              <a:rPr>
                <a:solidFill>
                  <a:srgbClr val="008000"/>
                </a:solidFill>
                <a:latin typeface="Courier"/>
              </a:rPr>
              <a:t>all</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score </a:t>
            </a:r>
            <a:r>
              <a:rPr>
                <a:solidFill>
                  <a:srgbClr val="666666"/>
                </a:solidFill>
                <a:latin typeface="Courier"/>
              </a:rPr>
              <a:t>=</a:t>
            </a:r>
            <a:r>
              <a:rPr>
                <a:latin typeface="Courier"/>
              </a:rPr>
              <a:t> survey.loc[complete, HHS].</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br/>
            <a:r>
              <a:rPr>
                <a:latin typeface="Courier"/>
              </a:rPr>
              <a:t>bands </a:t>
            </a:r>
            <a:r>
              <a:rPr>
                <a:solidFill>
                  <a:srgbClr val="666666"/>
                </a:solidFill>
                <a:latin typeface="Courier"/>
              </a:rPr>
              <a:t>=</a:t>
            </a:r>
            <a:r>
              <a:rPr>
                <a:latin typeface="Courier"/>
              </a:rPr>
              <a:t> pd.cut(score,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a:t>
            </a:r>
            <a:br/>
            <a:r>
              <a:rPr>
                <a:solidFill>
                  <a:srgbClr val="008000"/>
                </a:solidFill>
                <a:latin typeface="Courier"/>
              </a:rPr>
              <a:t>print</a:t>
            </a:r>
            <a:r>
              <a:rPr>
                <a:latin typeface="Courier"/>
              </a:rPr>
              <a:t>(</a:t>
            </a:r>
            <a:r>
              <a:rPr>
                <a:solidFill>
                  <a:srgbClr val="BB6688"/>
                </a:solidFill>
                <a:latin typeface="Courier"/>
              </a:rPr>
              <a:t>f"complete: </a:t>
            </a:r>
            <a:r>
              <a:rPr>
                <a:solidFill>
                  <a:srgbClr val="4070A0"/>
                </a:solidFill>
                <a:latin typeface="Courier"/>
              </a:rPr>
              <a:t>{</a:t>
            </a:r>
            <a:r>
              <a:rPr>
                <a:latin typeface="Courier"/>
              </a:rPr>
              <a:t>complete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((bands.value_counts(normalize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la faim dans le ménage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hhs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4070A0"/>
                </a:solidFill>
                <a:latin typeface="Courier"/>
              </a:rPr>
              <a:t>"hhs_no_food_in_house"</a:t>
            </a:r>
            <a:r>
              <a:rPr>
                <a:latin typeface="Courier"/>
              </a:rPr>
              <a:t>, </a:t>
            </a:r>
            <a:r>
              <a:rPr>
                <a:solidFill>
                  <a:srgbClr val="4070A0"/>
                </a:solidFill>
                <a:latin typeface="Courier"/>
              </a:rPr>
              <a:t>"hhs_sleep_hungry"</a:t>
            </a:r>
            <a:r>
              <a:rPr>
                <a:latin typeface="Courier"/>
              </a:rPr>
              <a:t>,</a:t>
            </a:r>
            <a:br/>
            <a:r>
              <a:rPr>
                <a:latin typeface="Courier"/>
              </a:rPr>
              <a:t>         </a:t>
            </a:r>
            <a:r>
              <a:rPr>
                <a:solidFill>
                  <a:srgbClr val="4070A0"/>
                </a:solidFill>
                <a:latin typeface="Courier"/>
              </a:rPr>
              <a:t>"hhs_day_and_night_without_eating"</a:t>
            </a:r>
            <a:r>
              <a:rPr>
                <a:latin typeface="Courier"/>
              </a:rPr>
              <a:t>)</a:t>
            </a:r>
            <a:br/>
            <a:br/>
            <a:r>
              <a:rPr>
                <a:latin typeface="Courier"/>
              </a:rPr>
              <a:t>survey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if_all</a:t>
            </a:r>
            <a:r>
              <a:rPr>
                <a:latin typeface="Courier"/>
              </a:rPr>
              <a:t>(</a:t>
            </a:r>
            <a:r>
              <a:rPr>
                <a:solidFill>
                  <a:srgbClr val="06287E"/>
                </a:solidFill>
                <a:latin typeface="Courier"/>
              </a:rPr>
              <a:t>all_of</a:t>
            </a:r>
            <a:r>
              <a:rPr>
                <a:latin typeface="Courier"/>
              </a:rPr>
              <a:t>(hhs),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a:t>
            </a:r>
            <a:br/>
            <a:r>
              <a:rPr>
                <a:latin typeface="Courier"/>
              </a:rPr>
              <a:t>         </a:t>
            </a:r>
            <a:r>
              <a:rPr>
                <a:solidFill>
                  <a:srgbClr val="7D9029"/>
                </a:solidFill>
                <a:latin typeface="Courier"/>
              </a:rPr>
              <a:t>band =</a:t>
            </a:r>
            <a:r>
              <a:rPr>
                <a:latin typeface="Courier"/>
              </a:rPr>
              <a:t> </a:t>
            </a:r>
            <a:r>
              <a:rPr>
                <a:solidFill>
                  <a:srgbClr val="06287E"/>
                </a:solidFill>
                <a:latin typeface="Courier"/>
              </a:rPr>
              <a:t>cut</a:t>
            </a:r>
            <a:r>
              <a:rPr>
                <a:latin typeface="Courier"/>
              </a:rPr>
              <a:t>(score,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(band)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la faim dans le ménage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Catégorie</a:t>
                      </a:r>
                    </a:p>
                  </a:txBody>
                  <a:tcPr/>
                </a:tc>
                <a:tc>
                  <a:txBody>
                    <a:bodyPr/>
                    <a:lstStyle/>
                    <a:p>
                      <a:pPr lvl="0" indent="0" marL="0">
                        <a:buNone/>
                      </a:pPr>
                      <a:r>
                        <a:rPr/>
                        <a:t>Ménages</a:t>
                      </a:r>
                    </a:p>
                  </a:txBody>
                  <a:tcPr/>
                </a:tc>
                <a:tc>
                  <a:txBody>
                    <a:bodyPr/>
                    <a:lstStyle/>
                    <a:p>
                      <a:pPr lvl="0" indent="0" marL="0">
                        <a:buNone/>
                      </a:pPr>
                      <a:r>
                        <a:rPr/>
                        <a:t>Part</a:t>
                      </a:r>
                    </a:p>
                  </a:txBody>
                  <a:tcPr/>
                </a:tc>
              </a:tr>
              <a:tr h="0">
                <a:tc>
                  <a:txBody>
                    <a:bodyPr/>
                    <a:lstStyle/>
                    <a:p>
                      <a:pPr lvl="0" indent="0" marL="0">
                        <a:buNone/>
                      </a:pPr>
                      <a:r>
                        <a:rPr/>
                        <a:t>Faim faible ou nulle (0–1)</a:t>
                      </a:r>
                    </a:p>
                  </a:txBody>
                </a:tc>
                <a:tc>
                  <a:txBody>
                    <a:bodyPr/>
                    <a:lstStyle/>
                    <a:p>
                      <a:pPr lvl="0" indent="0" marL="0">
                        <a:buNone/>
                      </a:pPr>
                      <a:r>
                        <a:rPr/>
                        <a:t>1 186</a:t>
                      </a:r>
                    </a:p>
                  </a:txBody>
                </a:tc>
                <a:tc>
                  <a:txBody>
                    <a:bodyPr/>
                    <a:lstStyle/>
                    <a:p>
                      <a:pPr lvl="0" indent="0" marL="0">
                        <a:buNone/>
                      </a:pPr>
                      <a:r>
                        <a:rPr/>
                        <a:t>57,2 %</a:t>
                      </a:r>
                    </a:p>
                  </a:txBody>
                </a:tc>
              </a:tr>
              <a:tr h="0">
                <a:tc>
                  <a:txBody>
                    <a:bodyPr/>
                    <a:lstStyle/>
                    <a:p>
                      <a:pPr lvl="0" indent="0" marL="0">
                        <a:buNone/>
                      </a:pPr>
                      <a:r>
                        <a:rPr b="1"/>
                        <a:t>Modérée (2–3)</a:t>
                      </a:r>
                    </a:p>
                  </a:txBody>
                </a:tc>
                <a:tc>
                  <a:txBody>
                    <a:bodyPr/>
                    <a:lstStyle/>
                    <a:p>
                      <a:pPr lvl="0" indent="0" marL="0">
                        <a:buNone/>
                      </a:pPr>
                      <a:r>
                        <a:rPr/>
                        <a:t>564</a:t>
                      </a:r>
                    </a:p>
                  </a:txBody>
                </a:tc>
                <a:tc>
                  <a:txBody>
                    <a:bodyPr/>
                    <a:lstStyle/>
                    <a:p>
                      <a:pPr lvl="0" indent="0" marL="0">
                        <a:buNone/>
                      </a:pPr>
                      <a:r>
                        <a:rPr/>
                        <a:t>27,2 %</a:t>
                      </a:r>
                    </a:p>
                  </a:txBody>
                </a:tc>
              </a:tr>
              <a:tr h="0">
                <a:tc>
                  <a:txBody>
                    <a:bodyPr/>
                    <a:lstStyle/>
                    <a:p>
                      <a:pPr lvl="0" indent="0" marL="0">
                        <a:buNone/>
                      </a:pPr>
                      <a:r>
                        <a:rPr b="1"/>
                        <a:t>Sévère (4–6)</a:t>
                      </a:r>
                    </a:p>
                  </a:txBody>
                </a:tc>
                <a:tc>
                  <a:txBody>
                    <a:bodyPr/>
                    <a:lstStyle/>
                    <a:p>
                      <a:pPr lvl="0" indent="0" marL="0">
                        <a:buNone/>
                      </a:pPr>
                      <a:r>
                        <a:rPr/>
                        <a:t>325</a:t>
                      </a:r>
                    </a:p>
                  </a:txBody>
                </a:tc>
                <a:tc>
                  <a:txBody>
                    <a:bodyPr/>
                    <a:lstStyle/>
                    <a:p>
                      <a:pPr lvl="0" indent="0" marL="0">
                        <a:buNone/>
                      </a:pPr>
                      <a:r>
                        <a:rPr b="1"/>
                        <a:t>15,7 %</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L’échelle de la faim dans le ménage</a:t>
            </a:r>
          </a:p>
        </p:txBody>
      </p:sp>
      <p:sp>
        <p:nvSpPr>
          <p:cNvPr id="3" name="Content Placeholder 2"/>
          <p:cNvSpPr>
            <a:spLocks noGrp="1"/>
          </p:cNvSpPr>
          <p:nvPr>
            <p:ph idx="1"/>
          </p:nvPr>
        </p:nvSpPr>
        <p:spPr/>
        <p:txBody>
          <a:bodyPr/>
          <a:lstStyle/>
          <a:p>
            <a:pPr lvl="0"/>
            <a:r>
              <a:rPr/>
              <a:t>2 075 ménages sur 2 112 ont répondu aux trois questions — Les trente-sept qui ne l’ont pas fait sont les intéressants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 — En Python</a:t>
            </a:r>
          </a:p>
        </p:txBody>
      </p:sp>
      <p:sp>
        <p:nvSpPr>
          <p:cNvPr id="3" name="Content Placeholder 2"/>
          <p:cNvSpPr>
            <a:spLocks noGrp="1"/>
          </p:cNvSpPr>
          <p:nvPr>
            <p:ph idx="1"/>
          </p:nvPr>
        </p:nvSpPr>
        <p:spPr/>
        <p:txBody>
          <a:bodyPr/>
          <a:lstStyle/>
          <a:p>
            <a:pPr lvl="0" indent="0">
              <a:buNone/>
            </a:pPr>
            <a:r>
              <a:rPr>
                <a:latin typeface="Courier"/>
              </a:rPr>
              <a:t>zero_filled </a:t>
            </a:r>
            <a:r>
              <a:rPr>
                <a:solidFill>
                  <a:srgbClr val="666666"/>
                </a:solidFill>
                <a:latin typeface="Courier"/>
              </a:rPr>
              <a:t>=</a:t>
            </a:r>
            <a:r>
              <a:rPr>
                <a:latin typeface="Courier"/>
              </a:rPr>
              <a:t> survey[HHS].fillna(</a:t>
            </a:r>
            <a:r>
              <a:rPr>
                <a:solidFill>
                  <a:srgbClr val="40A070"/>
                </a:solidFill>
                <a:latin typeface="Courier"/>
              </a:rPr>
              <a:t>0</a:t>
            </a:r>
            <a:r>
              <a:rPr>
                <a:latin typeface="Courier"/>
              </a:rPr>
              <a:t>).</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latin typeface="Courier"/>
              </a:rPr>
              <a:t>naive </a:t>
            </a:r>
            <a:r>
              <a:rPr>
                <a:solidFill>
                  <a:srgbClr val="666666"/>
                </a:solidFill>
                <a:latin typeface="Courier"/>
              </a:rPr>
              <a:t>=</a:t>
            </a:r>
            <a:r>
              <a:rPr>
                <a:latin typeface="Courier"/>
              </a:rPr>
              <a:t> pd.cut(zero_filled,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br/>
            <a:r>
              <a:rPr>
                <a:latin typeface="Courier"/>
              </a:rPr>
              <a:t>               labels</a:t>
            </a:r>
            <a:r>
              <a:rPr>
                <a:solidFill>
                  <a:srgbClr val="666666"/>
                </a:solidFill>
                <a:latin typeface="Courier"/>
              </a:rPr>
              <a:t>=</a:t>
            </a:r>
            <a:r>
              <a:rPr>
                <a:latin typeface="Courier"/>
              </a:rPr>
              <a:t>[</a:t>
            </a:r>
            <a:r>
              <a:rPr>
                <a:solidFill>
                  <a:srgbClr val="4070A0"/>
                </a:solidFill>
                <a:latin typeface="Courier"/>
              </a:rPr>
              <a:t>"little or none"</a:t>
            </a:r>
            <a:r>
              <a:rPr>
                <a:latin typeface="Courier"/>
              </a:rPr>
              <a:t>, </a:t>
            </a:r>
            <a:r>
              <a:rPr>
                <a:solidFill>
                  <a:srgbClr val="4070A0"/>
                </a:solidFill>
                <a:latin typeface="Courier"/>
              </a:rPr>
              <a:t>"moderate"</a:t>
            </a:r>
            <a:r>
              <a:rPr>
                <a:latin typeface="Courier"/>
              </a:rPr>
              <a:t>, </a:t>
            </a:r>
            <a:r>
              <a:rPr>
                <a:solidFill>
                  <a:srgbClr val="4070A0"/>
                </a:solidFill>
                <a:latin typeface="Courier"/>
              </a:rPr>
              <a:t>"severe"</a:t>
            </a:r>
            <a:r>
              <a:rPr>
                <a:latin typeface="Courier"/>
              </a:rPr>
              <a:t>])</a:t>
            </a:r>
            <a:br/>
            <a:r>
              <a:rPr>
                <a:solidFill>
                  <a:srgbClr val="008000"/>
                </a:solidFill>
                <a:latin typeface="Courier"/>
              </a:rPr>
              <a:t>print</a:t>
            </a:r>
            <a:r>
              <a:rPr>
                <a:latin typeface="Courier"/>
              </a:rPr>
              <a:t>((naive.value_counts(normalize</a:t>
            </a:r>
            <a:r>
              <a:rPr>
                <a:solidFill>
                  <a:srgbClr val="666666"/>
                </a:solidFill>
                <a:latin typeface="Courier"/>
              </a:rPr>
              <a:t>=</a:t>
            </a:r>
            <a:r>
              <a:rPr>
                <a:solidFill>
                  <a:srgbClr val="19177C"/>
                </a:solidFill>
                <a:latin typeface="Courier"/>
              </a:rPr>
              <a:t>True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score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a:t>
            </a:r>
            <a:r>
              <a:rPr>
                <a:solidFill>
                  <a:srgbClr val="7D9029"/>
                </a:solidFill>
                <a:latin typeface="Courier"/>
              </a:rPr>
              <a:t>band =</a:t>
            </a:r>
            <a:r>
              <a:rPr>
                <a:latin typeface="Courier"/>
              </a:rPr>
              <a:t> </a:t>
            </a:r>
            <a:r>
              <a:rPr>
                <a:solidFill>
                  <a:srgbClr val="06287E"/>
                </a:solidFill>
                <a:latin typeface="Courier"/>
              </a:rPr>
              <a:t>cut</a:t>
            </a:r>
            <a:r>
              <a:rPr>
                <a:latin typeface="Courier"/>
              </a:rPr>
              <a:t>(score,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6</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Cas complets</a:t>
                      </a:r>
                    </a:p>
                  </a:txBody>
                  <a:tcPr/>
                </a:tc>
                <a:tc>
                  <a:txBody>
                    <a:bodyPr/>
                    <a:lstStyle/>
                    <a:p>
                      <a:pPr lvl="0" indent="0" marL="0">
                        <a:buNone/>
                      </a:pPr>
                      <a:r>
                        <a:rPr/>
                        <a:t>Complété par zéro</a:t>
                      </a:r>
                    </a:p>
                  </a:txBody>
                  <a:tcPr/>
                </a:tc>
              </a:tr>
              <a:tr h="0">
                <a:tc>
                  <a:txBody>
                    <a:bodyPr/>
                    <a:lstStyle/>
                    <a:p>
                      <a:pPr lvl="0" indent="0" marL="0">
                        <a:buNone/>
                      </a:pPr>
                      <a:r>
                        <a:rPr/>
                        <a:t>Faible ou nulle</a:t>
                      </a:r>
                    </a:p>
                  </a:txBody>
                </a:tc>
                <a:tc>
                  <a:txBody>
                    <a:bodyPr/>
                    <a:lstStyle/>
                    <a:p>
                      <a:pPr lvl="0" indent="0" marL="0">
                        <a:buNone/>
                      </a:pPr>
                      <a:r>
                        <a:rPr/>
                        <a:t>57,2 %</a:t>
                      </a:r>
                    </a:p>
                  </a:txBody>
                </a:tc>
                <a:tc>
                  <a:txBody>
                    <a:bodyPr/>
                    <a:lstStyle/>
                    <a:p>
                      <a:pPr lvl="0" indent="0" marL="0">
                        <a:buNone/>
                      </a:pPr>
                      <a:r>
                        <a:rPr/>
                        <a:t>57,5 %</a:t>
                      </a:r>
                    </a:p>
                  </a:txBody>
                </a:tc>
              </a:tr>
              <a:tr h="0">
                <a:tc>
                  <a:txBody>
                    <a:bodyPr/>
                    <a:lstStyle/>
                    <a:p>
                      <a:pPr lvl="0" indent="0" marL="0">
                        <a:buNone/>
                      </a:pPr>
                      <a:r>
                        <a:rPr/>
                        <a:t>Modérée</a:t>
                      </a:r>
                    </a:p>
                  </a:txBody>
                </a:tc>
                <a:tc>
                  <a:txBody>
                    <a:bodyPr/>
                    <a:lstStyle/>
                    <a:p>
                      <a:pPr lvl="0" indent="0" marL="0">
                        <a:buNone/>
                      </a:pPr>
                      <a:r>
                        <a:rPr/>
                        <a:t>27,2 %</a:t>
                      </a:r>
                    </a:p>
                  </a:txBody>
                </a:tc>
                <a:tc>
                  <a:txBody>
                    <a:bodyPr/>
                    <a:lstStyle/>
                    <a:p>
                      <a:pPr lvl="0" indent="0" marL="0">
                        <a:buNone/>
                      </a:pPr>
                      <a:r>
                        <a:rPr/>
                        <a:t>26,9 %</a:t>
                      </a:r>
                    </a:p>
                  </a:txBody>
                </a:tc>
              </a:tr>
              <a:tr h="0">
                <a:tc>
                  <a:txBody>
                    <a:bodyPr/>
                    <a:lstStyle/>
                    <a:p>
                      <a:pPr lvl="0" indent="0" marL="0">
                        <a:buNone/>
                      </a:pPr>
                      <a:r>
                        <a:rPr/>
                        <a:t>Sévère</a:t>
                      </a:r>
                    </a:p>
                  </a:txBody>
                </a:tc>
                <a:tc>
                  <a:txBody>
                    <a:bodyPr/>
                    <a:lstStyle/>
                    <a:p>
                      <a:pPr lvl="0" indent="0" marL="0">
                        <a:buNone/>
                      </a:pPr>
                      <a:r>
                        <a:rPr/>
                        <a:t>15,7 %</a:t>
                      </a:r>
                    </a:p>
                  </a:txBody>
                </a:tc>
                <a:tc>
                  <a:txBody>
                    <a:bodyPr/>
                    <a:lstStyle/>
                    <a:p>
                      <a:pPr lvl="0" indent="0" marL="0">
                        <a:buNone/>
                      </a:pPr>
                      <a:r>
                        <a:rPr/>
                        <a:t>15,5 %</a:t>
                      </a:r>
                    </a:p>
                  </a:txBody>
                </a:tc>
              </a:tr>
            </a:tbl>
          </a:graphicData>
        </a:graphic>
      </p:graphicFrame>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a:t>
            </a:r>
          </a:p>
        </p:txBody>
      </p:sp>
      <p:sp>
        <p:nvSpPr>
          <p:cNvPr id="3" name="Content Placeholder 2"/>
          <p:cNvSpPr>
            <a:spLocks noGrp="1"/>
          </p:cNvSpPr>
          <p:nvPr>
            <p:ph idx="1"/>
          </p:nvPr>
        </p:nvSpPr>
        <p:spPr/>
        <p:txBody>
          <a:bodyPr/>
          <a:lstStyle/>
          <a:p>
            <a:pPr lvl="0"/>
            <a:r>
              <a:rPr/>
              <a:t>Trois dixièmes de point de pourcentage — Sur une prévalence, le remplissage par zéro est ici pratiquement inoffensif,…</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 — En Python</a:t>
            </a:r>
          </a:p>
        </p:txBody>
      </p:sp>
      <p:sp>
        <p:nvSpPr>
          <p:cNvPr id="3" name="Content Placeholder 2"/>
          <p:cNvSpPr>
            <a:spLocks noGrp="1"/>
          </p:cNvSpPr>
          <p:nvPr>
            <p:ph idx="1"/>
          </p:nvPr>
        </p:nvSpPr>
        <p:spPr/>
        <p:txBody>
          <a:bodyPr/>
          <a:lstStyle/>
          <a:p>
            <a:pPr lvl="0" indent="0">
              <a:buNone/>
            </a:pPr>
            <a:r>
              <a:rPr>
                <a:latin typeface="Courier"/>
              </a:rPr>
              <a:t>partial </a:t>
            </a:r>
            <a:r>
              <a:rPr>
                <a:solidFill>
                  <a:srgbClr val="666666"/>
                </a:solidFill>
                <a:latin typeface="Courier"/>
              </a:rPr>
              <a:t>=</a:t>
            </a:r>
            <a:r>
              <a:rPr>
                <a:latin typeface="Courier"/>
              </a:rPr>
              <a:t> survey.loc[</a:t>
            </a:r>
            <a:r>
              <a:rPr>
                <a:solidFill>
                  <a:srgbClr val="666666"/>
                </a:solidFill>
                <a:latin typeface="Courier"/>
              </a:rPr>
              <a:t>~</a:t>
            </a:r>
            <a:r>
              <a:rPr>
                <a:latin typeface="Courier"/>
              </a:rPr>
              <a:t>complete, HHS]</a:t>
            </a:r>
            <a:br/>
            <a:r>
              <a:rPr>
                <a:solidFill>
                  <a:srgbClr val="008000"/>
                </a:solidFill>
                <a:latin typeface="Courier"/>
              </a:rPr>
              <a:t>print</a:t>
            </a:r>
            <a:r>
              <a:rPr>
                <a:latin typeface="Courier"/>
              </a:rPr>
              <a:t>(partial.</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).value_counts().sort_index())</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 — En R</a:t>
            </a:r>
          </a:p>
        </p:txBody>
      </p:sp>
      <p:sp>
        <p:nvSpPr>
          <p:cNvPr id="3" name="Content Placeholder 2"/>
          <p:cNvSpPr>
            <a:spLocks noGrp="1"/>
          </p:cNvSpPr>
          <p:nvPr>
            <p:ph idx="1"/>
          </p:nvPr>
        </p:nvSpPr>
        <p:spPr/>
        <p:txBody>
          <a:bodyPr/>
          <a:lstStyle/>
          <a:p>
            <a:pPr lvl="0" indent="0">
              <a:buNone/>
            </a:pPr>
            <a:r>
              <a:rPr>
                <a:latin typeface="Courier"/>
              </a:rPr>
              <a:t>survey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if_any</a:t>
            </a:r>
            <a:r>
              <a:rPr>
                <a:latin typeface="Courier"/>
              </a:rPr>
              <a:t>(</a:t>
            </a:r>
            <a:r>
              <a:rPr>
                <a:solidFill>
                  <a:srgbClr val="06287E"/>
                </a:solidFill>
                <a:latin typeface="Courier"/>
              </a:rPr>
              <a:t>all_of</a:t>
            </a:r>
            <a:r>
              <a:rPr>
                <a:latin typeface="Courier"/>
              </a:rPr>
              <a:t>(hhs), is.na))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observed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all_of</a:t>
            </a:r>
            <a:r>
              <a:rPr>
                <a:latin typeface="Courier"/>
              </a:rPr>
              <a:t>(hhs)), </a:t>
            </a:r>
            <a:r>
              <a:rPr>
                <a:solidFill>
                  <a:srgbClr val="7D9029"/>
                </a:solidFill>
                <a:latin typeface="Courier"/>
              </a:rPr>
              <a:t>na.rm =</a:t>
            </a:r>
            <a:r>
              <a:rPr>
                <a:latin typeface="Courier"/>
              </a:rPr>
              <a:t> </a:t>
            </a:r>
            <a:r>
              <a:rPr>
                <a:solidFill>
                  <a:srgbClr val="880000"/>
                </a:solidFill>
                <a:latin typeface="Courier"/>
              </a:rPr>
              <a:t>TRUE</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(observed)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coûte réellement le remplissage par zéro</a:t>
            </a:r>
          </a:p>
        </p:txBody>
      </p:sp>
      <p:sp>
        <p:nvSpPr>
          <p:cNvPr id="3" name="Content Placeholder 2"/>
          <p:cNvSpPr>
            <a:spLocks noGrp="1"/>
          </p:cNvSpPr>
          <p:nvPr>
            <p:ph idx="1"/>
          </p:nvPr>
        </p:nvSpPr>
        <p:spPr/>
        <p:txBody>
          <a:bodyPr/>
          <a:lstStyle/>
          <a:p>
            <a:pPr lvl="0"/>
            <a:r>
              <a:rPr/>
              <a:t>Le coût du remplissage par zéro dépend donc entièrement de ce que produit l’analyse</a:t>
            </a:r>
          </a:p>
          <a:p>
            <a:pPr lvl="0"/>
            <a:r>
              <a:rPr/>
              <a:t>Si la production est une </a:t>
            </a:r>
            <a:r>
              <a:rPr b="1"/>
              <a:t>prévalence</a:t>
            </a:r>
            <a:r>
              <a:rPr/>
              <a:t>, le dommage vaut trois dixièmes de point et il faut dire que vous avez complété…</a:t>
            </a:r>
          </a:p>
          <a:p>
            <a:pPr lvl="0"/>
            <a:r>
              <a:rPr/>
              <a:t>Si la production est une </a:t>
            </a:r>
            <a:r>
              <a:rPr b="1"/>
              <a:t>liste de ciblage</a:t>
            </a:r>
            <a:r>
              <a:rPr/>
              <a:t>, vous venez de dire à trente-sept ménages qu’ils sont en sécurité…</a:t>
            </a:r>
          </a:p>
          <a:p>
            <a:pPr lvl="0"/>
            <a:r>
              <a:rPr/>
              <a:t>Nommez la production avant de choisir la règle — C’est la même décision que le dénominateur du taux de guérison PCIMA…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L’indice réduit des stratégies de survie — En Python</a:t>
            </a:r>
          </a:p>
        </p:txBody>
      </p:sp>
      <p:sp>
        <p:nvSpPr>
          <p:cNvPr id="3" name="Content Placeholder 2"/>
          <p:cNvSpPr>
            <a:spLocks noGrp="1"/>
          </p:cNvSpPr>
          <p:nvPr>
            <p:ph idx="1"/>
          </p:nvPr>
        </p:nvSpPr>
        <p:spPr/>
        <p:txBody>
          <a:bodyPr/>
          <a:lstStyle/>
          <a:p>
            <a:pPr lvl="0" indent="0">
              <a:buNone/>
            </a:pPr>
            <a:r>
              <a:rPr>
                <a:latin typeface="Courier"/>
              </a:rPr>
              <a:t>RCSI </a:t>
            </a:r>
            <a:r>
              <a:rPr>
                <a:solidFill>
                  <a:srgbClr val="666666"/>
                </a:solidFill>
                <a:latin typeface="Courier"/>
              </a:rPr>
              <a:t>=</a:t>
            </a:r>
            <a:r>
              <a:rPr>
                <a:latin typeface="Courier"/>
              </a:rPr>
              <a:t> {</a:t>
            </a:r>
            <a:br/>
            <a:r>
              <a:rPr>
                <a:latin typeface="Courier"/>
              </a:rPr>
              <a:t>    </a:t>
            </a:r>
            <a:r>
              <a:rPr>
                <a:solidFill>
                  <a:srgbClr val="4070A0"/>
                </a:solidFill>
                <a:latin typeface="Courier"/>
              </a:rPr>
              <a:t>"rcsi_less_preferred_food"</a:t>
            </a:r>
            <a:r>
              <a:rPr>
                <a:latin typeface="Courier"/>
              </a:rPr>
              <a:t>: </a:t>
            </a:r>
            <a:r>
              <a:rPr>
                <a:solidFill>
                  <a:srgbClr val="40A070"/>
                </a:solidFill>
                <a:latin typeface="Courier"/>
              </a:rPr>
              <a:t>1</a:t>
            </a:r>
            <a:r>
              <a:rPr>
                <a:latin typeface="Courier"/>
              </a:rPr>
              <a:t>,</a:t>
            </a:r>
            <a:br/>
            <a:r>
              <a:rPr>
                <a:latin typeface="Courier"/>
              </a:rPr>
              <a:t>    </a:t>
            </a:r>
            <a:r>
              <a:rPr>
                <a:solidFill>
                  <a:srgbClr val="4070A0"/>
                </a:solidFill>
                <a:latin typeface="Courier"/>
              </a:rPr>
              <a:t>"rcsi_borrowed_food"</a:t>
            </a:r>
            <a:r>
              <a:rPr>
                <a:latin typeface="Courier"/>
              </a:rPr>
              <a:t>: </a:t>
            </a:r>
            <a:r>
              <a:rPr>
                <a:solidFill>
                  <a:srgbClr val="40A070"/>
                </a:solidFill>
                <a:latin typeface="Courier"/>
              </a:rPr>
              <a:t>2</a:t>
            </a:r>
            <a:r>
              <a:rPr>
                <a:latin typeface="Courier"/>
              </a:rPr>
              <a:t>,</a:t>
            </a:r>
            <a:br/>
            <a:r>
              <a:rPr>
                <a:latin typeface="Courier"/>
              </a:rPr>
              <a:t>    </a:t>
            </a:r>
            <a:r>
              <a:rPr>
                <a:solidFill>
                  <a:srgbClr val="4070A0"/>
                </a:solidFill>
                <a:latin typeface="Courier"/>
              </a:rPr>
              <a:t>"rcsi_limit_portion_size"</a:t>
            </a:r>
            <a:r>
              <a:rPr>
                <a:latin typeface="Courier"/>
              </a:rPr>
              <a:t>: </a:t>
            </a:r>
            <a:r>
              <a:rPr>
                <a:solidFill>
                  <a:srgbClr val="40A070"/>
                </a:solidFill>
                <a:latin typeface="Courier"/>
              </a:rPr>
              <a:t>1</a:t>
            </a:r>
            <a:r>
              <a:rPr>
                <a:latin typeface="Courier"/>
              </a:rPr>
              <a:t>,</a:t>
            </a:r>
            <a:br/>
            <a:r>
              <a:rPr>
                <a:latin typeface="Courier"/>
              </a:rPr>
              <a:t>    </a:t>
            </a:r>
            <a:r>
              <a:rPr>
                <a:solidFill>
                  <a:srgbClr val="4070A0"/>
                </a:solidFill>
                <a:latin typeface="Courier"/>
              </a:rPr>
              <a:t>"rcsi_restrict_adult_consumption"</a:t>
            </a:r>
            <a:r>
              <a:rPr>
                <a:latin typeface="Courier"/>
              </a:rPr>
              <a:t>: </a:t>
            </a:r>
            <a:r>
              <a:rPr>
                <a:solidFill>
                  <a:srgbClr val="40A070"/>
                </a:solidFill>
                <a:latin typeface="Courier"/>
              </a:rPr>
              <a:t>3</a:t>
            </a:r>
            <a:r>
              <a:rPr>
                <a:latin typeface="Courier"/>
              </a:rPr>
              <a:t>,</a:t>
            </a:r>
            <a:br/>
            <a:r>
              <a:rPr>
                <a:latin typeface="Courier"/>
              </a:rPr>
              <a:t>    </a:t>
            </a:r>
            <a:r>
              <a:rPr>
                <a:solidFill>
                  <a:srgbClr val="4070A0"/>
                </a:solidFill>
                <a:latin typeface="Courier"/>
              </a:rPr>
              <a:t>"rcsi_reduce_meal_numbers"</a:t>
            </a:r>
            <a:r>
              <a:rPr>
                <a:latin typeface="Courier"/>
              </a:rPr>
              <a:t>: </a:t>
            </a:r>
            <a:r>
              <a:rPr>
                <a:solidFill>
                  <a:srgbClr val="40A070"/>
                </a:solidFill>
                <a:latin typeface="Courier"/>
              </a:rPr>
              <a:t>1</a:t>
            </a:r>
            <a:r>
              <a:rPr>
                <a:latin typeface="Courier"/>
              </a:rPr>
              <a:t>,</a:t>
            </a:r>
            <a:br/>
            <a:r>
              <a:rPr>
                <a:latin typeface="Courier"/>
              </a:rPr>
              <a:t>}</a:t>
            </a:r>
            <a:br/>
            <a:r>
              <a:rPr>
                <a:latin typeface="Courier"/>
              </a:rPr>
              <a:t>rcsi </a:t>
            </a:r>
            <a:r>
              <a:rPr>
                <a:solidFill>
                  <a:srgbClr val="666666"/>
                </a:solidFill>
                <a:latin typeface="Courier"/>
              </a:rPr>
              <a:t>=</a:t>
            </a:r>
            <a:r>
              <a:rPr>
                <a:latin typeface="Courier"/>
              </a:rPr>
              <a:t> </a:t>
            </a:r>
            <a:r>
              <a:rPr>
                <a:solidFill>
                  <a:srgbClr val="008000"/>
                </a:solidFill>
                <a:latin typeface="Courier"/>
              </a:rPr>
              <a:t>sum</a:t>
            </a:r>
            <a:r>
              <a:rPr>
                <a:latin typeface="Courier"/>
              </a:rPr>
              <a:t>(survey[column] </a:t>
            </a:r>
            <a:r>
              <a:rPr>
                <a:solidFill>
                  <a:srgbClr val="666666"/>
                </a:solidFill>
                <a:latin typeface="Courier"/>
              </a:rPr>
              <a:t>*</a:t>
            </a:r>
            <a:r>
              <a:rPr>
                <a:latin typeface="Courier"/>
              </a:rPr>
              <a:t> weight </a:t>
            </a:r>
            <a:r>
              <a:rPr b="1">
                <a:solidFill>
                  <a:srgbClr val="007020"/>
                </a:solidFill>
                <a:latin typeface="Courier"/>
              </a:rPr>
              <a:t>for</a:t>
            </a:r>
            <a:r>
              <a:rPr>
                <a:latin typeface="Courier"/>
              </a:rPr>
              <a:t> column, weight </a:t>
            </a:r>
            <a:r>
              <a:rPr b="1">
                <a:solidFill>
                  <a:srgbClr val="007020"/>
                </a:solidFill>
                <a:latin typeface="Courier"/>
              </a:rPr>
              <a:t>in</a:t>
            </a:r>
            <a:r>
              <a:rPr>
                <a:latin typeface="Courier"/>
              </a:rPr>
              <a:t> RCSI.items())</a:t>
            </a:r>
            <a:br/>
            <a:r>
              <a:rPr>
                <a:solidFill>
                  <a:srgbClr val="008000"/>
                </a:solidFill>
                <a:latin typeface="Courier"/>
              </a:rPr>
              <a:t>print</a:t>
            </a:r>
            <a:r>
              <a:rPr>
                <a:latin typeface="Courier"/>
              </a:rPr>
              <a:t>(</a:t>
            </a:r>
            <a:r>
              <a:rPr>
                <a:solidFill>
                  <a:srgbClr val="BB6688"/>
                </a:solidFill>
                <a:latin typeface="Courier"/>
              </a:rPr>
              <a:t>f"median </a:t>
            </a:r>
            <a:r>
              <a:rPr>
                <a:solidFill>
                  <a:srgbClr val="4070A0"/>
                </a:solidFill>
                <a:latin typeface="Courier"/>
              </a:rPr>
              <a:t>{</a:t>
            </a:r>
            <a:r>
              <a:rPr>
                <a:latin typeface="Courier"/>
              </a:rPr>
              <a:t>rcsi</a:t>
            </a:r>
            <a:r>
              <a:rPr>
                <a:solidFill>
                  <a:srgbClr val="4070A0"/>
                </a:solidFill>
                <a:latin typeface="Courier"/>
              </a:rPr>
              <a:t>.</a:t>
            </a:r>
            <a:r>
              <a:rPr>
                <a:latin typeface="Courier"/>
              </a:rPr>
              <a:t>median()</a:t>
            </a:r>
            <a:r>
              <a:rPr>
                <a:solidFill>
                  <a:srgbClr val="4070A0"/>
                </a:solidFill>
                <a:latin typeface="Courier"/>
              </a:rPr>
              <a:t>:.0f}</a:t>
            </a:r>
            <a:r>
              <a:rPr>
                <a:solidFill>
                  <a:srgbClr val="BB6688"/>
                </a:solidFill>
                <a:latin typeface="Courier"/>
              </a:rPr>
              <a:t>, mean </a:t>
            </a:r>
            <a:r>
              <a:rPr>
                <a:solidFill>
                  <a:srgbClr val="4070A0"/>
                </a:solidFill>
                <a:latin typeface="Courier"/>
              </a:rPr>
              <a:t>{</a:t>
            </a:r>
            <a:r>
              <a:rPr>
                <a:latin typeface="Courier"/>
              </a:rPr>
              <a:t>rcsi</a:t>
            </a:r>
            <a:r>
              <a:rPr>
                <a:solidFill>
                  <a:srgbClr val="4070A0"/>
                </a:solidFill>
                <a:latin typeface="Courier"/>
              </a:rPr>
              <a:t>.</a:t>
            </a:r>
            <a:r>
              <a:rPr>
                <a:latin typeface="Courier"/>
              </a:rPr>
              <a:t>mean()</a:t>
            </a:r>
            <a:r>
              <a:rPr>
                <a:solidFill>
                  <a:srgbClr val="4070A0"/>
                </a:solidFill>
                <a:latin typeface="Courier"/>
              </a:rPr>
              <a:t>:.1f}</a:t>
            </a:r>
            <a:r>
              <a:rPr>
                <a:solidFill>
                  <a:srgbClr val="BB6688"/>
                </a:solidFill>
                <a:latin typeface="Courier"/>
              </a:rPr>
              <a:t>, max </a:t>
            </a:r>
            <a:r>
              <a:rPr>
                <a:solidFill>
                  <a:srgbClr val="4070A0"/>
                </a:solidFill>
                <a:latin typeface="Courier"/>
              </a:rPr>
              <a:t>{</a:t>
            </a:r>
            <a:r>
              <a:rPr>
                <a:latin typeface="Courier"/>
              </a:rPr>
              <a:t>rcsi</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:.0f}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f"rCSI 19 or above: </a:t>
            </a:r>
            <a:r>
              <a:rPr>
                <a:solidFill>
                  <a:srgbClr val="4070A0"/>
                </a:solidFill>
                <a:latin typeface="Courier"/>
              </a:rPr>
              <a:t>{</a:t>
            </a:r>
            <a:r>
              <a:rPr>
                <a:latin typeface="Courier"/>
              </a:rPr>
              <a:t>(rcsi </a:t>
            </a:r>
            <a:r>
              <a:rPr>
                <a:solidFill>
                  <a:srgbClr val="666666"/>
                </a:solidFill>
                <a:latin typeface="Courier"/>
              </a:rPr>
              <a:t>&gt;=</a:t>
            </a:r>
            <a:r>
              <a:rPr>
                <a:latin typeface="Courier"/>
              </a:rPr>
              <a:t> </a:t>
            </a:r>
            <a:r>
              <a:rPr>
                <a:solidFill>
                  <a:srgbClr val="40A070"/>
                </a:solidFill>
                <a:latin typeface="Courier"/>
              </a:rPr>
              <a:t>19</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L’indice réduit des stratégies de survie — En R</a:t>
            </a:r>
          </a:p>
        </p:txBody>
      </p:sp>
      <p:sp>
        <p:nvSpPr>
          <p:cNvPr id="3" name="Content Placeholder 2"/>
          <p:cNvSpPr>
            <a:spLocks noGrp="1"/>
          </p:cNvSpPr>
          <p:nvPr>
            <p:ph idx="1"/>
          </p:nvPr>
        </p:nvSpPr>
        <p:spPr/>
        <p:txBody>
          <a:bodyPr/>
          <a:lstStyle/>
          <a:p>
            <a:pPr lvl="0" indent="0">
              <a:buNone/>
            </a:pPr>
            <a:r>
              <a:rPr>
                <a:latin typeface="Courier"/>
              </a:rPr>
              <a:t>rcsi_weights </a:t>
            </a:r>
            <a:r>
              <a:rPr>
                <a:solidFill>
                  <a:srgbClr val="007020"/>
                </a:solidFill>
                <a:latin typeface="Courier"/>
              </a:rPr>
              <a:t>&lt;-</a:t>
            </a:r>
            <a:r>
              <a:rPr>
                <a:latin typeface="Courier"/>
              </a:rPr>
              <a:t> </a:t>
            </a:r>
            <a:r>
              <a:rPr>
                <a:solidFill>
                  <a:srgbClr val="06287E"/>
                </a:solidFill>
                <a:latin typeface="Courier"/>
              </a:rPr>
              <a:t>c</a:t>
            </a:r>
            <a:r>
              <a:rPr>
                <a:latin typeface="Courier"/>
              </a:rPr>
              <a:t>(</a:t>
            </a:r>
            <a:r>
              <a:rPr>
                <a:solidFill>
                  <a:srgbClr val="7D9029"/>
                </a:solidFill>
                <a:latin typeface="Courier"/>
              </a:rPr>
              <a:t>rcsi_less_preferred_food =</a:t>
            </a:r>
            <a:r>
              <a:rPr>
                <a:latin typeface="Courier"/>
              </a:rPr>
              <a:t> </a:t>
            </a:r>
            <a:r>
              <a:rPr>
                <a:solidFill>
                  <a:srgbClr val="40A070"/>
                </a:solidFill>
                <a:latin typeface="Courier"/>
              </a:rPr>
              <a:t>1</a:t>
            </a:r>
            <a:r>
              <a:rPr>
                <a:latin typeface="Courier"/>
              </a:rPr>
              <a:t>, </a:t>
            </a:r>
            <a:r>
              <a:rPr>
                <a:solidFill>
                  <a:srgbClr val="7D9029"/>
                </a:solidFill>
                <a:latin typeface="Courier"/>
              </a:rPr>
              <a:t>rcsi_borrowed_food =</a:t>
            </a:r>
            <a:r>
              <a:rPr>
                <a:latin typeface="Courier"/>
              </a:rPr>
              <a:t> </a:t>
            </a:r>
            <a:r>
              <a:rPr>
                <a:solidFill>
                  <a:srgbClr val="40A070"/>
                </a:solidFill>
                <a:latin typeface="Courier"/>
              </a:rPr>
              <a:t>2</a:t>
            </a:r>
            <a:r>
              <a:rPr>
                <a:latin typeface="Courier"/>
              </a:rPr>
              <a:t>,</a:t>
            </a:r>
            <a:br/>
            <a:r>
              <a:rPr>
                <a:latin typeface="Courier"/>
              </a:rPr>
              <a:t>                  </a:t>
            </a:r>
            <a:r>
              <a:rPr>
                <a:solidFill>
                  <a:srgbClr val="7D9029"/>
                </a:solidFill>
                <a:latin typeface="Courier"/>
              </a:rPr>
              <a:t>rcsi_limit_portion_size =</a:t>
            </a:r>
            <a:r>
              <a:rPr>
                <a:latin typeface="Courier"/>
              </a:rPr>
              <a:t> </a:t>
            </a:r>
            <a:r>
              <a:rPr>
                <a:solidFill>
                  <a:srgbClr val="40A070"/>
                </a:solidFill>
                <a:latin typeface="Courier"/>
              </a:rPr>
              <a:t>1</a:t>
            </a:r>
            <a:r>
              <a:rPr>
                <a:latin typeface="Courier"/>
              </a:rPr>
              <a:t>,</a:t>
            </a:r>
            <a:br/>
            <a:r>
              <a:rPr>
                <a:latin typeface="Courier"/>
              </a:rPr>
              <a:t>                  </a:t>
            </a:r>
            <a:r>
              <a:rPr>
                <a:solidFill>
                  <a:srgbClr val="7D9029"/>
                </a:solidFill>
                <a:latin typeface="Courier"/>
              </a:rPr>
              <a:t>rcsi_restrict_adult_consumption =</a:t>
            </a:r>
            <a:r>
              <a:rPr>
                <a:latin typeface="Courier"/>
              </a:rPr>
              <a:t> </a:t>
            </a:r>
            <a:r>
              <a:rPr>
                <a:solidFill>
                  <a:srgbClr val="40A070"/>
                </a:solidFill>
                <a:latin typeface="Courier"/>
              </a:rPr>
              <a:t>3</a:t>
            </a:r>
            <a:r>
              <a:rPr>
                <a:latin typeface="Courier"/>
              </a:rPr>
              <a:t>,</a:t>
            </a:r>
            <a:br/>
            <a:r>
              <a:rPr>
                <a:latin typeface="Courier"/>
              </a:rPr>
              <a:t>                  </a:t>
            </a:r>
            <a:r>
              <a:rPr>
                <a:solidFill>
                  <a:srgbClr val="7D9029"/>
                </a:solidFill>
                <a:latin typeface="Courier"/>
              </a:rPr>
              <a:t>rcsi_reduce_meal_numbers =</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L’indice réduit des stratégies de survie</a:t>
            </a:r>
          </a:p>
        </p:txBody>
      </p:sp>
      <p:sp>
        <p:nvSpPr>
          <p:cNvPr id="3" name="Content Placeholder 2"/>
          <p:cNvSpPr>
            <a:spLocks noGrp="1"/>
          </p:cNvSpPr>
          <p:nvPr>
            <p:ph idx="1"/>
          </p:nvPr>
        </p:nvSpPr>
        <p:spPr/>
        <p:txBody>
          <a:bodyPr/>
          <a:lstStyle/>
          <a:p>
            <a:pPr lvl="0"/>
            <a:r>
              <a:rPr/>
              <a:t>Médiane 19, moyenne 19,5, et 50,9 % à 19 ou plus — La pondération de 3 sur *restreindre la consommation des adultes…</a:t>
            </a:r>
          </a:p>
          <a:p>
            <a:pPr lvl="0"/>
            <a:r>
              <a:rPr/>
              <a:t>Il n’a pas de seuil universel — Contrairement au SCA, ses seuils sont propres au contexte et généralement fixés face à…</a:t>
            </a:r>
          </a:p>
          <a:p>
            <a:pPr lvl="0"/>
            <a:r>
              <a:rPr/>
              <a:t>Il monte avant que la consommation ne baisse — et il peut aussi </a:t>
            </a:r>
            <a:r>
              <a:rPr i="1"/>
              <a:t>baisser</a:t>
            </a:r>
            <a:r>
              <a:rPr/>
              <a:t> dans une crise, quand un ménage a épuisé les…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instruments, trois échantillons analysables — En Python</a:t>
            </a:r>
          </a:p>
        </p:txBody>
      </p:sp>
      <p:sp>
        <p:nvSpPr>
          <p:cNvPr id="3" name="Content Placeholder 2"/>
          <p:cNvSpPr>
            <a:spLocks noGrp="1"/>
          </p:cNvSpPr>
          <p:nvPr>
            <p:ph idx="1"/>
          </p:nvPr>
        </p:nvSpPr>
        <p:spPr/>
        <p:txBody>
          <a:bodyPr/>
          <a:lstStyle/>
          <a:p>
            <a:pPr lvl="0" indent="0">
              <a:buNone/>
            </a:pPr>
            <a:r>
              <a:rPr>
                <a:latin typeface="Courier"/>
              </a:rPr>
              <a:t>denominators </a:t>
            </a:r>
            <a:r>
              <a:rPr>
                <a:solidFill>
                  <a:srgbClr val="666666"/>
                </a:solidFill>
                <a:latin typeface="Courier"/>
              </a:rPr>
              <a:t>=</a:t>
            </a:r>
            <a:r>
              <a:rPr>
                <a:latin typeface="Courier"/>
              </a:rPr>
              <a:t> pd.DataFrame({</a:t>
            </a:r>
            <a:br/>
            <a:r>
              <a:rPr>
                <a:latin typeface="Courier"/>
              </a:rPr>
              <a:t>    </a:t>
            </a:r>
            <a:r>
              <a:rPr>
                <a:solidFill>
                  <a:srgbClr val="4070A0"/>
                </a:solidFill>
                <a:latin typeface="Courier"/>
              </a:rPr>
              <a:t>"instrument"</a:t>
            </a:r>
            <a:r>
              <a:rPr>
                <a:latin typeface="Courier"/>
              </a:rPr>
              <a:t>: [</a:t>
            </a:r>
            <a:r>
              <a:rPr>
                <a:solidFill>
                  <a:srgbClr val="4070A0"/>
                </a:solidFill>
                <a:latin typeface="Courier"/>
              </a:rPr>
              <a:t>"Food Consumption Score"</a:t>
            </a:r>
            <a:r>
              <a:rPr>
                <a:latin typeface="Courier"/>
              </a:rPr>
              <a:t>, </a:t>
            </a:r>
            <a:r>
              <a:rPr>
                <a:solidFill>
                  <a:srgbClr val="4070A0"/>
                </a:solidFill>
                <a:latin typeface="Courier"/>
              </a:rPr>
              <a:t>"Household Hunger Scale"</a:t>
            </a:r>
            <a:r>
              <a:rPr>
                <a:latin typeface="Courier"/>
              </a:rPr>
              <a:t>,</a:t>
            </a:r>
            <a:br/>
            <a:r>
              <a:rPr>
                <a:latin typeface="Courier"/>
              </a:rPr>
              <a:t>                   </a:t>
            </a:r>
            <a:r>
              <a:rPr>
                <a:solidFill>
                  <a:srgbClr val="4070A0"/>
                </a:solidFill>
                <a:latin typeface="Courier"/>
              </a:rPr>
              <a:t>"reduced Coping Strategy Index"</a:t>
            </a:r>
            <a:r>
              <a:rPr>
                <a:latin typeface="Courier"/>
              </a:rPr>
              <a:t>],</a:t>
            </a:r>
            <a:br/>
            <a:r>
              <a:rPr>
                <a:latin typeface="Courier"/>
              </a:rPr>
              <a:t>    </a:t>
            </a:r>
            <a:r>
              <a:rPr>
                <a:solidFill>
                  <a:srgbClr val="4070A0"/>
                </a:solidFill>
                <a:latin typeface="Courier"/>
              </a:rPr>
              <a:t>"analysable"</a:t>
            </a:r>
            <a:r>
              <a:rPr>
                <a:latin typeface="Courier"/>
              </a:rPr>
              <a:t>: [</a:t>
            </a:r>
            <a:r>
              <a:rPr>
                <a:solidFill>
                  <a:srgbClr val="40A070"/>
                </a:solidFill>
                <a:latin typeface="Courier"/>
              </a:rPr>
              <a:t>1989</a:t>
            </a:r>
            <a:r>
              <a:rPr>
                <a:latin typeface="Courier"/>
              </a:rPr>
              <a:t>, </a:t>
            </a:r>
            <a:r>
              <a:rPr>
                <a:solidFill>
                  <a:srgbClr val="40A070"/>
                </a:solidFill>
                <a:latin typeface="Courier"/>
              </a:rPr>
              <a:t>2075</a:t>
            </a:r>
            <a:r>
              <a:rPr>
                <a:latin typeface="Courier"/>
              </a:rPr>
              <a:t>, </a:t>
            </a:r>
            <a:r>
              <a:rPr>
                <a:solidFill>
                  <a:srgbClr val="40A070"/>
                </a:solidFill>
                <a:latin typeface="Courier"/>
              </a:rPr>
              <a:t>2112</a:t>
            </a:r>
            <a:r>
              <a:rPr>
                <a:latin typeface="Courier"/>
              </a:rPr>
              <a:t>],</a:t>
            </a:r>
            <a:br/>
            <a:r>
              <a:rPr>
                <a:latin typeface="Courier"/>
              </a:rPr>
              <a:t>    </a:t>
            </a:r>
            <a:r>
              <a:rPr>
                <a:solidFill>
                  <a:srgbClr val="4070A0"/>
                </a:solidFill>
                <a:latin typeface="Courier"/>
              </a:rPr>
              <a:t>"excluded"</a:t>
            </a:r>
            <a:r>
              <a:rPr>
                <a:latin typeface="Courier"/>
              </a:rPr>
              <a:t>: [</a:t>
            </a:r>
            <a:r>
              <a:rPr>
                <a:solidFill>
                  <a:srgbClr val="40A070"/>
                </a:solidFill>
                <a:latin typeface="Courier"/>
              </a:rPr>
              <a:t>123</a:t>
            </a:r>
            <a:r>
              <a:rPr>
                <a:latin typeface="Courier"/>
              </a:rPr>
              <a:t>, </a:t>
            </a:r>
            <a:r>
              <a:rPr>
                <a:solidFill>
                  <a:srgbClr val="40A070"/>
                </a:solidFill>
                <a:latin typeface="Courier"/>
              </a:rPr>
              <a:t>37</a:t>
            </a:r>
            <a:r>
              <a:rPr>
                <a:latin typeface="Courier"/>
              </a:rPr>
              <a:t>, </a:t>
            </a:r>
            <a:r>
              <a:rPr>
                <a:solidFill>
                  <a:srgbClr val="40A070"/>
                </a:solidFill>
                <a:latin typeface="Courier"/>
              </a:rPr>
              <a:t>0</a:t>
            </a:r>
            <a:r>
              <a:rPr>
                <a:latin typeface="Courier"/>
              </a:rPr>
              <a:t>],</a:t>
            </a:r>
            <a:br/>
            <a:r>
              <a:rPr>
                <a:latin typeface="Courier"/>
              </a:rPr>
              <a:t>    </a:t>
            </a:r>
            <a:r>
              <a:rPr>
                <a:solidFill>
                  <a:srgbClr val="4070A0"/>
                </a:solidFill>
                <a:latin typeface="Courier"/>
              </a:rPr>
              <a:t>"rule"</a:t>
            </a:r>
            <a:r>
              <a:rPr>
                <a:latin typeface="Courier"/>
              </a:rPr>
              <a:t>: [</a:t>
            </a:r>
            <a:r>
              <a:rPr>
                <a:solidFill>
                  <a:srgbClr val="4070A0"/>
                </a:solidFill>
                <a:latin typeface="Courier"/>
              </a:rPr>
              <a:t>"all eight groups answered"</a:t>
            </a:r>
            <a:r>
              <a:rPr>
                <a:latin typeface="Courier"/>
              </a:rPr>
              <a:t>, </a:t>
            </a:r>
            <a:r>
              <a:rPr>
                <a:solidFill>
                  <a:srgbClr val="4070A0"/>
                </a:solidFill>
                <a:latin typeface="Courier"/>
              </a:rPr>
              <a:t>"all three questions answered"</a:t>
            </a:r>
            <a:r>
              <a:rPr>
                <a:latin typeface="Courier"/>
              </a:rPr>
              <a:t>,</a:t>
            </a:r>
            <a:br/>
            <a:r>
              <a:rPr>
                <a:latin typeface="Courier"/>
              </a:rPr>
              <a:t>             </a:t>
            </a:r>
            <a:r>
              <a:rPr>
                <a:solidFill>
                  <a:srgbClr val="4070A0"/>
                </a:solidFill>
                <a:latin typeface="Courier"/>
              </a:rPr>
              <a:t>"complete in this file"</a:t>
            </a:r>
            <a:r>
              <a:rPr>
                <a:latin typeface="Courier"/>
              </a:rPr>
              <a:t>],</a:t>
            </a:r>
            <a:br/>
            <a:r>
              <a:rPr>
                <a:latin typeface="Courier"/>
              </a:rPr>
              <a:t>})</a:t>
            </a:r>
            <a:br/>
            <a:r>
              <a:rPr>
                <a:solidFill>
                  <a:srgbClr val="008000"/>
                </a:solidFill>
                <a:latin typeface="Courier"/>
              </a:rPr>
              <a:t>print</a:t>
            </a:r>
            <a:r>
              <a:rPr>
                <a:latin typeface="Courier"/>
              </a:rPr>
              <a:t>(denominators)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instruments, trois échantillons analysables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Print this before the results, every time.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instruments, trois échantillons analysables</a:t>
            </a:r>
          </a:p>
        </p:txBody>
      </p:sp>
      <p:sp>
        <p:nvSpPr>
          <p:cNvPr id="3" name="Content Placeholder 2"/>
          <p:cNvSpPr>
            <a:spLocks noGrp="1"/>
          </p:cNvSpPr>
          <p:nvPr>
            <p:ph idx="1"/>
          </p:nvPr>
        </p:nvSpPr>
        <p:spPr/>
        <p:txBody>
          <a:bodyPr/>
          <a:lstStyle/>
          <a:p>
            <a:pPr lvl="0"/>
            <a:r>
              <a:rPr/>
              <a:t>Trois nombres sur trois dénominateurs, et aucun ne vaut 2 112 — L’écart est assez petit pour être invisible dans un…</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consommation et la faim disent ce qu’un ménage vit.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https://data-analysis.cassion.dev/fr/cours/food-security-ipc/fs-02-hunger-and-coping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 trente-sept ménages que le remplissage par zéro déclasserait</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Compléter par des zéros une échelle de la faim incomplète déplace la prévalence de trois dixièmes de point et peut mal classer chacun des trente-sept ménages concernés. Lequel des deux compte dépend de si votre production est un pourcentage ou une liste.</vt:lpwstr>
  </property>
</Properties>
</file>