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 strategies, three severity phases, and the rule is the maximum rather than the sum. 18.2% of these households used an emergency strategy, and one district’s answer to “not applicable” makes its prevalence figures wrong while leaving its classification intact.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Livelihood Coping Strategies module asks whether a household used any of ten strategies in the last thirty days. Each strategy is pre-classified into a severity phase before any data is collected, and the household is then classified by the most severe strategy it used.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classification is a maximum, not a sum, and not a count. A household that sold its last breeding animals once is worse off than one that borrowed money four times, and any arithmetic adding the two together says the opposite.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48.5% used a crisis or emergency strategy. That single figure is what the IPC evidence table takes from this module, and it is a very different picture from the 7.3% with poor food consumption.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household with no animals cannot sell its last breeding female. The module records that as </a:t>
            </a:r>
            <a:r>
              <a:rPr>
                <a:latin typeface="Courier"/>
              </a:rPr>
              <a:t>not-applicable</a:t>
            </a:r>
            <a:r>
              <a:rPr/>
              <a:t>, and it is a third answer rather than a flavour of no.</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 points of difference on the first row. The denominator for a per-strategy prevalence is the households the strategy is </a:t>
            </a:r>
            <a:r>
              <a:rPr i="1"/>
              <a:t>available to</a:t>
            </a:r>
            <a:r>
              <a:rPr/>
              <a:t>, and counting the rest as non-users understates every one of them. The household-level classification survives this and the per-strategy prevalence does not, because a maximum over </a:t>
            </a:r>
            <a:r>
              <a:rPr>
                <a:latin typeface="Courier"/>
              </a:rPr>
              <a:t>yes</a:t>
            </a:r>
            <a:r>
              <a:rPr/>
              <a:t> values does not care whether the non-yes values are </a:t>
            </a:r>
            <a:r>
              <a:rPr>
                <a:latin typeface="Courier"/>
              </a:rPr>
              <a:t>no</a:t>
            </a:r>
            <a:r>
              <a:rPr/>
              <a:t> or </a:t>
            </a:r>
            <a:r>
              <a:rPr>
                <a:latin typeface="Courier"/>
              </a:rPr>
              <a:t>not-applicable</a:t>
            </a:r>
            <a:r>
              <a:rPr/>
              <a:t>. That asymmetry is worth knowing: it is why the same file can support a correct classification and a wrong prevalence table on the same page.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Centre’s two columns are almost identical, and every other district’s are not. The reason is in the raw data: Centre has no </a:t>
            </a:r>
            <a:r>
              <a:rPr>
                <a:latin typeface="Courier"/>
              </a:rPr>
              <a:t>not-applicable</a:t>
            </a:r>
            <a:r>
              <a:rPr/>
              <a:t> cells at all, because its enumerators recorded them as </a:t>
            </a:r>
            <a:r>
              <a:rPr>
                <a:latin typeface="Courier"/>
              </a:rPr>
              <a:t>no</a:t>
            </a:r>
            <a:r>
              <a:rPr/>
              <a:t> throughout.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the correct denominator Nord-Ouest is nearly twice Centre. On the wrong one they are the same. A district comparison built from the naive column would conclude that livestock distress selling is uniform across the response area, and would be reading one team’s data entry habit.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Fifty-eight households have the three emergency questions blank.</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maximum computed over what is present classifies them as crisis at worst. So 18.2% in emergency is a lower bound, and the honest report says so rather than presenting it as the estimate. The alternative — dropping them — makes the emergency share an unbiased estimate of a slightly different population. Both are defensible; picking silently is not.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instruments do not overlap the way people expect.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Households resort to coping strategies before their food consumption falls — that is the point of coping. A household selling assets to keep eating has intact consumption and a collapsing asset base, and an analysis reading only the FCS records it as food secure right up until the assets run out. That is the argument for measuring both, and the next lesson is what happens when you do. Two things to check on the join. Nine households appear in the module and not in the survey, because the module was administered from a separate listing — an inner join drops them without a word. And the survey’s twelve duplicate households appear once in the module, so the join is not one-to-one.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instruments now exist on these households: consumption, hunger, coping behaviour and livelihood strategies. The next lesson asks which of them agree about who is food insecure, and the answer is most of the reason the IPC exists.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3-livelihood-coping-strateg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household is classified by its worst strategy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Ten strategies, three severity phases, and the rule is the maximum rather than the sum. 18.2% of these households used an emergency strategy, and one district’s answer to “not applicable” makes its prevalence figures wrong while leaving its classification intact.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module, and why it is not another index</a:t>
            </a:r>
          </a:p>
          <a:p>
            <a:pPr lvl="0"/>
            <a:r>
              <a:rPr/>
              <a:t>Not applicable is not no</a:t>
            </a:r>
          </a:p>
          <a:p>
            <a:pPr lvl="0"/>
            <a:r>
              <a:rPr/>
              <a:t>The district where the distinction was lost</a:t>
            </a:r>
          </a:p>
          <a:p>
            <a:pPr lvl="0"/>
            <a:r>
              <a:rPr/>
              <a:t>The partial module</a:t>
            </a:r>
          </a:p>
          <a:p>
            <a:pPr lvl="0"/>
            <a:r>
              <a:rPr/>
              <a:t>Why coping is measured separately from consumption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Phase</a:t>
                      </a:r>
                    </a:p>
                  </a:txBody>
                  <a:tcPr/>
                </a:tc>
                <a:tc>
                  <a:txBody>
                    <a:bodyPr/>
                    <a:lstStyle/>
                    <a:p>
                      <a:pPr lvl="0" indent="0" marL="0">
                        <a:buNone/>
                      </a:pPr>
                      <a:r>
                        <a:rPr/>
                        <a:t>Strategies</a:t>
                      </a:r>
                    </a:p>
                  </a:txBody>
                  <a:tcPr/>
                </a:tc>
                <a:tc>
                  <a:txBody>
                    <a:bodyPr/>
                    <a:lstStyle/>
                    <a:p>
                      <a:pPr lvl="0" indent="0" marL="0">
                        <a:buNone/>
                      </a:pPr>
                      <a:r>
                        <a:rPr/>
                        <a:t>What they have in common</a:t>
                      </a:r>
                    </a:p>
                  </a:txBody>
                  <a:tcPr/>
                </a:tc>
              </a:tr>
              <a:tr h="0">
                <a:tc>
                  <a:txBody>
                    <a:bodyPr/>
                    <a:lstStyle/>
                    <a:p>
                      <a:pPr lvl="0" indent="0" marL="0">
                        <a:buNone/>
                      </a:pPr>
                      <a:r>
                        <a:rPr b="1"/>
                        <a:t>Stress</a:t>
                      </a:r>
                    </a:p>
                  </a:txBody>
                </a:tc>
                <a:tc>
                  <a:txBody>
                    <a:bodyPr/>
                    <a:lstStyle/>
                    <a:p>
                      <a:pPr lvl="0" indent="0" marL="0">
                        <a:buNone/>
                      </a:pPr>
                      <a:r>
                        <a:rPr/>
                        <a:t>Sold household assets, spent savings, borrowed money, sold more animals than usual</a:t>
                      </a:r>
                    </a:p>
                  </a:txBody>
                </a:tc>
                <a:tc>
                  <a:txBody>
                    <a:bodyPr/>
                    <a:lstStyle/>
                    <a:p>
                      <a:pPr lvl="0" indent="0" marL="0">
                        <a:buNone/>
                      </a:pPr>
                      <a:r>
                        <a:rPr/>
                        <a:t>Reduce the ability to deal with future shocks; reversible</a:t>
                      </a:r>
                    </a:p>
                  </a:txBody>
                </a:tc>
              </a:tr>
              <a:tr h="0">
                <a:tc>
                  <a:txBody>
                    <a:bodyPr/>
                    <a:lstStyle/>
                    <a:p>
                      <a:pPr lvl="0" indent="0" marL="0">
                        <a:buNone/>
                      </a:pPr>
                      <a:r>
                        <a:rPr b="1"/>
                        <a:t>Crisis</a:t>
                      </a:r>
                    </a:p>
                  </a:txBody>
                </a:tc>
                <a:tc>
                  <a:txBody>
                    <a:bodyPr/>
                    <a:lstStyle/>
                    <a:p>
                      <a:pPr lvl="0" indent="0" marL="0">
                        <a:buNone/>
                      </a:pPr>
                      <a:r>
                        <a:rPr/>
                        <a:t>Sold productive assets, withdrew children from school, cut health spending</a:t>
                      </a:r>
                    </a:p>
                  </a:txBody>
                </a:tc>
                <a:tc>
                  <a:txBody>
                    <a:bodyPr/>
                    <a:lstStyle/>
                    <a:p>
                      <a:pPr lvl="0" indent="0" marL="0">
                        <a:buNone/>
                      </a:pPr>
                      <a:r>
                        <a:rPr/>
                        <a:t>Reduce future productivity; hard to reverse</a:t>
                      </a:r>
                    </a:p>
                  </a:txBody>
                </a:tc>
              </a:tr>
              <a:tr h="0">
                <a:tc>
                  <a:txBody>
                    <a:bodyPr/>
                    <a:lstStyle/>
                    <a:p>
                      <a:pPr lvl="0" indent="0" marL="0">
                        <a:buNone/>
                      </a:pPr>
                      <a:r>
                        <a:rPr b="1"/>
                        <a:t>Emergency</a:t>
                      </a:r>
                    </a:p>
                  </a:txBody>
                </a:tc>
                <a:tc>
                  <a:txBody>
                    <a:bodyPr/>
                    <a:lstStyle/>
                    <a:p>
                      <a:pPr lvl="0" indent="0" marL="0">
                        <a:buNone/>
                      </a:pPr>
                      <a:r>
                        <a:rPr/>
                        <a:t>Sold house or land, begged, sold last female breeding animals</a:t>
                      </a:r>
                    </a:p>
                  </a:txBody>
                </a:tc>
                <a:tc>
                  <a:txBody>
                    <a:bodyPr/>
                    <a:lstStyle/>
                    <a:p>
                      <a:pPr lvl="0" indent="0" marL="0">
                        <a:buNone/>
                      </a:pPr>
                      <a:r>
                        <a:rPr/>
                        <a:t>Reduce future productivity </a:t>
                      </a:r>
                      <a:r>
                        <a:rPr b="1"/>
                        <a:t>and</a:t>
                      </a:r>
                      <a:r>
                        <a:rPr/>
                        <a:t> are close to irreversible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a:t>
            </a:r>
          </a:p>
        </p:txBody>
      </p:sp>
      <p:sp>
        <p:nvSpPr>
          <p:cNvPr id="3" name="Content Placeholder 2"/>
          <p:cNvSpPr>
            <a:spLocks noGrp="1"/>
          </p:cNvSpPr>
          <p:nvPr>
            <p:ph idx="1"/>
          </p:nvPr>
        </p:nvSpPr>
        <p:spPr/>
        <p:txBody>
          <a:bodyPr/>
          <a:lstStyle/>
          <a:p>
            <a:pPr lvl="0"/>
            <a:r>
              <a:rPr/>
              <a:t>The classification is a maximum, not a sum, and not a count — A household that sold its last breeding animals once is…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coping </a:t>
            </a:r>
            <a:r>
              <a:rPr>
                <a:solidFill>
                  <a:srgbClr val="666666"/>
                </a:solidFill>
                <a:latin typeface="Courier"/>
              </a:rPr>
              <a:t>=</a:t>
            </a:r>
            <a:r>
              <a:rPr>
                <a:latin typeface="Courier"/>
              </a:rPr>
              <a:t> pd.read_csv(</a:t>
            </a:r>
            <a:r>
              <a:rPr>
                <a:solidFill>
                  <a:srgbClr val="4070A0"/>
                </a:solidFill>
                <a:latin typeface="Courier"/>
              </a:rPr>
              <a:t>"livelihood-coping-2024.v1.csv"</a:t>
            </a:r>
            <a:r>
              <a:rPr>
                <a:latin typeface="Courier"/>
              </a:rPr>
              <a:t>)</a:t>
            </a:r>
            <a:br/>
            <a:br/>
            <a:r>
              <a:rPr>
                <a:latin typeface="Courier"/>
              </a:rPr>
              <a:t>PHASE </a:t>
            </a:r>
            <a:r>
              <a:rPr>
                <a:solidFill>
                  <a:srgbClr val="666666"/>
                </a:solidFill>
                <a:latin typeface="Courier"/>
              </a:rPr>
              <a:t>=</a:t>
            </a:r>
            <a:r>
              <a:rPr>
                <a:latin typeface="Courier"/>
              </a:rPr>
              <a:t> {</a:t>
            </a:r>
            <a:br/>
            <a:r>
              <a:rPr>
                <a:latin typeface="Courier"/>
              </a:rPr>
              <a:t>    </a:t>
            </a:r>
            <a:r>
              <a:rPr>
                <a:solidFill>
                  <a:srgbClr val="4070A0"/>
                </a:solidFill>
                <a:latin typeface="Courier"/>
              </a:rPr>
              <a:t>"sold_household_assets"</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"spent_savings"</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"borrowed_money"</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"sold_more_animals_than_usual"</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"sold_productive_assets"</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"withdrew_children_from_school"</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"reduced_health_expenditure"</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"sold_house_or_land"</a:t>
            </a:r>
            <a:r>
              <a:rPr>
                <a:latin typeface="Courier"/>
              </a:rPr>
              <a:t>: </a:t>
            </a:r>
            <a:r>
              <a:rPr>
                <a:solidFill>
                  <a:srgbClr val="4070A0"/>
                </a:solidFill>
                <a:latin typeface="Courier"/>
              </a:rPr>
              <a:t>"emergency"</a:t>
            </a:r>
            <a:r>
              <a:rPr>
                <a:latin typeface="Courier"/>
              </a:rPr>
              <a:t>,</a:t>
            </a:r>
            <a:br/>
            <a:r>
              <a:rPr>
                <a:latin typeface="Courier"/>
              </a:rPr>
              <a:t>    </a:t>
            </a:r>
            <a:r>
              <a:rPr>
                <a:solidFill>
                  <a:srgbClr val="4070A0"/>
                </a:solidFill>
                <a:latin typeface="Courier"/>
              </a:rPr>
              <a:t>"begged"</a:t>
            </a:r>
            <a:r>
              <a:rPr>
                <a:latin typeface="Courier"/>
              </a:rPr>
              <a:t>: </a:t>
            </a:r>
            <a:r>
              <a:rPr>
                <a:solidFill>
                  <a:srgbClr val="4070A0"/>
                </a:solidFill>
                <a:latin typeface="Courier"/>
              </a:rPr>
              <a:t>"emergency"</a:t>
            </a:r>
            <a:r>
              <a:rPr>
                <a:latin typeface="Courier"/>
              </a:rPr>
              <a:t>,</a:t>
            </a:r>
            <a:br/>
            <a:r>
              <a:rPr>
                <a:latin typeface="Courier"/>
              </a:rPr>
              <a:t>    </a:t>
            </a:r>
            <a:r>
              <a:rPr>
                <a:solidFill>
                  <a:srgbClr val="4070A0"/>
                </a:solidFill>
                <a:latin typeface="Courier"/>
              </a:rPr>
              <a:t>"sold_last_female_animals"</a:t>
            </a:r>
            <a:r>
              <a:rPr>
                <a:latin typeface="Courier"/>
              </a:rPr>
              <a:t>: </a:t>
            </a:r>
            <a:r>
              <a:rPr>
                <a:solidFill>
                  <a:srgbClr val="4070A0"/>
                </a:solidFill>
                <a:latin typeface="Courier"/>
              </a:rPr>
              <a:t>"emergency"</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 — In Python (cont.)</a:t>
            </a:r>
          </a:p>
        </p:txBody>
      </p:sp>
      <p:sp>
        <p:nvSpPr>
          <p:cNvPr id="3" name="Content Placeholder 2"/>
          <p:cNvSpPr>
            <a:spLocks noGrp="1"/>
          </p:cNvSpPr>
          <p:nvPr>
            <p:ph idx="1"/>
          </p:nvPr>
        </p:nvSpPr>
        <p:spPr/>
        <p:txBody>
          <a:bodyPr/>
          <a:lstStyle/>
          <a:p>
            <a:pPr lvl="0" indent="0">
              <a:buNone/>
            </a:pPr>
            <a:r>
              <a:rPr>
                <a:latin typeface="Courier"/>
              </a:rPr>
              <a:t>RANK </a:t>
            </a:r>
            <a:r>
              <a:rPr>
                <a:solidFill>
                  <a:srgbClr val="666666"/>
                </a:solidFill>
                <a:latin typeface="Courier"/>
              </a:rPr>
              <a:t>=</a:t>
            </a:r>
            <a:r>
              <a:rPr>
                <a:latin typeface="Courier"/>
              </a:rPr>
              <a:t> {</a:t>
            </a:r>
            <a:r>
              <a:rPr>
                <a:solidFill>
                  <a:srgbClr val="4070A0"/>
                </a:solidFill>
                <a:latin typeface="Courier"/>
              </a:rPr>
              <a:t>"none"</a:t>
            </a:r>
            <a:r>
              <a:rPr>
                <a:latin typeface="Courier"/>
              </a:rPr>
              <a:t>: </a:t>
            </a:r>
            <a:r>
              <a:rPr>
                <a:solidFill>
                  <a:srgbClr val="40A070"/>
                </a:solidFill>
                <a:latin typeface="Courier"/>
              </a:rPr>
              <a:t>0</a:t>
            </a:r>
            <a:r>
              <a:rPr>
                <a:latin typeface="Courier"/>
              </a:rPr>
              <a:t>, </a:t>
            </a:r>
            <a:r>
              <a:rPr>
                <a:solidFill>
                  <a:srgbClr val="4070A0"/>
                </a:solidFill>
                <a:latin typeface="Courier"/>
              </a:rPr>
              <a:t>"stress"</a:t>
            </a:r>
            <a:r>
              <a:rPr>
                <a:latin typeface="Courier"/>
              </a:rPr>
              <a:t>: </a:t>
            </a:r>
            <a:r>
              <a:rPr>
                <a:solidFill>
                  <a:srgbClr val="40A070"/>
                </a:solidFill>
                <a:latin typeface="Courier"/>
              </a:rPr>
              <a:t>1</a:t>
            </a:r>
            <a:r>
              <a:rPr>
                <a:latin typeface="Courier"/>
              </a:rPr>
              <a:t>, </a:t>
            </a:r>
            <a:r>
              <a:rPr>
                <a:solidFill>
                  <a:srgbClr val="4070A0"/>
                </a:solidFill>
                <a:latin typeface="Courier"/>
              </a:rPr>
              <a:t>"crisis"</a:t>
            </a:r>
            <a:r>
              <a:rPr>
                <a:latin typeface="Courier"/>
              </a:rPr>
              <a:t>: </a:t>
            </a:r>
            <a:r>
              <a:rPr>
                <a:solidFill>
                  <a:srgbClr val="40A070"/>
                </a:solidFill>
                <a:latin typeface="Courier"/>
              </a:rPr>
              <a:t>2</a:t>
            </a:r>
            <a:r>
              <a:rPr>
                <a:latin typeface="Courier"/>
              </a:rPr>
              <a:t>, </a:t>
            </a:r>
            <a:r>
              <a:rPr>
                <a:solidFill>
                  <a:srgbClr val="4070A0"/>
                </a:solidFill>
                <a:latin typeface="Courier"/>
              </a:rPr>
              <a:t>"emergency"</a:t>
            </a:r>
            <a:r>
              <a:rPr>
                <a:latin typeface="Courier"/>
              </a:rPr>
              <a:t>: </a:t>
            </a:r>
            <a:r>
              <a:rPr>
                <a:solidFill>
                  <a:srgbClr val="40A070"/>
                </a:solidFill>
                <a:latin typeface="Courier"/>
              </a:rPr>
              <a:t>3</a:t>
            </a:r>
            <a:r>
              <a:rPr>
                <a:latin typeface="Courier"/>
              </a:rPr>
              <a:t>}</a:t>
            </a:r>
            <a:br/>
            <a:br/>
            <a:r>
              <a:rPr>
                <a:latin typeface="Courier"/>
              </a:rPr>
              <a:t>used </a:t>
            </a:r>
            <a:r>
              <a:rPr>
                <a:solidFill>
                  <a:srgbClr val="666666"/>
                </a:solidFill>
                <a:latin typeface="Courier"/>
              </a:rPr>
              <a:t>=</a:t>
            </a:r>
            <a:r>
              <a:rPr>
                <a:latin typeface="Courier"/>
              </a:rPr>
              <a:t> coping[</a:t>
            </a:r>
            <a:r>
              <a:rPr>
                <a:solidFill>
                  <a:srgbClr val="008000"/>
                </a:solidFill>
                <a:latin typeface="Courier"/>
              </a:rPr>
              <a:t>list</a:t>
            </a:r>
            <a:r>
              <a:rPr>
                <a:latin typeface="Courier"/>
              </a:rPr>
              <a:t>(PHASE)].eq(</a:t>
            </a:r>
            <a:r>
              <a:rPr>
                <a:solidFill>
                  <a:srgbClr val="4070A0"/>
                </a:solidFill>
                <a:latin typeface="Courier"/>
              </a:rPr>
              <a:t>"yes"</a:t>
            </a:r>
            <a:r>
              <a:rPr>
                <a:latin typeface="Courier"/>
              </a:rPr>
              <a:t>)</a:t>
            </a:r>
            <a:br/>
            <a:r>
              <a:rPr>
                <a:latin typeface="Courier"/>
              </a:rPr>
              <a:t>severity </a:t>
            </a:r>
            <a:r>
              <a:rPr>
                <a:solidFill>
                  <a:srgbClr val="666666"/>
                </a:solidFill>
                <a:latin typeface="Courier"/>
              </a:rPr>
              <a:t>=</a:t>
            </a:r>
            <a:r>
              <a:rPr>
                <a:latin typeface="Courier"/>
              </a:rPr>
              <a:t> pd.Series(</a:t>
            </a:r>
            <a:r>
              <a:rPr>
                <a:solidFill>
                  <a:srgbClr val="4070A0"/>
                </a:solidFill>
                <a:latin typeface="Courier"/>
              </a:rPr>
              <a:t>"none"</a:t>
            </a:r>
            <a:r>
              <a:rPr>
                <a:latin typeface="Courier"/>
              </a:rPr>
              <a:t>, index</a:t>
            </a:r>
            <a:r>
              <a:rPr>
                <a:solidFill>
                  <a:srgbClr val="666666"/>
                </a:solidFill>
                <a:latin typeface="Courier"/>
              </a:rPr>
              <a:t>=</a:t>
            </a:r>
            <a:r>
              <a:rPr>
                <a:latin typeface="Courier"/>
              </a:rPr>
              <a:t>coping.index)</a:t>
            </a:r>
            <a:br/>
            <a:r>
              <a:rPr b="1">
                <a:solidFill>
                  <a:srgbClr val="007020"/>
                </a:solidFill>
                <a:latin typeface="Courier"/>
              </a:rPr>
              <a:t>for</a:t>
            </a:r>
            <a:r>
              <a:rPr>
                <a:latin typeface="Courier"/>
              </a:rPr>
              <a:t> strategy, phase </a:t>
            </a:r>
            <a:r>
              <a:rPr b="1">
                <a:solidFill>
                  <a:srgbClr val="007020"/>
                </a:solidFill>
                <a:latin typeface="Courier"/>
              </a:rPr>
              <a:t>in</a:t>
            </a:r>
            <a:r>
              <a:rPr>
                <a:latin typeface="Courier"/>
              </a:rPr>
              <a:t> PHASE.items():</a:t>
            </a:r>
            <a:br/>
            <a:r>
              <a:rPr>
                <a:latin typeface="Courier"/>
              </a:rPr>
              <a:t>    higher </a:t>
            </a:r>
            <a:r>
              <a:rPr>
                <a:solidFill>
                  <a:srgbClr val="666666"/>
                </a:solidFill>
                <a:latin typeface="Courier"/>
              </a:rPr>
              <a:t>=</a:t>
            </a:r>
            <a:r>
              <a:rPr>
                <a:latin typeface="Courier"/>
              </a:rPr>
              <a:t> used[strategy] </a:t>
            </a:r>
            <a:r>
              <a:rPr>
                <a:solidFill>
                  <a:srgbClr val="666666"/>
                </a:solidFill>
                <a:latin typeface="Courier"/>
              </a:rPr>
              <a:t>&amp;</a:t>
            </a:r>
            <a:r>
              <a:rPr>
                <a:latin typeface="Courier"/>
              </a:rPr>
              <a:t> (severity.</a:t>
            </a:r>
            <a:r>
              <a:rPr>
                <a:solidFill>
                  <a:srgbClr val="008000"/>
                </a:solidFill>
                <a:latin typeface="Courier"/>
              </a:rPr>
              <a:t>map</a:t>
            </a:r>
            <a:r>
              <a:rPr>
                <a:latin typeface="Courier"/>
              </a:rPr>
              <a:t>(RANK) </a:t>
            </a:r>
            <a:r>
              <a:rPr>
                <a:solidFill>
                  <a:srgbClr val="666666"/>
                </a:solidFill>
                <a:latin typeface="Courier"/>
              </a:rPr>
              <a:t>&lt;</a:t>
            </a:r>
            <a:r>
              <a:rPr>
                <a:latin typeface="Courier"/>
              </a:rPr>
              <a:t> RANK[phase])</a:t>
            </a:r>
            <a:br/>
            <a:r>
              <a:rPr>
                <a:latin typeface="Courier"/>
              </a:rPr>
              <a:t>    severity[higher] </a:t>
            </a:r>
            <a:r>
              <a:rPr>
                <a:solidFill>
                  <a:srgbClr val="666666"/>
                </a:solidFill>
                <a:latin typeface="Courier"/>
              </a:rPr>
              <a:t>=</a:t>
            </a:r>
            <a:r>
              <a:rPr>
                <a:latin typeface="Courier"/>
              </a:rPr>
              <a:t> phase</a:t>
            </a:r>
            <a:br/>
            <a:br/>
            <a:r>
              <a:rPr>
                <a:solidFill>
                  <a:srgbClr val="008000"/>
                </a:solidFill>
                <a:latin typeface="Courier"/>
              </a:rPr>
              <a:t>print</a:t>
            </a:r>
            <a:r>
              <a:rPr>
                <a:latin typeface="Courier"/>
              </a:rPr>
              <a:t>((severity.value_counts(normalize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phase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sold_household_assets =</a:t>
            </a:r>
            <a:r>
              <a:rPr>
                <a:latin typeface="Courier"/>
              </a:rPr>
              <a:t> </a:t>
            </a:r>
            <a:r>
              <a:rPr>
                <a:solidFill>
                  <a:srgbClr val="4070A0"/>
                </a:solidFill>
                <a:latin typeface="Courier"/>
              </a:rPr>
              <a:t>"stress"</a:t>
            </a:r>
            <a:r>
              <a:rPr>
                <a:latin typeface="Courier"/>
              </a:rPr>
              <a:t>, </a:t>
            </a:r>
            <a:r>
              <a:rPr>
                <a:solidFill>
                  <a:srgbClr val="7D9029"/>
                </a:solidFill>
                <a:latin typeface="Courier"/>
              </a:rPr>
              <a:t>spent_savings =</a:t>
            </a:r>
            <a:r>
              <a:rPr>
                <a:latin typeface="Courier"/>
              </a:rPr>
              <a:t> </a:t>
            </a:r>
            <a:r>
              <a:rPr>
                <a:solidFill>
                  <a:srgbClr val="4070A0"/>
                </a:solidFill>
                <a:latin typeface="Courier"/>
              </a:rPr>
              <a:t>"stress"</a:t>
            </a:r>
            <a:r>
              <a:rPr>
                <a:latin typeface="Courier"/>
              </a:rPr>
              <a:t>,</a:t>
            </a:r>
            <a:br/>
            <a:r>
              <a:rPr>
                <a:latin typeface="Courier"/>
              </a:rPr>
              <a:t>           </a:t>
            </a:r>
            <a:r>
              <a:rPr>
                <a:solidFill>
                  <a:srgbClr val="7D9029"/>
                </a:solidFill>
                <a:latin typeface="Courier"/>
              </a:rPr>
              <a:t>borrowed_money =</a:t>
            </a:r>
            <a:r>
              <a:rPr>
                <a:latin typeface="Courier"/>
              </a:rPr>
              <a:t> </a:t>
            </a:r>
            <a:r>
              <a:rPr>
                <a:solidFill>
                  <a:srgbClr val="4070A0"/>
                </a:solidFill>
                <a:latin typeface="Courier"/>
              </a:rPr>
              <a:t>"stress"</a:t>
            </a:r>
            <a:r>
              <a:rPr>
                <a:latin typeface="Courier"/>
              </a:rPr>
              <a:t>, </a:t>
            </a:r>
            <a:r>
              <a:rPr>
                <a:solidFill>
                  <a:srgbClr val="7D9029"/>
                </a:solidFill>
                <a:latin typeface="Courier"/>
              </a:rPr>
              <a:t>sold_more_animals_than_usual =</a:t>
            </a:r>
            <a:r>
              <a:rPr>
                <a:latin typeface="Courier"/>
              </a:rPr>
              <a:t> </a:t>
            </a:r>
            <a:r>
              <a:rPr>
                <a:solidFill>
                  <a:srgbClr val="4070A0"/>
                </a:solidFill>
                <a:latin typeface="Courier"/>
              </a:rPr>
              <a:t>"stress"</a:t>
            </a:r>
            <a:r>
              <a:rPr>
                <a:latin typeface="Courier"/>
              </a:rPr>
              <a:t>,</a:t>
            </a:r>
            <a:br/>
            <a:r>
              <a:rPr>
                <a:latin typeface="Courier"/>
              </a:rPr>
              <a:t>           </a:t>
            </a:r>
            <a:r>
              <a:rPr>
                <a:solidFill>
                  <a:srgbClr val="7D9029"/>
                </a:solidFill>
                <a:latin typeface="Courier"/>
              </a:rPr>
              <a:t>sold_productive_assets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withdrew_children_from_school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reduced_health_expenditure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sold_house_or_land =</a:t>
            </a:r>
            <a:r>
              <a:rPr>
                <a:latin typeface="Courier"/>
              </a:rPr>
              <a:t> </a:t>
            </a:r>
            <a:r>
              <a:rPr>
                <a:solidFill>
                  <a:srgbClr val="4070A0"/>
                </a:solidFill>
                <a:latin typeface="Courier"/>
              </a:rPr>
              <a:t>"emergency"</a:t>
            </a:r>
            <a:r>
              <a:rPr>
                <a:latin typeface="Courier"/>
              </a:rPr>
              <a:t>, </a:t>
            </a:r>
            <a:r>
              <a:rPr>
                <a:solidFill>
                  <a:srgbClr val="7D9029"/>
                </a:solidFill>
                <a:latin typeface="Courier"/>
              </a:rPr>
              <a:t>begged =</a:t>
            </a:r>
            <a:r>
              <a:rPr>
                <a:latin typeface="Courier"/>
              </a:rPr>
              <a:t> </a:t>
            </a:r>
            <a:r>
              <a:rPr>
                <a:solidFill>
                  <a:srgbClr val="4070A0"/>
                </a:solidFill>
                <a:latin typeface="Courier"/>
              </a:rPr>
              <a:t>"emergency"</a:t>
            </a:r>
            <a:r>
              <a:rPr>
                <a:latin typeface="Courier"/>
              </a:rPr>
              <a:t>,</a:t>
            </a:r>
            <a:br/>
            <a:r>
              <a:rPr>
                <a:latin typeface="Courier"/>
              </a:rPr>
              <a:t>           </a:t>
            </a:r>
            <a:r>
              <a:rPr>
                <a:solidFill>
                  <a:srgbClr val="7D9029"/>
                </a:solidFill>
                <a:latin typeface="Courier"/>
              </a:rPr>
              <a:t>sold_last_female_animals =</a:t>
            </a:r>
            <a:r>
              <a:rPr>
                <a:latin typeface="Courier"/>
              </a:rPr>
              <a:t> </a:t>
            </a:r>
            <a:r>
              <a:rPr>
                <a:solidFill>
                  <a:srgbClr val="4070A0"/>
                </a:solidFill>
                <a:latin typeface="Courier"/>
              </a:rPr>
              <a:t>"emergency"</a:t>
            </a:r>
            <a:r>
              <a:rPr>
                <a:latin typeface="Courier"/>
              </a:rPr>
              <a:t>)</a:t>
            </a:r>
            <a:br/>
            <a:r>
              <a:rPr>
                <a:latin typeface="Courier"/>
              </a:rPr>
              <a:t>rank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none =</a:t>
            </a:r>
            <a:r>
              <a:rPr>
                <a:latin typeface="Courier"/>
              </a:rPr>
              <a:t> </a:t>
            </a:r>
            <a:r>
              <a:rPr>
                <a:solidFill>
                  <a:srgbClr val="40A070"/>
                </a:solidFill>
                <a:latin typeface="Courier"/>
              </a:rPr>
              <a:t>0</a:t>
            </a:r>
            <a:r>
              <a:rPr>
                <a:latin typeface="Courier"/>
              </a:rPr>
              <a:t>, </a:t>
            </a:r>
            <a:r>
              <a:rPr>
                <a:solidFill>
                  <a:srgbClr val="7D9029"/>
                </a:solidFill>
                <a:latin typeface="Courier"/>
              </a:rPr>
              <a:t>stress =</a:t>
            </a:r>
            <a:r>
              <a:rPr>
                <a:latin typeface="Courier"/>
              </a:rPr>
              <a:t> </a:t>
            </a:r>
            <a:r>
              <a:rPr>
                <a:solidFill>
                  <a:srgbClr val="40A070"/>
                </a:solidFill>
                <a:latin typeface="Courier"/>
              </a:rPr>
              <a:t>1</a:t>
            </a:r>
            <a:r>
              <a:rPr>
                <a:latin typeface="Courier"/>
              </a:rPr>
              <a:t>, </a:t>
            </a:r>
            <a:r>
              <a:rPr>
                <a:solidFill>
                  <a:srgbClr val="7D9029"/>
                </a:solidFill>
                <a:latin typeface="Courier"/>
              </a:rPr>
              <a:t>crisis =</a:t>
            </a:r>
            <a:r>
              <a:rPr>
                <a:latin typeface="Courier"/>
              </a:rPr>
              <a:t> </a:t>
            </a:r>
            <a:r>
              <a:rPr>
                <a:solidFill>
                  <a:srgbClr val="40A070"/>
                </a:solidFill>
                <a:latin typeface="Courier"/>
              </a:rPr>
              <a:t>2</a:t>
            </a:r>
            <a:r>
              <a:rPr>
                <a:latin typeface="Courier"/>
              </a:rPr>
              <a:t>, </a:t>
            </a:r>
            <a:r>
              <a:rPr>
                <a:solidFill>
                  <a:srgbClr val="7D9029"/>
                </a:solidFill>
                <a:latin typeface="Courier"/>
              </a:rPr>
              <a:t>emergency =</a:t>
            </a:r>
            <a:r>
              <a:rPr>
                <a:latin typeface="Courier"/>
              </a:rPr>
              <a:t> </a:t>
            </a:r>
            <a:r>
              <a:rPr>
                <a:solidFill>
                  <a:srgbClr val="40A070"/>
                </a:solidFill>
                <a:latin typeface="Courier"/>
              </a:rPr>
              <a:t>3</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Classification</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a:t>None</a:t>
                      </a:r>
                    </a:p>
                  </a:txBody>
                </a:tc>
                <a:tc>
                  <a:txBody>
                    <a:bodyPr/>
                    <a:lstStyle/>
                    <a:p>
                      <a:pPr lvl="0" indent="0" marL="0">
                        <a:buNone/>
                      </a:pPr>
                      <a:r>
                        <a:rPr/>
                        <a:t>339</a:t>
                      </a:r>
                    </a:p>
                  </a:txBody>
                </a:tc>
                <a:tc>
                  <a:txBody>
                    <a:bodyPr/>
                    <a:lstStyle/>
                    <a:p>
                      <a:pPr lvl="0" indent="0" marL="0">
                        <a:buNone/>
                      </a:pPr>
                      <a:r>
                        <a:rPr/>
                        <a:t>16.0%</a:t>
                      </a:r>
                    </a:p>
                  </a:txBody>
                </a:tc>
              </a:tr>
              <a:tr h="0">
                <a:tc>
                  <a:txBody>
                    <a:bodyPr/>
                    <a:lstStyle/>
                    <a:p>
                      <a:pPr lvl="0" indent="0" marL="0">
                        <a:buNone/>
                      </a:pPr>
                      <a:r>
                        <a:rPr/>
                        <a:t>Stress</a:t>
                      </a:r>
                    </a:p>
                  </a:txBody>
                </a:tc>
                <a:tc>
                  <a:txBody>
                    <a:bodyPr/>
                    <a:lstStyle/>
                    <a:p>
                      <a:pPr lvl="0" indent="0" marL="0">
                        <a:buNone/>
                      </a:pPr>
                      <a:r>
                        <a:rPr/>
                        <a:t>754</a:t>
                      </a:r>
                    </a:p>
                  </a:txBody>
                </a:tc>
                <a:tc>
                  <a:txBody>
                    <a:bodyPr/>
                    <a:lstStyle/>
                    <a:p>
                      <a:pPr lvl="0" indent="0" marL="0">
                        <a:buNone/>
                      </a:pPr>
                      <a:r>
                        <a:rPr/>
                        <a:t>35.5%</a:t>
                      </a:r>
                    </a:p>
                  </a:txBody>
                </a:tc>
              </a:tr>
              <a:tr h="0">
                <a:tc>
                  <a:txBody>
                    <a:bodyPr/>
                    <a:lstStyle/>
                    <a:p>
                      <a:pPr lvl="0" indent="0" marL="0">
                        <a:buNone/>
                      </a:pPr>
                      <a:r>
                        <a:rPr b="1"/>
                        <a:t>Crisis</a:t>
                      </a:r>
                    </a:p>
                  </a:txBody>
                </a:tc>
                <a:tc>
                  <a:txBody>
                    <a:bodyPr/>
                    <a:lstStyle/>
                    <a:p>
                      <a:pPr lvl="0" indent="0" marL="0">
                        <a:buNone/>
                      </a:pPr>
                      <a:r>
                        <a:rPr/>
                        <a:t>642</a:t>
                      </a:r>
                    </a:p>
                  </a:txBody>
                </a:tc>
                <a:tc>
                  <a:txBody>
                    <a:bodyPr/>
                    <a:lstStyle/>
                    <a:p>
                      <a:pPr lvl="0" indent="0" marL="0">
                        <a:buNone/>
                      </a:pPr>
                      <a:r>
                        <a:rPr/>
                        <a:t>30.3%</a:t>
                      </a:r>
                    </a:p>
                  </a:txBody>
                </a:tc>
              </a:tr>
              <a:tr h="0">
                <a:tc>
                  <a:txBody>
                    <a:bodyPr/>
                    <a:lstStyle/>
                    <a:p>
                      <a:pPr lvl="0" indent="0" marL="0">
                        <a:buNone/>
                      </a:pPr>
                      <a:r>
                        <a:rPr b="1"/>
                        <a:t>Emergency</a:t>
                      </a:r>
                    </a:p>
                  </a:txBody>
                </a:tc>
                <a:tc>
                  <a:txBody>
                    <a:bodyPr/>
                    <a:lstStyle/>
                    <a:p>
                      <a:pPr lvl="0" indent="0" marL="0">
                        <a:buNone/>
                      </a:pPr>
                      <a:r>
                        <a:rPr/>
                        <a:t>386</a:t>
                      </a:r>
                    </a:p>
                  </a:txBody>
                </a:tc>
                <a:tc>
                  <a:txBody>
                    <a:bodyPr/>
                    <a:lstStyle/>
                    <a:p>
                      <a:pPr lvl="0" indent="0" marL="0">
                        <a:buNone/>
                      </a:pPr>
                      <a:r>
                        <a:rPr b="1"/>
                        <a:t>18.2%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module, and why it is not another index</a:t>
            </a:r>
          </a:p>
        </p:txBody>
      </p:sp>
      <p:sp>
        <p:nvSpPr>
          <p:cNvPr id="3" name="Content Placeholder 2"/>
          <p:cNvSpPr>
            <a:spLocks noGrp="1"/>
          </p:cNvSpPr>
          <p:nvPr>
            <p:ph idx="1"/>
          </p:nvPr>
        </p:nvSpPr>
        <p:spPr/>
        <p:txBody>
          <a:bodyPr/>
          <a:lstStyle/>
          <a:p>
            <a:pPr lvl="0"/>
            <a:r>
              <a:rPr/>
              <a:t>48.5% used a crisis or emergency strategy — That single figure is what the IPC evidence table takes from this module,…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 applicable is not no — In Python</a:t>
            </a:r>
          </a:p>
        </p:txBody>
      </p:sp>
      <p:sp>
        <p:nvSpPr>
          <p:cNvPr id="3" name="Content Placeholder 2"/>
          <p:cNvSpPr>
            <a:spLocks noGrp="1"/>
          </p:cNvSpPr>
          <p:nvPr>
            <p:ph idx="1"/>
          </p:nvPr>
        </p:nvSpPr>
        <p:spPr/>
        <p:txBody>
          <a:bodyPr/>
          <a:lstStyle/>
          <a:p>
            <a:pPr lvl="0" indent="0">
              <a:buNone/>
            </a:pPr>
            <a:r>
              <a:rPr>
                <a:latin typeface="Courier"/>
              </a:rPr>
              <a:t>answers </a:t>
            </a:r>
            <a:r>
              <a:rPr>
                <a:solidFill>
                  <a:srgbClr val="666666"/>
                </a:solidFill>
                <a:latin typeface="Courier"/>
              </a:rPr>
              <a:t>=</a:t>
            </a:r>
            <a:r>
              <a:rPr>
                <a:latin typeface="Courier"/>
              </a:rPr>
              <a:t> coping[</a:t>
            </a:r>
            <a:r>
              <a:rPr>
                <a:solidFill>
                  <a:srgbClr val="4070A0"/>
                </a:solidFill>
                <a:latin typeface="Courier"/>
              </a:rPr>
              <a:t>"sold_last_female_animals"</a:t>
            </a:r>
            <a:r>
              <a:rPr>
                <a:latin typeface="Courier"/>
              </a:rPr>
              <a:t>].value_counts()</a:t>
            </a:r>
            <a:br/>
            <a:r>
              <a:rPr>
                <a:solidFill>
                  <a:srgbClr val="008000"/>
                </a:solidFill>
                <a:latin typeface="Courier"/>
              </a:rPr>
              <a:t>print</a:t>
            </a:r>
            <a:r>
              <a:rPr>
                <a:latin typeface="Courier"/>
              </a:rPr>
              <a:t>(answers)</a:t>
            </a:r>
            <a:br/>
            <a:br/>
            <a:r>
              <a:rPr>
                <a:latin typeface="Courier"/>
              </a:rPr>
              <a:t>applicable </a:t>
            </a:r>
            <a:r>
              <a:rPr>
                <a:solidFill>
                  <a:srgbClr val="666666"/>
                </a:solidFill>
                <a:latin typeface="Courier"/>
              </a:rPr>
              <a:t>=</a:t>
            </a:r>
            <a:r>
              <a:rPr>
                <a:latin typeface="Courier"/>
              </a:rPr>
              <a:t> coping[</a:t>
            </a:r>
            <a:r>
              <a:rPr>
                <a:solidFill>
                  <a:srgbClr val="4070A0"/>
                </a:solidFill>
                <a:latin typeface="Courier"/>
              </a:rPr>
              <a:t>"sold_last_female_animals"</a:t>
            </a:r>
            <a:r>
              <a:rPr>
                <a:latin typeface="Courier"/>
              </a:rPr>
              <a:t>].isin([</a:t>
            </a:r>
            <a:r>
              <a:rPr>
                <a:solidFill>
                  <a:srgbClr val="4070A0"/>
                </a:solidFill>
                <a:latin typeface="Courier"/>
              </a:rPr>
              <a:t>"yes"</a:t>
            </a:r>
            <a:r>
              <a:rPr>
                <a:latin typeface="Courier"/>
              </a:rPr>
              <a:t>, </a:t>
            </a:r>
            <a:r>
              <a:rPr>
                <a:solidFill>
                  <a:srgbClr val="4070A0"/>
                </a:solidFill>
                <a:latin typeface="Courier"/>
              </a:rPr>
              <a:t>"no"</a:t>
            </a:r>
            <a:r>
              <a:rPr>
                <a:latin typeface="Courier"/>
              </a:rPr>
              <a:t>])</a:t>
            </a:r>
            <a:br/>
            <a:r>
              <a:rPr>
                <a:solidFill>
                  <a:srgbClr val="008000"/>
                </a:solidFill>
                <a:latin typeface="Courier"/>
              </a:rPr>
              <a:t>print</a:t>
            </a:r>
            <a:r>
              <a:rPr>
                <a:latin typeface="Courier"/>
              </a:rPr>
              <a:t>(</a:t>
            </a:r>
            <a:r>
              <a:rPr>
                <a:solidFill>
                  <a:srgbClr val="BB6688"/>
                </a:solidFill>
                <a:latin typeface="Courier"/>
              </a:rPr>
              <a:t>f"prevalence among applicable: "</a:t>
            </a:r>
            <a:br/>
            <a:r>
              <a:rPr>
                <a:latin typeface="Courier"/>
              </a:rPr>
              <a:t>      </a:t>
            </a:r>
            <a:r>
              <a:rPr>
                <a:solidFill>
                  <a:srgbClr val="BB6688"/>
                </a:solidFill>
                <a:latin typeface="Courier"/>
              </a:rPr>
              <a:t>f"</a:t>
            </a:r>
            <a:r>
              <a:rPr>
                <a:solidFill>
                  <a:srgbClr val="4070A0"/>
                </a:solidFill>
                <a:latin typeface="Courier"/>
              </a:rPr>
              <a:t>{</a:t>
            </a:r>
            <a:r>
              <a:rPr>
                <a:latin typeface="Courier"/>
              </a:rPr>
              <a:t>coping</a:t>
            </a:r>
            <a:r>
              <a:rPr>
                <a:solidFill>
                  <a:srgbClr val="4070A0"/>
                </a:solidFill>
                <a:latin typeface="Courier"/>
              </a:rPr>
              <a:t>.</a:t>
            </a:r>
            <a:r>
              <a:rPr>
                <a:latin typeface="Courier"/>
              </a:rPr>
              <a:t>loc[applicable, </a:t>
            </a:r>
            <a:r>
              <a:rPr>
                <a:solidFill>
                  <a:srgbClr val="4070A0"/>
                </a:solidFill>
                <a:latin typeface="Courier"/>
              </a:rPr>
              <a:t>'sold_last_female_animals'</a:t>
            </a:r>
            <a:r>
              <a:rPr>
                <a:latin typeface="Courier"/>
              </a:rPr>
              <a:t>]</a:t>
            </a:r>
            <a:r>
              <a:rPr>
                <a:solidFill>
                  <a:srgbClr val="4070A0"/>
                </a:solidFill>
                <a:latin typeface="Courier"/>
              </a:rPr>
              <a:t>.</a:t>
            </a:r>
            <a:r>
              <a:rPr>
                <a:latin typeface="Courier"/>
              </a:rPr>
              <a:t>eq(</a:t>
            </a:r>
            <a:r>
              <a:rPr>
                <a:solidFill>
                  <a:srgbClr val="4070A0"/>
                </a:solidFill>
                <a:latin typeface="Courier"/>
              </a:rPr>
              <a:t>'yes'</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f"prevalence if n/a counted as no: "</a:t>
            </a:r>
            <a:br/>
            <a:r>
              <a:rPr>
                <a:latin typeface="Courier"/>
              </a:rPr>
              <a:t>      </a:t>
            </a:r>
            <a:r>
              <a:rPr>
                <a:solidFill>
                  <a:srgbClr val="BB6688"/>
                </a:solidFill>
                <a:latin typeface="Courier"/>
              </a:rPr>
              <a:t>f"</a:t>
            </a:r>
            <a:r>
              <a:rPr>
                <a:solidFill>
                  <a:srgbClr val="4070A0"/>
                </a:solidFill>
                <a:latin typeface="Courier"/>
              </a:rPr>
              <a:t>{</a:t>
            </a:r>
            <a:r>
              <a:rPr>
                <a:latin typeface="Courier"/>
              </a:rPr>
              <a:t>coping[</a:t>
            </a:r>
            <a:r>
              <a:rPr>
                <a:solidFill>
                  <a:srgbClr val="4070A0"/>
                </a:solidFill>
                <a:latin typeface="Courier"/>
              </a:rPr>
              <a:t>'sold_last_female_animals'</a:t>
            </a:r>
            <a:r>
              <a:rPr>
                <a:latin typeface="Courier"/>
              </a:rPr>
              <a:t>]</a:t>
            </a:r>
            <a:r>
              <a:rPr>
                <a:solidFill>
                  <a:srgbClr val="4070A0"/>
                </a:solidFill>
                <a:latin typeface="Courier"/>
              </a:rPr>
              <a:t>.</a:t>
            </a:r>
            <a:r>
              <a:rPr>
                <a:latin typeface="Courier"/>
              </a:rPr>
              <a:t>eq(</a:t>
            </a:r>
            <a:r>
              <a:rPr>
                <a:solidFill>
                  <a:srgbClr val="4070A0"/>
                </a:solidFill>
                <a:latin typeface="Courier"/>
              </a:rPr>
              <a:t>'yes'</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 applicable is not no — In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count</a:t>
            </a:r>
            <a:r>
              <a:rPr>
                <a:latin typeface="Courier"/>
              </a:rPr>
              <a:t>(sold_last_female_animals)</a:t>
            </a:r>
            <a:br/>
            <a:br/>
            <a:r>
              <a:rPr>
                <a:latin typeface="Courier"/>
              </a:rPr>
              <a:t>coping </a:t>
            </a:r>
            <a:r>
              <a:rPr>
                <a:solidFill>
                  <a:srgbClr val="4070A0"/>
                </a:solidFill>
                <a:latin typeface="Courier"/>
              </a:rPr>
              <a:t>|&gt;</a:t>
            </a:r>
            <a:br/>
            <a:r>
              <a:rPr>
                <a:latin typeface="Courier"/>
              </a:rPr>
              <a:t>  </a:t>
            </a:r>
            <a:r>
              <a:rPr>
                <a:solidFill>
                  <a:srgbClr val="06287E"/>
                </a:solidFill>
                <a:latin typeface="Courier"/>
              </a:rPr>
              <a:t>filter</a:t>
            </a:r>
            <a:r>
              <a:rPr>
                <a:latin typeface="Courier"/>
              </a:rPr>
              <a:t>(sold_last_female_animals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"yes"</a:t>
            </a:r>
            <a:r>
              <a:rPr>
                <a:latin typeface="Courier"/>
              </a:rPr>
              <a:t>, </a:t>
            </a:r>
            <a:r>
              <a:rPr>
                <a:solidFill>
                  <a:srgbClr val="4070A0"/>
                </a:solidFill>
                <a:latin typeface="Courier"/>
              </a:rPr>
              <a:t>"no"</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prevalence =</a:t>
            </a:r>
            <a:r>
              <a:rPr>
                <a:latin typeface="Courier"/>
              </a:rPr>
              <a:t> </a:t>
            </a:r>
            <a:r>
              <a:rPr>
                <a:solidFill>
                  <a:srgbClr val="06287E"/>
                </a:solidFill>
                <a:latin typeface="Courier"/>
              </a:rPr>
              <a:t>mean</a:t>
            </a:r>
            <a:r>
              <a:rPr>
                <a:latin typeface="Courier"/>
              </a:rPr>
              <a:t>(sold_last_female_animals </a:t>
            </a:r>
            <a:r>
              <a:rPr>
                <a:solidFill>
                  <a:srgbClr val="4070A0"/>
                </a:solidFill>
                <a:latin typeface="Courier"/>
              </a:rPr>
              <a:t>==</a:t>
            </a:r>
            <a:r>
              <a:rPr>
                <a:latin typeface="Courier"/>
              </a:rPr>
              <a:t> </a:t>
            </a:r>
            <a:r>
              <a:rPr>
                <a:solidFill>
                  <a:srgbClr val="4070A0"/>
                </a:solidFill>
                <a:latin typeface="Courier"/>
              </a:rPr>
              <a:t>"yes"</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 applicable is not no</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Strategy</a:t>
                      </a:r>
                    </a:p>
                  </a:txBody>
                  <a:tcPr/>
                </a:tc>
                <a:tc>
                  <a:txBody>
                    <a:bodyPr/>
                    <a:lstStyle/>
                    <a:p>
                      <a:pPr lvl="0" indent="0" marL="0">
                        <a:buNone/>
                      </a:pPr>
                      <a:r>
                        <a:rPr/>
                        <a:t>Among households it applies to</a:t>
                      </a:r>
                    </a:p>
                  </a:txBody>
                  <a:tcPr/>
                </a:tc>
                <a:tc>
                  <a:txBody>
                    <a:bodyPr/>
                    <a:lstStyle/>
                    <a:p>
                      <a:pPr lvl="0" indent="0" marL="0">
                        <a:buNone/>
                      </a:pPr>
                      <a:r>
                        <a:rPr/>
                        <a:t>If n/a counted as no</a:t>
                      </a:r>
                    </a:p>
                  </a:txBody>
                  <a:tcPr/>
                </a:tc>
              </a:tr>
              <a:tr h="0">
                <a:tc>
                  <a:txBody>
                    <a:bodyPr/>
                    <a:lstStyle/>
                    <a:p>
                      <a:pPr lvl="0" indent="0" marL="0">
                        <a:buNone/>
                      </a:pPr>
                      <a:r>
                        <a:rPr/>
                        <a:t>Sold more animals than usual</a:t>
                      </a:r>
                    </a:p>
                  </a:txBody>
                </a:tc>
                <a:tc>
                  <a:txBody>
                    <a:bodyPr/>
                    <a:lstStyle/>
                    <a:p>
                      <a:pPr lvl="0" indent="0" marL="0">
                        <a:buNone/>
                      </a:pPr>
                      <a:r>
                        <a:rPr b="1"/>
                        <a:t>37.4%</a:t>
                      </a:r>
                    </a:p>
                  </a:txBody>
                </a:tc>
                <a:tc>
                  <a:txBody>
                    <a:bodyPr/>
                    <a:lstStyle/>
                    <a:p>
                      <a:pPr lvl="0" indent="0" marL="0">
                        <a:buNone/>
                      </a:pPr>
                      <a:r>
                        <a:rPr/>
                        <a:t>27.5%</a:t>
                      </a:r>
                    </a:p>
                  </a:txBody>
                </a:tc>
              </a:tr>
              <a:tr h="0">
                <a:tc>
                  <a:txBody>
                    <a:bodyPr/>
                    <a:lstStyle/>
                    <a:p>
                      <a:pPr lvl="0" indent="0" marL="0">
                        <a:buNone/>
                      </a:pPr>
                      <a:r>
                        <a:rPr/>
                        <a:t>Sold productive assets</a:t>
                      </a:r>
                    </a:p>
                  </a:txBody>
                </a:tc>
                <a:tc>
                  <a:txBody>
                    <a:bodyPr/>
                    <a:lstStyle/>
                    <a:p>
                      <a:pPr lvl="0" indent="0" marL="0">
                        <a:buNone/>
                      </a:pPr>
                      <a:r>
                        <a:rPr/>
                        <a:t>19.8%</a:t>
                      </a:r>
                    </a:p>
                  </a:txBody>
                </a:tc>
                <a:tc>
                  <a:txBody>
                    <a:bodyPr/>
                    <a:lstStyle/>
                    <a:p>
                      <a:pPr lvl="0" indent="0" marL="0">
                        <a:buNone/>
                      </a:pPr>
                      <a:r>
                        <a:rPr/>
                        <a:t>17.3%</a:t>
                      </a:r>
                    </a:p>
                  </a:txBody>
                </a:tc>
              </a:tr>
              <a:tr h="0">
                <a:tc>
                  <a:txBody>
                    <a:bodyPr/>
                    <a:lstStyle/>
                    <a:p>
                      <a:pPr lvl="0" indent="0" marL="0">
                        <a:buNone/>
                      </a:pPr>
                      <a:r>
                        <a:rPr/>
                        <a:t>Withdrew children from school</a:t>
                      </a:r>
                    </a:p>
                  </a:txBody>
                </a:tc>
                <a:tc>
                  <a:txBody>
                    <a:bodyPr/>
                    <a:lstStyle/>
                    <a:p>
                      <a:pPr lvl="0" indent="0" marL="0">
                        <a:buNone/>
                      </a:pPr>
                      <a:r>
                        <a:rPr/>
                        <a:t>19.7%</a:t>
                      </a:r>
                    </a:p>
                  </a:txBody>
                </a:tc>
                <a:tc>
                  <a:txBody>
                    <a:bodyPr/>
                    <a:lstStyle/>
                    <a:p>
                      <a:pPr lvl="0" indent="0" marL="0">
                        <a:buNone/>
                      </a:pPr>
                      <a:r>
                        <a:rPr/>
                        <a:t>16.5%</a:t>
                      </a:r>
                    </a:p>
                  </a:txBody>
                </a:tc>
              </a:tr>
              <a:tr h="0">
                <a:tc>
                  <a:txBody>
                    <a:bodyPr/>
                    <a:lstStyle/>
                    <a:p>
                      <a:pPr lvl="0" indent="0" marL="0">
                        <a:buNone/>
                      </a:pPr>
                      <a:r>
                        <a:rPr/>
                        <a:t>Sold last female animals</a:t>
                      </a:r>
                    </a:p>
                  </a:txBody>
                </a:tc>
                <a:tc>
                  <a:txBody>
                    <a:bodyPr/>
                    <a:lstStyle/>
                    <a:p>
                      <a:pPr lvl="0" indent="0" marL="0">
                        <a:buNone/>
                      </a:pPr>
                      <a:r>
                        <a:rPr/>
                        <a:t>8.6%</a:t>
                      </a:r>
                    </a:p>
                  </a:txBody>
                </a:tc>
                <a:tc>
                  <a:txBody>
                    <a:bodyPr/>
                    <a:lstStyle/>
                    <a:p>
                      <a:pPr lvl="0" indent="0" marL="0">
                        <a:buNone/>
                      </a:pPr>
                      <a:r>
                        <a:rPr/>
                        <a:t>5.8%</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 applicable is not no</a:t>
            </a:r>
          </a:p>
        </p:txBody>
      </p:sp>
      <p:sp>
        <p:nvSpPr>
          <p:cNvPr id="3" name="Content Placeholder 2"/>
          <p:cNvSpPr>
            <a:spLocks noGrp="1"/>
          </p:cNvSpPr>
          <p:nvPr>
            <p:ph idx="1"/>
          </p:nvPr>
        </p:nvSpPr>
        <p:spPr/>
        <p:txBody>
          <a:bodyPr/>
          <a:lstStyle/>
          <a:p>
            <a:pPr lvl="0"/>
            <a:r>
              <a:rPr/>
              <a:t>Ten points of difference on the first row — The denominator for a per-strategy prevalence is the households the…</a:t>
            </a:r>
          </a:p>
          <a:p>
            <a:pPr lvl="0"/>
            <a:r>
              <a:rPr/>
              <a:t>The household-level classification survives this and the per-strategy prevalence does not — because a maximum over…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 — In Python</a:t>
            </a:r>
          </a:p>
        </p:txBody>
      </p:sp>
      <p:sp>
        <p:nvSpPr>
          <p:cNvPr id="3" name="Content Placeholder 2"/>
          <p:cNvSpPr>
            <a:spLocks noGrp="1"/>
          </p:cNvSpPr>
          <p:nvPr>
            <p:ph idx="1"/>
          </p:nvPr>
        </p:nvSpPr>
        <p:spPr/>
        <p:txBody>
          <a:bodyPr/>
          <a:lstStyle/>
          <a:p>
            <a:pPr lvl="0" indent="0">
              <a:buNone/>
            </a:pPr>
            <a:r>
              <a:rPr>
                <a:latin typeface="Courier"/>
              </a:rPr>
              <a:t>by_district </a:t>
            </a:r>
            <a:r>
              <a:rPr>
                <a:solidFill>
                  <a:srgbClr val="666666"/>
                </a:solidFill>
                <a:latin typeface="Courier"/>
              </a:rPr>
              <a:t>=</a:t>
            </a:r>
            <a:r>
              <a:rPr>
                <a:latin typeface="Courier"/>
              </a:rPr>
              <a:t> coping.groupby(</a:t>
            </a:r>
            <a:r>
              <a:rPr>
                <a:solidFill>
                  <a:srgbClr val="4070A0"/>
                </a:solidFill>
                <a:latin typeface="Courier"/>
              </a:rPr>
              <a:t>"district"</a:t>
            </a:r>
            <a:r>
              <a:rPr>
                <a:latin typeface="Courier"/>
              </a:rPr>
              <a:t>)[</a:t>
            </a:r>
            <a:r>
              <a:rPr>
                <a:solidFill>
                  <a:srgbClr val="4070A0"/>
                </a:solidFill>
                <a:latin typeface="Courier"/>
              </a:rPr>
              <a:t>"sold_last_female_animals"</a:t>
            </a:r>
            <a:r>
              <a:rPr>
                <a:latin typeface="Courier"/>
              </a:rPr>
              <a:t>].agg(</a:t>
            </a:r>
            <a:br/>
            <a:r>
              <a:rPr>
                <a:latin typeface="Courier"/>
              </a:rPr>
              <a:t>    yes</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"yes"</a:t>
            </a:r>
            <a:r>
              <a:rPr>
                <a:latin typeface="Courier"/>
              </a:rPr>
              <a:t>).</a:t>
            </a:r>
            <a:r>
              <a:rPr>
                <a:solidFill>
                  <a:srgbClr val="008000"/>
                </a:solidFill>
                <a:latin typeface="Courier"/>
              </a:rPr>
              <a:t>sum</a:t>
            </a:r>
            <a:r>
              <a:rPr>
                <a:latin typeface="Courier"/>
              </a:rPr>
              <a:t>(),</a:t>
            </a:r>
            <a:br/>
            <a:r>
              <a:rPr>
                <a:latin typeface="Courier"/>
              </a:rPr>
              <a:t>    applicable</a:t>
            </a:r>
            <a:r>
              <a:rPr>
                <a:solidFill>
                  <a:srgbClr val="666666"/>
                </a:solidFill>
                <a:latin typeface="Courier"/>
              </a:rPr>
              <a:t>=</a:t>
            </a:r>
            <a:r>
              <a:rPr b="1">
                <a:solidFill>
                  <a:srgbClr val="007020"/>
                </a:solidFill>
                <a:latin typeface="Courier"/>
              </a:rPr>
              <a:t>lambda</a:t>
            </a:r>
            <a:r>
              <a:rPr>
                <a:latin typeface="Courier"/>
              </a:rPr>
              <a:t> s: s.isin([</a:t>
            </a:r>
            <a:r>
              <a:rPr>
                <a:solidFill>
                  <a:srgbClr val="4070A0"/>
                </a:solidFill>
                <a:latin typeface="Courier"/>
              </a:rPr>
              <a:t>"yes"</a:t>
            </a:r>
            <a:r>
              <a:rPr>
                <a:latin typeface="Courier"/>
              </a:rPr>
              <a:t>, </a:t>
            </a:r>
            <a:r>
              <a:rPr>
                <a:solidFill>
                  <a:srgbClr val="4070A0"/>
                </a:solidFill>
                <a:latin typeface="Courier"/>
              </a:rPr>
              <a:t>"no"</a:t>
            </a:r>
            <a:r>
              <a:rPr>
                <a:latin typeface="Courier"/>
              </a:rPr>
              <a:t>]).</a:t>
            </a:r>
            <a:r>
              <a:rPr>
                <a:solidFill>
                  <a:srgbClr val="008000"/>
                </a:solidFill>
                <a:latin typeface="Courier"/>
              </a:rPr>
              <a:t>sum</a:t>
            </a:r>
            <a:r>
              <a:rPr>
                <a:latin typeface="Courier"/>
              </a:rPr>
              <a:t>(),</a:t>
            </a:r>
            <a:br/>
            <a:r>
              <a:rPr>
                <a:latin typeface="Courier"/>
              </a:rPr>
              <a:t>    not_applicable</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"not-applicable"</a:t>
            </a:r>
            <a:r>
              <a:rPr>
                <a:latin typeface="Courier"/>
              </a:rPr>
              <a:t>).</a:t>
            </a:r>
            <a:r>
              <a:rPr>
                <a:solidFill>
                  <a:srgbClr val="008000"/>
                </a:solidFill>
                <a:latin typeface="Courier"/>
              </a:rPr>
              <a:t>sum</a:t>
            </a:r>
            <a:r>
              <a:rPr>
                <a:latin typeface="Courier"/>
              </a:rPr>
              <a:t>(),</a:t>
            </a:r>
            <a:br/>
            <a:r>
              <a:rPr>
                <a:latin typeface="Courier"/>
              </a:rPr>
              <a:t>)</a:t>
            </a:r>
            <a:br/>
            <a:r>
              <a:rPr>
                <a:latin typeface="Courier"/>
              </a:rPr>
              <a:t>by_district[</a:t>
            </a:r>
            <a:r>
              <a:rPr>
                <a:solidFill>
                  <a:srgbClr val="4070A0"/>
                </a:solidFill>
                <a:latin typeface="Courier"/>
              </a:rPr>
              <a:t>"correct"</a:t>
            </a:r>
            <a:r>
              <a:rPr>
                <a:latin typeface="Courier"/>
              </a:rPr>
              <a:t>] </a:t>
            </a:r>
            <a:r>
              <a:rPr>
                <a:solidFill>
                  <a:srgbClr val="666666"/>
                </a:solidFill>
                <a:latin typeface="Courier"/>
              </a:rPr>
              <a:t>=</a:t>
            </a:r>
            <a:r>
              <a:rPr>
                <a:latin typeface="Courier"/>
              </a:rPr>
              <a:t> by_district[</a:t>
            </a:r>
            <a:r>
              <a:rPr>
                <a:solidFill>
                  <a:srgbClr val="4070A0"/>
                </a:solidFill>
                <a:latin typeface="Courier"/>
              </a:rPr>
              <a:t>"yes"</a:t>
            </a:r>
            <a:r>
              <a:rPr>
                <a:latin typeface="Courier"/>
              </a:rPr>
              <a:t>] </a:t>
            </a:r>
            <a:r>
              <a:rPr>
                <a:solidFill>
                  <a:srgbClr val="666666"/>
                </a:solidFill>
                <a:latin typeface="Courier"/>
              </a:rPr>
              <a:t>/</a:t>
            </a:r>
            <a:r>
              <a:rPr>
                <a:latin typeface="Courier"/>
              </a:rPr>
              <a:t> by_district[</a:t>
            </a:r>
            <a:r>
              <a:rPr>
                <a:solidFill>
                  <a:srgbClr val="4070A0"/>
                </a:solidFill>
                <a:latin typeface="Courier"/>
              </a:rPr>
              <a:t>"applicable"</a:t>
            </a:r>
            <a:r>
              <a:rPr>
                <a:latin typeface="Courier"/>
              </a:rPr>
              <a:t>]</a:t>
            </a:r>
            <a:br/>
            <a:r>
              <a:rPr>
                <a:latin typeface="Courier"/>
              </a:rPr>
              <a:t>by_district[</a:t>
            </a:r>
            <a:r>
              <a:rPr>
                <a:solidFill>
                  <a:srgbClr val="4070A0"/>
                </a:solidFill>
                <a:latin typeface="Courier"/>
              </a:rPr>
              <a:t>"naive"</a:t>
            </a:r>
            <a:r>
              <a:rPr>
                <a:latin typeface="Courier"/>
              </a:rPr>
              <a:t>] </a:t>
            </a:r>
            <a:r>
              <a:rPr>
                <a:solidFill>
                  <a:srgbClr val="666666"/>
                </a:solidFill>
                <a:latin typeface="Courier"/>
              </a:rPr>
              <a:t>=</a:t>
            </a:r>
            <a:r>
              <a:rPr>
                <a:latin typeface="Courier"/>
              </a:rPr>
              <a:t> by_district[</a:t>
            </a:r>
            <a:r>
              <a:rPr>
                <a:solidFill>
                  <a:srgbClr val="4070A0"/>
                </a:solidFill>
                <a:latin typeface="Courier"/>
              </a:rPr>
              <a:t>"yes"</a:t>
            </a:r>
            <a:r>
              <a:rPr>
                <a:latin typeface="Courier"/>
              </a:rPr>
              <a:t>] </a:t>
            </a:r>
            <a:r>
              <a:rPr>
                <a:solidFill>
                  <a:srgbClr val="666666"/>
                </a:solidFill>
                <a:latin typeface="Courier"/>
              </a:rPr>
              <a:t>/</a:t>
            </a:r>
            <a:r>
              <a:rPr>
                <a:latin typeface="Courier"/>
              </a:rPr>
              <a:t> coping.groupby(</a:t>
            </a:r>
            <a:r>
              <a:rPr>
                <a:solidFill>
                  <a:srgbClr val="4070A0"/>
                </a:solidFill>
                <a:latin typeface="Courier"/>
              </a:rPr>
              <a:t>"district"</a:t>
            </a:r>
            <a:r>
              <a:rPr>
                <a:latin typeface="Courier"/>
              </a:rPr>
              <a:t>).size()</a:t>
            </a:r>
            <a:br/>
            <a:r>
              <a:rPr>
                <a:solidFill>
                  <a:srgbClr val="008000"/>
                </a:solidFill>
                <a:latin typeface="Courier"/>
              </a:rPr>
              <a:t>print</a:t>
            </a:r>
            <a:r>
              <a:rPr>
                <a:latin typeface="Courier"/>
              </a:rPr>
              <a:t>((by_district[[</a:t>
            </a:r>
            <a:r>
              <a:rPr>
                <a:solidFill>
                  <a:srgbClr val="4070A0"/>
                </a:solidFill>
                <a:latin typeface="Courier"/>
              </a:rPr>
              <a:t>"correct"</a:t>
            </a:r>
            <a:r>
              <a:rPr>
                <a:latin typeface="Courier"/>
              </a:rPr>
              <a:t>, </a:t>
            </a:r>
            <a:r>
              <a:rPr>
                <a:solidFill>
                  <a:srgbClr val="4070A0"/>
                </a:solidFill>
                <a:latin typeface="Courier"/>
              </a:rPr>
              <a:t>"naive"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 — In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yes =</a:t>
            </a:r>
            <a:r>
              <a:rPr>
                <a:latin typeface="Courier"/>
              </a:rPr>
              <a:t> </a:t>
            </a:r>
            <a:r>
              <a:rPr>
                <a:solidFill>
                  <a:srgbClr val="06287E"/>
                </a:solidFill>
                <a:latin typeface="Courier"/>
              </a:rPr>
              <a:t>sum</a:t>
            </a:r>
            <a:r>
              <a:rPr>
                <a:latin typeface="Courier"/>
              </a:rPr>
              <a:t>(sold_last_female_animals </a:t>
            </a:r>
            <a:r>
              <a:rPr>
                <a:solidFill>
                  <a:srgbClr val="4070A0"/>
                </a:solidFill>
                <a:latin typeface="Courier"/>
              </a:rPr>
              <a:t>==</a:t>
            </a:r>
            <a:r>
              <a:rPr>
                <a:latin typeface="Courier"/>
              </a:rPr>
              <a:t> </a:t>
            </a:r>
            <a:r>
              <a:rPr>
                <a:solidFill>
                  <a:srgbClr val="4070A0"/>
                </a:solidFill>
                <a:latin typeface="Courier"/>
              </a:rPr>
              <a:t>"yes"</a:t>
            </a:r>
            <a:r>
              <a:rPr>
                <a:latin typeface="Courier"/>
              </a:rPr>
              <a:t>),</a:t>
            </a:r>
            <a:br/>
            <a:r>
              <a:rPr>
                <a:latin typeface="Courier"/>
              </a:rPr>
              <a:t>            </a:t>
            </a:r>
            <a:r>
              <a:rPr>
                <a:solidFill>
                  <a:srgbClr val="7D9029"/>
                </a:solidFill>
                <a:latin typeface="Courier"/>
              </a:rPr>
              <a:t>applicable =</a:t>
            </a:r>
            <a:r>
              <a:rPr>
                <a:latin typeface="Courier"/>
              </a:rPr>
              <a:t> </a:t>
            </a:r>
            <a:r>
              <a:rPr>
                <a:solidFill>
                  <a:srgbClr val="06287E"/>
                </a:solidFill>
                <a:latin typeface="Courier"/>
              </a:rPr>
              <a:t>sum</a:t>
            </a:r>
            <a:r>
              <a:rPr>
                <a:latin typeface="Courier"/>
              </a:rPr>
              <a:t>(sold_last_female_animals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"yes"</a:t>
            </a:r>
            <a:r>
              <a:rPr>
                <a:latin typeface="Courier"/>
              </a:rPr>
              <a:t>, </a:t>
            </a:r>
            <a:r>
              <a:rPr>
                <a:solidFill>
                  <a:srgbClr val="4070A0"/>
                </a:solidFill>
                <a:latin typeface="Courier"/>
              </a:rPr>
              <a:t>"no"</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correct =</a:t>
            </a:r>
            <a:r>
              <a:rPr>
                <a:latin typeface="Courier"/>
              </a:rPr>
              <a:t> yes </a:t>
            </a:r>
            <a:r>
              <a:rPr>
                <a:solidFill>
                  <a:srgbClr val="4070A0"/>
                </a:solidFill>
                <a:latin typeface="Courier"/>
              </a:rPr>
              <a:t>/</a:t>
            </a:r>
            <a:r>
              <a:rPr>
                <a:latin typeface="Courier"/>
              </a:rPr>
              <a:t> applicable, </a:t>
            </a:r>
            <a:r>
              <a:rPr>
                <a:solidFill>
                  <a:srgbClr val="7D9029"/>
                </a:solidFill>
                <a:latin typeface="Courier"/>
              </a:rPr>
              <a:t>naive =</a:t>
            </a:r>
            <a:r>
              <a:rPr>
                <a:latin typeface="Courier"/>
              </a:rPr>
              <a:t> yes </a:t>
            </a:r>
            <a:r>
              <a:rPr>
                <a:solidFill>
                  <a:srgbClr val="4070A0"/>
                </a:solidFill>
                <a:latin typeface="Courier"/>
              </a:rPr>
              <a:t>/</a:t>
            </a:r>
            <a:r>
              <a:rPr>
                <a:latin typeface="Courier"/>
              </a:rPr>
              <a:t> 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Correct denominator</a:t>
                      </a:r>
                    </a:p>
                  </a:txBody>
                  <a:tcPr/>
                </a:tc>
                <a:tc>
                  <a:txBody>
                    <a:bodyPr/>
                    <a:lstStyle/>
                    <a:p>
                      <a:pPr lvl="0" indent="0" marL="0">
                        <a:buNone/>
                      </a:pPr>
                      <a:r>
                        <a:rPr/>
                        <a:t>Every household</a:t>
                      </a:r>
                    </a:p>
                  </a:txBody>
                  <a:tcPr/>
                </a:tc>
              </a:tr>
              <a:tr h="0">
                <a:tc>
                  <a:txBody>
                    <a:bodyPr/>
                    <a:lstStyle/>
                    <a:p>
                      <a:pPr lvl="0" indent="0" marL="0">
                        <a:buNone/>
                      </a:pPr>
                      <a:r>
                        <a:rPr b="1"/>
                        <a:t>Nord-Ouest</a:t>
                      </a:r>
                    </a:p>
                  </a:txBody>
                </a:tc>
                <a:tc>
                  <a:txBody>
                    <a:bodyPr/>
                    <a:lstStyle/>
                    <a:p>
                      <a:pPr lvl="0" indent="0" marL="0">
                        <a:buNone/>
                      </a:pPr>
                      <a:r>
                        <a:rPr b="1"/>
                        <a:t>12.3%</a:t>
                      </a:r>
                    </a:p>
                  </a:txBody>
                </a:tc>
                <a:tc>
                  <a:txBody>
                    <a:bodyPr/>
                    <a:lstStyle/>
                    <a:p>
                      <a:pPr lvl="0" indent="0" marL="0">
                        <a:buNone/>
                      </a:pPr>
                      <a:r>
                        <a:rPr/>
                        <a:t>6.8%</a:t>
                      </a:r>
                    </a:p>
                  </a:txBody>
                </a:tc>
              </a:tr>
              <a:tr h="0">
                <a:tc>
                  <a:txBody>
                    <a:bodyPr/>
                    <a:lstStyle/>
                    <a:p>
                      <a:pPr lvl="0" indent="0" marL="0">
                        <a:buNone/>
                      </a:pPr>
                      <a:r>
                        <a:rPr/>
                        <a:t>Artibonite</a:t>
                      </a:r>
                    </a:p>
                  </a:txBody>
                </a:tc>
                <a:tc>
                  <a:txBody>
                    <a:bodyPr/>
                    <a:lstStyle/>
                    <a:p>
                      <a:pPr lvl="0" indent="0" marL="0">
                        <a:buNone/>
                      </a:pPr>
                      <a:r>
                        <a:rPr/>
                        <a:t>9.7%</a:t>
                      </a:r>
                    </a:p>
                  </a:txBody>
                </a:tc>
                <a:tc>
                  <a:txBody>
                    <a:bodyPr/>
                    <a:lstStyle/>
                    <a:p>
                      <a:pPr lvl="0" indent="0" marL="0">
                        <a:buNone/>
                      </a:pPr>
                      <a:r>
                        <a:rPr/>
                        <a:t>5.3%</a:t>
                      </a:r>
                    </a:p>
                  </a:txBody>
                </a:tc>
              </a:tr>
              <a:tr h="0">
                <a:tc>
                  <a:txBody>
                    <a:bodyPr/>
                    <a:lstStyle/>
                    <a:p>
                      <a:pPr lvl="0" indent="0" marL="0">
                        <a:buNone/>
                      </a:pPr>
                      <a:r>
                        <a:rPr/>
                        <a:t>Sud</a:t>
                      </a:r>
                    </a:p>
                  </a:txBody>
                </a:tc>
                <a:tc>
                  <a:txBody>
                    <a:bodyPr/>
                    <a:lstStyle/>
                    <a:p>
                      <a:pPr lvl="0" indent="0" marL="0">
                        <a:buNone/>
                      </a:pPr>
                      <a:r>
                        <a:rPr/>
                        <a:t>7.5%</a:t>
                      </a:r>
                    </a:p>
                  </a:txBody>
                </a:tc>
                <a:tc>
                  <a:txBody>
                    <a:bodyPr/>
                    <a:lstStyle/>
                    <a:p>
                      <a:pPr lvl="0" indent="0" marL="0">
                        <a:buNone/>
                      </a:pPr>
                      <a:r>
                        <a:rPr/>
                        <a:t>4.5%</a:t>
                      </a:r>
                    </a:p>
                  </a:txBody>
                </a:tc>
              </a:tr>
              <a:tr h="0">
                <a:tc>
                  <a:txBody>
                    <a:bodyPr/>
                    <a:lstStyle/>
                    <a:p>
                      <a:pPr lvl="0" indent="0" marL="0">
                        <a:buNone/>
                      </a:pPr>
                      <a:r>
                        <a:rPr b="1"/>
                        <a:t>Centre</a:t>
                      </a:r>
                    </a:p>
                  </a:txBody>
                </a:tc>
                <a:tc>
                  <a:txBody>
                    <a:bodyPr/>
                    <a:lstStyle/>
                    <a:p>
                      <a:pPr lvl="0" indent="0" marL="0">
                        <a:buNone/>
                      </a:pPr>
                      <a:r>
                        <a:rPr/>
                        <a:t>6.5%</a:t>
                      </a:r>
                    </a:p>
                  </a:txBody>
                </a:tc>
                <a:tc>
                  <a:txBody>
                    <a:bodyPr/>
                    <a:lstStyle/>
                    <a:p>
                      <a:pPr lvl="0" indent="0" marL="0">
                        <a:buNone/>
                      </a:pPr>
                      <a:r>
                        <a:rPr/>
                        <a:t>6.4%</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(coping.groupby(</a:t>
            </a:r>
            <a:r>
              <a:rPr>
                <a:solidFill>
                  <a:srgbClr val="4070A0"/>
                </a:solidFill>
                <a:latin typeface="Courier"/>
              </a:rPr>
              <a:t>"district"</a:t>
            </a:r>
            <a:r>
              <a:rPr>
                <a:latin typeface="Courier"/>
              </a:rPr>
              <a:t>)[</a:t>
            </a:r>
            <a:r>
              <a:rPr>
                <a:solidFill>
                  <a:srgbClr val="008000"/>
                </a:solidFill>
                <a:latin typeface="Courier"/>
              </a:rPr>
              <a:t>list</a:t>
            </a:r>
            <a:r>
              <a:rPr>
                <a:latin typeface="Courier"/>
              </a:rPr>
              <a:t>(PHASE)]</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block: (block </a:t>
            </a:r>
            <a:r>
              <a:rPr>
                <a:solidFill>
                  <a:srgbClr val="666666"/>
                </a:solidFill>
                <a:latin typeface="Courier"/>
              </a:rPr>
              <a:t>==</a:t>
            </a:r>
            <a:r>
              <a:rPr>
                <a:latin typeface="Courier"/>
              </a:rPr>
              <a:t> </a:t>
            </a:r>
            <a:r>
              <a:rPr>
                <a:solidFill>
                  <a:srgbClr val="4070A0"/>
                </a:solidFill>
                <a:latin typeface="Courier"/>
              </a:rPr>
              <a:t>"not-applicable"</a:t>
            </a:r>
            <a:r>
              <a:rPr>
                <a:latin typeface="Courier"/>
              </a:rPr>
              <a:t>).</a:t>
            </a:r>
            <a:r>
              <a:rPr>
                <a:solidFill>
                  <a:srgbClr val="008000"/>
                </a:solidFill>
                <a:latin typeface="Courier"/>
              </a:rPr>
              <a:t>sum</a:t>
            </a:r>
            <a:r>
              <a:rPr>
                <a:latin typeface="Courier"/>
              </a:rPr>
              <a:t>().</a:t>
            </a:r>
            <a:r>
              <a:rPr>
                <a:solidFill>
                  <a:srgbClr val="008000"/>
                </a:solidFill>
                <a:latin typeface="Courier"/>
              </a:rPr>
              <a:t>sum</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 — In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(phase)),</a:t>
            </a:r>
            <a:b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(.x </a:t>
            </a:r>
            <a:r>
              <a:rPr>
                <a:solidFill>
                  <a:srgbClr val="4070A0"/>
                </a:solidFill>
                <a:latin typeface="Courier"/>
              </a:rPr>
              <a:t>==</a:t>
            </a:r>
            <a:r>
              <a:rPr>
                <a:latin typeface="Courier"/>
              </a:rPr>
              <a:t> </a:t>
            </a:r>
            <a:r>
              <a:rPr>
                <a:solidFill>
                  <a:srgbClr val="4070A0"/>
                </a:solidFill>
                <a:latin typeface="Courier"/>
              </a:rPr>
              <a:t>"not-applicable"</a:t>
            </a:r>
            <a:r>
              <a:rPr>
                <a:latin typeface="Courier"/>
              </a:rPr>
              <a:t>)), </a:t>
            </a:r>
            <a:r>
              <a:rPr>
                <a:solidFill>
                  <a:srgbClr val="7D9029"/>
                </a:solidFill>
                <a:latin typeface="Courier"/>
              </a:rPr>
              <a:t>.by =</a:t>
            </a:r>
            <a:r>
              <a:rPr>
                <a:latin typeface="Courier"/>
              </a:rPr>
              <a:t> district)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where the distinction was lost</a:t>
            </a:r>
          </a:p>
        </p:txBody>
      </p:sp>
      <p:sp>
        <p:nvSpPr>
          <p:cNvPr id="3" name="Content Placeholder 2"/>
          <p:cNvSpPr>
            <a:spLocks noGrp="1"/>
          </p:cNvSpPr>
          <p:nvPr>
            <p:ph idx="1"/>
          </p:nvPr>
        </p:nvSpPr>
        <p:spPr/>
        <p:txBody>
          <a:bodyPr/>
          <a:lstStyle/>
          <a:p>
            <a:pPr lvl="0"/>
            <a:r>
              <a:rPr/>
              <a:t>On the correct denominator Nord-Ouest is nearly twice Centre. On the wrong one they are the same — A district…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partial module — In Python</a:t>
            </a:r>
          </a:p>
        </p:txBody>
      </p:sp>
      <p:sp>
        <p:nvSpPr>
          <p:cNvPr id="3" name="Content Placeholder 2"/>
          <p:cNvSpPr>
            <a:spLocks noGrp="1"/>
          </p:cNvSpPr>
          <p:nvPr>
            <p:ph idx="1"/>
          </p:nvPr>
        </p:nvSpPr>
        <p:spPr/>
        <p:txBody>
          <a:bodyPr/>
          <a:lstStyle/>
          <a:p>
            <a:pPr lvl="0" indent="0">
              <a:buNone/>
            </a:pPr>
            <a:r>
              <a:rPr>
                <a:latin typeface="Courier"/>
              </a:rPr>
              <a:t>emergency </a:t>
            </a:r>
            <a:r>
              <a:rPr>
                <a:solidFill>
                  <a:srgbClr val="666666"/>
                </a:solidFill>
                <a:latin typeface="Courier"/>
              </a:rPr>
              <a:t>=</a:t>
            </a:r>
            <a:r>
              <a:rPr>
                <a:latin typeface="Courier"/>
              </a:rPr>
              <a:t> [s </a:t>
            </a:r>
            <a:r>
              <a:rPr b="1">
                <a:solidFill>
                  <a:srgbClr val="007020"/>
                </a:solidFill>
                <a:latin typeface="Courier"/>
              </a:rPr>
              <a:t>for</a:t>
            </a:r>
            <a:r>
              <a:rPr>
                <a:latin typeface="Courier"/>
              </a:rPr>
              <a:t> s, phase </a:t>
            </a:r>
            <a:r>
              <a:rPr b="1">
                <a:solidFill>
                  <a:srgbClr val="007020"/>
                </a:solidFill>
                <a:latin typeface="Courier"/>
              </a:rPr>
              <a:t>in</a:t>
            </a:r>
            <a:r>
              <a:rPr>
                <a:latin typeface="Courier"/>
              </a:rPr>
              <a:t> PHASE.items() </a:t>
            </a:r>
            <a:r>
              <a:rPr b="1">
                <a:solidFill>
                  <a:srgbClr val="007020"/>
                </a:solidFill>
                <a:latin typeface="Courier"/>
              </a:rPr>
              <a:t>if</a:t>
            </a:r>
            <a:r>
              <a:rPr>
                <a:latin typeface="Courier"/>
              </a:rPr>
              <a:t> phase </a:t>
            </a:r>
            <a:r>
              <a:rPr>
                <a:solidFill>
                  <a:srgbClr val="666666"/>
                </a:solidFill>
                <a:latin typeface="Courier"/>
              </a:rPr>
              <a:t>==</a:t>
            </a:r>
            <a:r>
              <a:rPr>
                <a:latin typeface="Courier"/>
              </a:rPr>
              <a:t> </a:t>
            </a:r>
            <a:r>
              <a:rPr>
                <a:solidFill>
                  <a:srgbClr val="4070A0"/>
                </a:solidFill>
                <a:latin typeface="Courier"/>
              </a:rPr>
              <a:t>"emergency"</a:t>
            </a:r>
            <a:r>
              <a:rPr>
                <a:latin typeface="Courier"/>
              </a:rPr>
              <a:t>]</a:t>
            </a:r>
            <a:br/>
            <a:r>
              <a:rPr>
                <a:latin typeface="Courier"/>
              </a:rPr>
              <a:t>partial </a:t>
            </a:r>
            <a:r>
              <a:rPr>
                <a:solidFill>
                  <a:srgbClr val="666666"/>
                </a:solidFill>
                <a:latin typeface="Courier"/>
              </a:rPr>
              <a:t>=</a:t>
            </a:r>
            <a:r>
              <a:rPr>
                <a:latin typeface="Courier"/>
              </a:rPr>
              <a:t> coping[emergency].eq(</a:t>
            </a:r>
            <a:r>
              <a:rPr>
                <a:solidFill>
                  <a:srgbClr val="4070A0"/>
                </a:solidFill>
                <a:latin typeface="Courier"/>
              </a:rPr>
              <a:t>""</a:t>
            </a:r>
            <a:r>
              <a:rPr>
                <a:latin typeface="Courier"/>
              </a:rPr>
              <a:t>).</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coping[emergency].isna().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partial</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 cannot be classified above crisis"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partial module — In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if_all</a:t>
            </a:r>
            <a:r>
              <a:rPr>
                <a:latin typeface="Courier"/>
              </a:rPr>
              <a:t>(</a:t>
            </a:r>
            <a:r>
              <a:rPr>
                <a:solidFill>
                  <a:srgbClr val="06287E"/>
                </a:solidFill>
                <a:latin typeface="Courier"/>
              </a:rPr>
              <a:t>c</a:t>
            </a:r>
            <a:r>
              <a:rPr>
                <a:latin typeface="Courier"/>
              </a:rPr>
              <a:t>(sold_house_or_land, begged, sold_last_female_animals),</a:t>
            </a:r>
            <a:b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(.x)))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coping is measured separately from consumption — In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merged </a:t>
            </a:r>
            <a:r>
              <a:rPr>
                <a:solidFill>
                  <a:srgbClr val="666666"/>
                </a:solidFill>
                <a:latin typeface="Courier"/>
              </a:rPr>
              <a:t>=</a:t>
            </a:r>
            <a:r>
              <a:rPr>
                <a:latin typeface="Courier"/>
              </a:rPr>
              <a:t> survey.merge(coping, on</a:t>
            </a:r>
            <a:r>
              <a:rPr>
                <a:solidFill>
                  <a:srgbClr val="666666"/>
                </a:solidFill>
                <a:latin typeface="Courier"/>
              </a:rPr>
              <a:t>=</a:t>
            </a:r>
            <a:r>
              <a:rPr>
                <a:solidFill>
                  <a:srgbClr val="4070A0"/>
                </a:solidFill>
                <a:latin typeface="Courier"/>
              </a:rPr>
              <a:t>"household_id"</a:t>
            </a:r>
            <a:r>
              <a:rPr>
                <a:latin typeface="Courier"/>
              </a:rPr>
              <a:t>, how</a:t>
            </a:r>
            <a:r>
              <a:rPr>
                <a:solidFill>
                  <a:srgbClr val="666666"/>
                </a:solidFill>
                <a:latin typeface="Courier"/>
              </a:rPr>
              <a:t>=</a:t>
            </a:r>
            <a:r>
              <a:rPr>
                <a:solidFill>
                  <a:srgbClr val="4070A0"/>
                </a:solidFill>
                <a:latin typeface="Courier"/>
              </a:rPr>
              <a:t>"left"</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(merged[</a:t>
            </a:r>
            <a:r>
              <a:rPr>
                <a:solidFill>
                  <a:srgbClr val="4070A0"/>
                </a:solidFill>
                <a:latin typeface="Courier"/>
              </a:rPr>
              <a:t>"_merge"</a:t>
            </a:r>
            <a:r>
              <a:rPr>
                <a:latin typeface="Courier"/>
              </a:rPr>
              <a:t>].value_counts())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coping is measured separately from consumption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left_join</a:t>
            </a:r>
            <a:r>
              <a:rPr>
                <a:latin typeface="Courier"/>
              </a:rPr>
              <a:t>(coping, </a:t>
            </a:r>
            <a:r>
              <a:rPr>
                <a:solidFill>
                  <a:srgbClr val="7D9029"/>
                </a:solidFill>
                <a:latin typeface="Courier"/>
              </a:rPr>
              <a:t>by =</a:t>
            </a:r>
            <a:r>
              <a:rPr>
                <a:latin typeface="Courier"/>
              </a:rPr>
              <a:t> </a:t>
            </a:r>
            <a:r>
              <a:rPr>
                <a:solidFill>
                  <a:srgbClr val="4070A0"/>
                </a:solidFill>
                <a:latin typeface="Courier"/>
              </a:rPr>
              <a:t>"household_id"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matched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(district.y)),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coping is measured separately from consumption</a:t>
            </a:r>
          </a:p>
        </p:txBody>
      </p:sp>
      <p:sp>
        <p:nvSpPr>
          <p:cNvPr id="3" name="Content Placeholder 2"/>
          <p:cNvSpPr>
            <a:spLocks noGrp="1"/>
          </p:cNvSpPr>
          <p:nvPr>
            <p:ph idx="1"/>
          </p:nvPr>
        </p:nvSpPr>
        <p:spPr/>
        <p:txBody>
          <a:bodyPr/>
          <a:lstStyle/>
          <a:p>
            <a:pPr lvl="0"/>
            <a:r>
              <a:rPr/>
              <a:t>That is the argument for measuring both, and the next lesson is what happens when you do</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Four instruments now exist on these households: consumption, hunger, coping behaviour and livelihood strategies.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https://data-analysis.cassion.dev/courses/food-security-ipc/fs-03-livelihood-coping-strategies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household is classified by its worst strategy</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Ten strategies, three severity phases, and the rule is the maximum rather than the sum. 18.2% of these households used an emergency strategy, and one district’s answer to “not applicable” makes its prevalence figures wrong while leaving its classification intact.</vt:lpwstr>
  </property>
</Properties>
</file>