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Dix stratégies, trois phases de sévérité, et la règle est le maximum plutôt que la somme. 18,2 % de ces ménages ont employé une stratégie d’urgence, et la façon dont un district a traité « sans objet » rend ses prévalences fausses tout en laissant sa classification intacte.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module des stratégies d’adaptation aux moyens d’existence demande si un ménage a employé l’une de dix stratégies au cours des trente derniers jours. Chaque stratégie est classée à l’avance dans une phase de sévérité, avant toute collecte, et le ménage est ensuite classé par la stratégie la plus sévère qu’il a employée.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classification est un maximum, non une somme, et non un décompte. Un ménage qui a vendu une fois ses dernières reproductrices est plus mal en point qu’un ménage qui a emprunté quatre fois, et toute arithmétique qui additionne les deux dit le contraire.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48,5 % ont employé une stratégie de crise ou d’urgence. Ce seul chiffre est ce que le tableau de preuves IPC retient de ce module, et c’est une image très différente des 7,3 % à consommation alimentaire pauvre.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ménage sans animaux ne peut pas vendre sa dernière femelle reproductrice. Le module l’enregistre comme </a:t>
            </a:r>
            <a:r>
              <a:rPr>
                <a:latin typeface="Courier"/>
              </a:rPr>
              <a:t>not-applicable</a:t>
            </a:r>
            <a:r>
              <a:rPr/>
              <a:t>, et c’est une troisième réponse et non une variante de non.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Dix points d’écart sur la première ligne. Le dénominateur d’une prévalence par stratégie est l’ensemble des ménages auxquels la stratégie est </a:t>
            </a:r>
            <a:r>
              <a:rPr i="1"/>
              <a:t>ouverte</a:t>
            </a:r>
            <a:r>
              <a:rPr/>
              <a:t>, et compter les autres comme non-utilisateurs sous-estime chacune d’elles. La classification au niveau du ménage y survit et la prévalence par stratégie non, car un maximum sur des valeurs </a:t>
            </a:r>
            <a:r>
              <a:rPr>
                <a:latin typeface="Courier"/>
              </a:rPr>
              <a:t>yes</a:t>
            </a:r>
            <a:r>
              <a:rPr/>
              <a:t> ne se soucie pas de savoir si les autres valent </a:t>
            </a:r>
            <a:r>
              <a:rPr>
                <a:latin typeface="Courier"/>
              </a:rPr>
              <a:t>no</a:t>
            </a:r>
            <a:r>
              <a:rPr/>
              <a:t> ou </a:t>
            </a:r>
            <a:r>
              <a:rPr>
                <a:latin typeface="Courier"/>
              </a:rPr>
              <a:t>not-applicable</a:t>
            </a:r>
            <a:r>
              <a:rPr/>
              <a:t>. Cette asymétrie mérite d’être connue : c’est pourquoi un même fichier peut porter une classification juste et un tableau de prévalences faux sur la même page.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colonnes de Centre sont presque identiques, celles de tous les autres districts non. La raison est dans les données brutes : Centre n’a aucune cellule </a:t>
            </a:r>
            <a:r>
              <a:rPr>
                <a:latin typeface="Courier"/>
              </a:rPr>
              <a:t>not-applicable</a:t>
            </a:r>
            <a:r>
              <a:rPr/>
              <a:t>, parce que ses enquêteurs les ont toutes enregistrées comme </a:t>
            </a:r>
            <a:r>
              <a:rPr>
                <a:latin typeface="Courier"/>
              </a:rPr>
              <a:t>no</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Sur le bon dénominateur, Nord-Ouest vaut presque le double de Centre. Sur le mauvais, les deux sont identiques. Une comparaison de districts bâtie sur la colonne naïve conclurait que la vente de détresse du bétail est uniforme dans la zone de réponse, et lirait l’habitude de saisie d’une équipe.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Cinquante-huit ménages ont les trois questions d’urgence vides.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maximum calculé sur ce qui est présent les classe au pire en crise. Les 18,2 % en urgence sont donc une borne inférieure, et le rapport honnête le dit plutôt que de la présenter comme l’estimation. L’alternative — les supprimer — fait de la part en urgence une estimation non biaisée d’une population légèrement différente. Les deux sont défendables ; trancher en silence ne l’est pas.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instruments ne se recouvrent pas comme on l’attend.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ménages recourent aux stratégies d’adaptation avant que leur consommation ne baisse — c’est l’objet même de l’adaptation. Un ménage qui vend des actifs pour continuer à manger a une consommation intacte et une base d’actifs qui s’effondre, et une analyse qui ne lit que le SCA l’enregistre comme en sécurité alimentaire jusqu’au jour où les actifs manquent. C’est l’argument pour mesurer les deux, et la leçon suivante est ce qui arrive quand on le fait. Deux choses à vérifier sur la jointure. Neuf ménages figurent dans le module et pas dans l’enquête, car le module a été administré à partir d’une liste distincte — une jointure interne les supprime sans un mot. Et les douze ménages enquêtés deux fois n’apparaissent qu’une fois dans le module, si bien que la jointure n’est pas un-à-un.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instruments existent désormais sur ces ménages : consommation, faim, comportements de survie et stratégies d’adaptation. La leçon suivante demande lesquels s’accordent sur qui est en insécurité alimentaire, et la réponse est l’essentiel de la raison d’être de l’IPC.</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food-security-ipc/fs-03-livelihood-coping-strategi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ménage est classé par sa pire stratégie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Dix stratégies, trois phases de sévérité, et la règle est le maximum plutôt que la somme. 18,2 % de ces ménages ont employé une stratégie d’urgence, et la façon dont un district a traité « sans objet » rend ses prévalences fausses tout en laissant sa classification intacte.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module, et pourquoi ce n’est pas un indice de plus</a:t>
            </a:r>
          </a:p>
          <a:p>
            <a:pPr lvl="0"/>
            <a:r>
              <a:rPr/>
              <a:t>Sans objet n’est pas non</a:t>
            </a:r>
          </a:p>
          <a:p>
            <a:pPr lvl="0"/>
            <a:r>
              <a:rPr/>
              <a:t>Le district où la distinction a été perdue</a:t>
            </a:r>
          </a:p>
          <a:p>
            <a:pPr lvl="0"/>
            <a:r>
              <a:rPr/>
              <a:t>Le module partiel</a:t>
            </a:r>
          </a:p>
          <a:p>
            <a:pPr lvl="0"/>
            <a:r>
              <a:rPr/>
              <a:t>Pourquoi l’adaptation se mesure à part de la consommation</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et pourquoi ce n’est pas un indice de plus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Phase</a:t>
                      </a:r>
                    </a:p>
                  </a:txBody>
                  <a:tcPr/>
                </a:tc>
                <a:tc>
                  <a:txBody>
                    <a:bodyPr/>
                    <a:lstStyle/>
                    <a:p>
                      <a:pPr lvl="0" indent="0" marL="0">
                        <a:buNone/>
                      </a:pPr>
                      <a:r>
                        <a:rPr/>
                        <a:t>Stratégies</a:t>
                      </a:r>
                    </a:p>
                  </a:txBody>
                  <a:tcPr/>
                </a:tc>
                <a:tc>
                  <a:txBody>
                    <a:bodyPr/>
                    <a:lstStyle/>
                    <a:p>
                      <a:pPr lvl="0" indent="0" marL="0">
                        <a:buNone/>
                      </a:pPr>
                      <a:r>
                        <a:rPr/>
                        <a:t>Ce qu’elles ont en commun</a:t>
                      </a:r>
                    </a:p>
                  </a:txBody>
                  <a:tcPr/>
                </a:tc>
              </a:tr>
              <a:tr h="0">
                <a:tc>
                  <a:txBody>
                    <a:bodyPr/>
                    <a:lstStyle/>
                    <a:p>
                      <a:pPr lvl="0" indent="0" marL="0">
                        <a:buNone/>
                      </a:pPr>
                      <a:r>
                        <a:rPr b="1"/>
                        <a:t>Stress</a:t>
                      </a:r>
                    </a:p>
                  </a:txBody>
                </a:tc>
                <a:tc>
                  <a:txBody>
                    <a:bodyPr/>
                    <a:lstStyle/>
                    <a:p>
                      <a:pPr lvl="0" indent="0" marL="0">
                        <a:buNone/>
                      </a:pPr>
                      <a:r>
                        <a:rPr/>
                        <a:t>Vente de biens du ménage, épargne épuisée, emprunt, vente d’animaux au-delà de l’habitude</a:t>
                      </a:r>
                    </a:p>
                  </a:txBody>
                </a:tc>
                <a:tc>
                  <a:txBody>
                    <a:bodyPr/>
                    <a:lstStyle/>
                    <a:p>
                      <a:pPr lvl="0" indent="0" marL="0">
                        <a:buNone/>
                      </a:pPr>
                      <a:r>
                        <a:rPr/>
                        <a:t>Réduisent la capacité à absorber un choc futur ; réversibles</a:t>
                      </a:r>
                    </a:p>
                  </a:txBody>
                </a:tc>
              </a:tr>
              <a:tr h="0">
                <a:tc>
                  <a:txBody>
                    <a:bodyPr/>
                    <a:lstStyle/>
                    <a:p>
                      <a:pPr lvl="0" indent="0" marL="0">
                        <a:buNone/>
                      </a:pPr>
                      <a:r>
                        <a:rPr b="1"/>
                        <a:t>Crise</a:t>
                      </a:r>
                    </a:p>
                  </a:txBody>
                </a:tc>
                <a:tc>
                  <a:txBody>
                    <a:bodyPr/>
                    <a:lstStyle/>
                    <a:p>
                      <a:pPr lvl="0" indent="0" marL="0">
                        <a:buNone/>
                      </a:pPr>
                      <a:r>
                        <a:rPr/>
                        <a:t>Vente d’actifs productifs, retrait des enfants de l’école, coupe des dépenses de santé</a:t>
                      </a:r>
                    </a:p>
                  </a:txBody>
                </a:tc>
                <a:tc>
                  <a:txBody>
                    <a:bodyPr/>
                    <a:lstStyle/>
                    <a:p>
                      <a:pPr lvl="0" indent="0" marL="0">
                        <a:buNone/>
                      </a:pPr>
                      <a:r>
                        <a:rPr/>
                        <a:t>Réduisent la productivité future ; difficiles à inverser</a:t>
                      </a:r>
                    </a:p>
                  </a:txBody>
                </a:tc>
              </a:tr>
              <a:tr h="0">
                <a:tc>
                  <a:txBody>
                    <a:bodyPr/>
                    <a:lstStyle/>
                    <a:p>
                      <a:pPr lvl="0" indent="0" marL="0">
                        <a:buNone/>
                      </a:pPr>
                      <a:r>
                        <a:rPr b="1"/>
                        <a:t>Urgence</a:t>
                      </a:r>
                    </a:p>
                  </a:txBody>
                </a:tc>
                <a:tc>
                  <a:txBody>
                    <a:bodyPr/>
                    <a:lstStyle/>
                    <a:p>
                      <a:pPr lvl="0" indent="0" marL="0">
                        <a:buNone/>
                      </a:pPr>
                      <a:r>
                        <a:rPr/>
                        <a:t>Vente de la maison ou de la terre, mendicité, vente des dernières femelles reproductrices</a:t>
                      </a:r>
                    </a:p>
                  </a:txBody>
                </a:tc>
                <a:tc>
                  <a:txBody>
                    <a:bodyPr/>
                    <a:lstStyle/>
                    <a:p>
                      <a:pPr lvl="0" indent="0" marL="0">
                        <a:buNone/>
                      </a:pPr>
                      <a:r>
                        <a:rPr/>
                        <a:t>Réduisent la productivité future </a:t>
                      </a:r>
                      <a:r>
                        <a:rPr b="1"/>
                        <a:t>et</a:t>
                      </a:r>
                      <a:r>
                        <a:rPr/>
                        <a:t> sont quasi irréversibles</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et pourquoi ce n’est pas un indice de plus</a:t>
            </a:r>
          </a:p>
        </p:txBody>
      </p:sp>
      <p:sp>
        <p:nvSpPr>
          <p:cNvPr id="3" name="Content Placeholder 2"/>
          <p:cNvSpPr>
            <a:spLocks noGrp="1"/>
          </p:cNvSpPr>
          <p:nvPr>
            <p:ph idx="1"/>
          </p:nvPr>
        </p:nvSpPr>
        <p:spPr/>
        <p:txBody>
          <a:bodyPr/>
          <a:lstStyle/>
          <a:p>
            <a:pPr lvl="0"/>
            <a:r>
              <a:rPr/>
              <a:t>La classification est un maximum, non une somme, et non un décompte — Un ménage qui a vendu une fois ses dernières…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et pourquoi ce n’est pas un indice de plus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coping </a:t>
            </a:r>
            <a:r>
              <a:rPr>
                <a:solidFill>
                  <a:srgbClr val="666666"/>
                </a:solidFill>
                <a:latin typeface="Courier"/>
              </a:rPr>
              <a:t>=</a:t>
            </a:r>
            <a:r>
              <a:rPr>
                <a:latin typeface="Courier"/>
              </a:rPr>
              <a:t> pd.read_csv(</a:t>
            </a:r>
            <a:r>
              <a:rPr>
                <a:solidFill>
                  <a:srgbClr val="4070A0"/>
                </a:solidFill>
                <a:latin typeface="Courier"/>
              </a:rPr>
              <a:t>"livelihood-coping-2024.v1.csv"</a:t>
            </a:r>
            <a:r>
              <a:rPr>
                <a:latin typeface="Courier"/>
              </a:rPr>
              <a:t>)</a:t>
            </a:r>
            <a:br/>
            <a:br/>
            <a:r>
              <a:rPr>
                <a:latin typeface="Courier"/>
              </a:rPr>
              <a:t>PHASE </a:t>
            </a:r>
            <a:r>
              <a:rPr>
                <a:solidFill>
                  <a:srgbClr val="666666"/>
                </a:solidFill>
                <a:latin typeface="Courier"/>
              </a:rPr>
              <a:t>=</a:t>
            </a:r>
            <a:r>
              <a:rPr>
                <a:latin typeface="Courier"/>
              </a:rPr>
              <a:t> {</a:t>
            </a:r>
            <a:br/>
            <a:r>
              <a:rPr>
                <a:latin typeface="Courier"/>
              </a:rPr>
              <a:t>    </a:t>
            </a:r>
            <a:r>
              <a:rPr>
                <a:solidFill>
                  <a:srgbClr val="4070A0"/>
                </a:solidFill>
                <a:latin typeface="Courier"/>
              </a:rPr>
              <a:t>"sold_household_assets"</a:t>
            </a:r>
            <a:r>
              <a:rPr>
                <a:latin typeface="Courier"/>
              </a:rPr>
              <a:t>: </a:t>
            </a:r>
            <a:r>
              <a:rPr>
                <a:solidFill>
                  <a:srgbClr val="4070A0"/>
                </a:solidFill>
                <a:latin typeface="Courier"/>
              </a:rPr>
              <a:t>"stress"</a:t>
            </a:r>
            <a:r>
              <a:rPr>
                <a:latin typeface="Courier"/>
              </a:rPr>
              <a:t>,</a:t>
            </a:r>
            <a:br/>
            <a:r>
              <a:rPr>
                <a:latin typeface="Courier"/>
              </a:rPr>
              <a:t>    </a:t>
            </a:r>
            <a:r>
              <a:rPr>
                <a:solidFill>
                  <a:srgbClr val="4070A0"/>
                </a:solidFill>
                <a:latin typeface="Courier"/>
              </a:rPr>
              <a:t>"spent_savings"</a:t>
            </a:r>
            <a:r>
              <a:rPr>
                <a:latin typeface="Courier"/>
              </a:rPr>
              <a:t>: </a:t>
            </a:r>
            <a:r>
              <a:rPr>
                <a:solidFill>
                  <a:srgbClr val="4070A0"/>
                </a:solidFill>
                <a:latin typeface="Courier"/>
              </a:rPr>
              <a:t>"stress"</a:t>
            </a:r>
            <a:r>
              <a:rPr>
                <a:latin typeface="Courier"/>
              </a:rPr>
              <a:t>,</a:t>
            </a:r>
            <a:br/>
            <a:r>
              <a:rPr>
                <a:latin typeface="Courier"/>
              </a:rPr>
              <a:t>    </a:t>
            </a:r>
            <a:r>
              <a:rPr>
                <a:solidFill>
                  <a:srgbClr val="4070A0"/>
                </a:solidFill>
                <a:latin typeface="Courier"/>
              </a:rPr>
              <a:t>"borrowed_money"</a:t>
            </a:r>
            <a:r>
              <a:rPr>
                <a:latin typeface="Courier"/>
              </a:rPr>
              <a:t>: </a:t>
            </a:r>
            <a:r>
              <a:rPr>
                <a:solidFill>
                  <a:srgbClr val="4070A0"/>
                </a:solidFill>
                <a:latin typeface="Courier"/>
              </a:rPr>
              <a:t>"stress"</a:t>
            </a:r>
            <a:r>
              <a:rPr>
                <a:latin typeface="Courier"/>
              </a:rPr>
              <a:t>,</a:t>
            </a:r>
            <a:br/>
            <a:r>
              <a:rPr>
                <a:latin typeface="Courier"/>
              </a:rPr>
              <a:t>    </a:t>
            </a:r>
            <a:r>
              <a:rPr>
                <a:solidFill>
                  <a:srgbClr val="4070A0"/>
                </a:solidFill>
                <a:latin typeface="Courier"/>
              </a:rPr>
              <a:t>"sold_more_animals_than_usual"</a:t>
            </a:r>
            <a:r>
              <a:rPr>
                <a:latin typeface="Courier"/>
              </a:rPr>
              <a:t>: </a:t>
            </a:r>
            <a:r>
              <a:rPr>
                <a:solidFill>
                  <a:srgbClr val="4070A0"/>
                </a:solidFill>
                <a:latin typeface="Courier"/>
              </a:rPr>
              <a:t>"stress"</a:t>
            </a:r>
            <a:r>
              <a:rPr>
                <a:latin typeface="Courier"/>
              </a:rPr>
              <a:t>,</a:t>
            </a:r>
            <a:br/>
            <a:r>
              <a:rPr>
                <a:latin typeface="Courier"/>
              </a:rPr>
              <a:t>    </a:t>
            </a:r>
            <a:r>
              <a:rPr>
                <a:solidFill>
                  <a:srgbClr val="4070A0"/>
                </a:solidFill>
                <a:latin typeface="Courier"/>
              </a:rPr>
              <a:t>"sold_productive_assets"</a:t>
            </a:r>
            <a:r>
              <a:rPr>
                <a:latin typeface="Courier"/>
              </a:rPr>
              <a:t>: </a:t>
            </a:r>
            <a:r>
              <a:rPr>
                <a:solidFill>
                  <a:srgbClr val="4070A0"/>
                </a:solidFill>
                <a:latin typeface="Courier"/>
              </a:rPr>
              <a:t>"crisis"</a:t>
            </a:r>
            <a:r>
              <a:rPr>
                <a:latin typeface="Courier"/>
              </a:rPr>
              <a:t>,</a:t>
            </a:r>
            <a:br/>
            <a:r>
              <a:rPr>
                <a:latin typeface="Courier"/>
              </a:rPr>
              <a:t>    </a:t>
            </a:r>
            <a:r>
              <a:rPr>
                <a:solidFill>
                  <a:srgbClr val="4070A0"/>
                </a:solidFill>
                <a:latin typeface="Courier"/>
              </a:rPr>
              <a:t>"withdrew_children_from_school"</a:t>
            </a:r>
            <a:r>
              <a:rPr>
                <a:latin typeface="Courier"/>
              </a:rPr>
              <a:t>: </a:t>
            </a:r>
            <a:r>
              <a:rPr>
                <a:solidFill>
                  <a:srgbClr val="4070A0"/>
                </a:solidFill>
                <a:latin typeface="Courier"/>
              </a:rPr>
              <a:t>"crisis"</a:t>
            </a:r>
            <a:r>
              <a:rPr>
                <a:latin typeface="Courier"/>
              </a:rPr>
              <a:t>,</a:t>
            </a:r>
            <a:br/>
            <a:r>
              <a:rPr>
                <a:latin typeface="Courier"/>
              </a:rPr>
              <a:t>    </a:t>
            </a:r>
            <a:r>
              <a:rPr>
                <a:solidFill>
                  <a:srgbClr val="4070A0"/>
                </a:solidFill>
                <a:latin typeface="Courier"/>
              </a:rPr>
              <a:t>"reduced_health_expenditure"</a:t>
            </a:r>
            <a:r>
              <a:rPr>
                <a:latin typeface="Courier"/>
              </a:rPr>
              <a:t>: </a:t>
            </a:r>
            <a:r>
              <a:rPr>
                <a:solidFill>
                  <a:srgbClr val="4070A0"/>
                </a:solidFill>
                <a:latin typeface="Courier"/>
              </a:rPr>
              <a:t>"crisis"</a:t>
            </a:r>
            <a:r>
              <a:rPr>
                <a:latin typeface="Courier"/>
              </a:rPr>
              <a:t>,</a:t>
            </a:r>
            <a:br/>
            <a:r>
              <a:rPr>
                <a:latin typeface="Courier"/>
              </a:rPr>
              <a:t>    </a:t>
            </a:r>
            <a:r>
              <a:rPr>
                <a:solidFill>
                  <a:srgbClr val="4070A0"/>
                </a:solidFill>
                <a:latin typeface="Courier"/>
              </a:rPr>
              <a:t>"sold_house_or_land"</a:t>
            </a:r>
            <a:r>
              <a:rPr>
                <a:latin typeface="Courier"/>
              </a:rPr>
              <a:t>: </a:t>
            </a:r>
            <a:r>
              <a:rPr>
                <a:solidFill>
                  <a:srgbClr val="4070A0"/>
                </a:solidFill>
                <a:latin typeface="Courier"/>
              </a:rPr>
              <a:t>"emergency"</a:t>
            </a:r>
            <a:r>
              <a:rPr>
                <a:latin typeface="Courier"/>
              </a:rPr>
              <a:t>,</a:t>
            </a:r>
            <a:br/>
            <a:r>
              <a:rPr>
                <a:latin typeface="Courier"/>
              </a:rPr>
              <a:t>    </a:t>
            </a:r>
            <a:r>
              <a:rPr>
                <a:solidFill>
                  <a:srgbClr val="4070A0"/>
                </a:solidFill>
                <a:latin typeface="Courier"/>
              </a:rPr>
              <a:t>"begged"</a:t>
            </a:r>
            <a:r>
              <a:rPr>
                <a:latin typeface="Courier"/>
              </a:rPr>
              <a:t>: </a:t>
            </a:r>
            <a:r>
              <a:rPr>
                <a:solidFill>
                  <a:srgbClr val="4070A0"/>
                </a:solidFill>
                <a:latin typeface="Courier"/>
              </a:rPr>
              <a:t>"emergency"</a:t>
            </a:r>
            <a:r>
              <a:rPr>
                <a:latin typeface="Courier"/>
              </a:rPr>
              <a:t>,</a:t>
            </a:r>
            <a:br/>
            <a:r>
              <a:rPr>
                <a:latin typeface="Courier"/>
              </a:rPr>
              <a:t>    </a:t>
            </a:r>
            <a:r>
              <a:rPr>
                <a:solidFill>
                  <a:srgbClr val="4070A0"/>
                </a:solidFill>
                <a:latin typeface="Courier"/>
              </a:rPr>
              <a:t>"sold_last_female_animals"</a:t>
            </a:r>
            <a:r>
              <a:rPr>
                <a:latin typeface="Courier"/>
              </a:rPr>
              <a:t>: </a:t>
            </a:r>
            <a:r>
              <a:rPr>
                <a:solidFill>
                  <a:srgbClr val="4070A0"/>
                </a:solidFill>
                <a:latin typeface="Courier"/>
              </a:rPr>
              <a:t>"emergency"</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et pourquoi ce n’est pas un indice de plus — En Python (suite)</a:t>
            </a:r>
          </a:p>
        </p:txBody>
      </p:sp>
      <p:sp>
        <p:nvSpPr>
          <p:cNvPr id="3" name="Content Placeholder 2"/>
          <p:cNvSpPr>
            <a:spLocks noGrp="1"/>
          </p:cNvSpPr>
          <p:nvPr>
            <p:ph idx="1"/>
          </p:nvPr>
        </p:nvSpPr>
        <p:spPr/>
        <p:txBody>
          <a:bodyPr/>
          <a:lstStyle/>
          <a:p>
            <a:pPr lvl="0" indent="0">
              <a:buNone/>
            </a:pPr>
            <a:r>
              <a:rPr>
                <a:latin typeface="Courier"/>
              </a:rPr>
              <a:t>RANK </a:t>
            </a:r>
            <a:r>
              <a:rPr>
                <a:solidFill>
                  <a:srgbClr val="666666"/>
                </a:solidFill>
                <a:latin typeface="Courier"/>
              </a:rPr>
              <a:t>=</a:t>
            </a:r>
            <a:r>
              <a:rPr>
                <a:latin typeface="Courier"/>
              </a:rPr>
              <a:t> {</a:t>
            </a:r>
            <a:r>
              <a:rPr>
                <a:solidFill>
                  <a:srgbClr val="4070A0"/>
                </a:solidFill>
                <a:latin typeface="Courier"/>
              </a:rPr>
              <a:t>"none"</a:t>
            </a:r>
            <a:r>
              <a:rPr>
                <a:latin typeface="Courier"/>
              </a:rPr>
              <a:t>: </a:t>
            </a:r>
            <a:r>
              <a:rPr>
                <a:solidFill>
                  <a:srgbClr val="40A070"/>
                </a:solidFill>
                <a:latin typeface="Courier"/>
              </a:rPr>
              <a:t>0</a:t>
            </a:r>
            <a:r>
              <a:rPr>
                <a:latin typeface="Courier"/>
              </a:rPr>
              <a:t>, </a:t>
            </a:r>
            <a:r>
              <a:rPr>
                <a:solidFill>
                  <a:srgbClr val="4070A0"/>
                </a:solidFill>
                <a:latin typeface="Courier"/>
              </a:rPr>
              <a:t>"stress"</a:t>
            </a:r>
            <a:r>
              <a:rPr>
                <a:latin typeface="Courier"/>
              </a:rPr>
              <a:t>: </a:t>
            </a:r>
            <a:r>
              <a:rPr>
                <a:solidFill>
                  <a:srgbClr val="40A070"/>
                </a:solidFill>
                <a:latin typeface="Courier"/>
              </a:rPr>
              <a:t>1</a:t>
            </a:r>
            <a:r>
              <a:rPr>
                <a:latin typeface="Courier"/>
              </a:rPr>
              <a:t>, </a:t>
            </a:r>
            <a:r>
              <a:rPr>
                <a:solidFill>
                  <a:srgbClr val="4070A0"/>
                </a:solidFill>
                <a:latin typeface="Courier"/>
              </a:rPr>
              <a:t>"crisis"</a:t>
            </a:r>
            <a:r>
              <a:rPr>
                <a:latin typeface="Courier"/>
              </a:rPr>
              <a:t>: </a:t>
            </a:r>
            <a:r>
              <a:rPr>
                <a:solidFill>
                  <a:srgbClr val="40A070"/>
                </a:solidFill>
                <a:latin typeface="Courier"/>
              </a:rPr>
              <a:t>2</a:t>
            </a:r>
            <a:r>
              <a:rPr>
                <a:latin typeface="Courier"/>
              </a:rPr>
              <a:t>, </a:t>
            </a:r>
            <a:r>
              <a:rPr>
                <a:solidFill>
                  <a:srgbClr val="4070A0"/>
                </a:solidFill>
                <a:latin typeface="Courier"/>
              </a:rPr>
              <a:t>"emergency"</a:t>
            </a:r>
            <a:r>
              <a:rPr>
                <a:latin typeface="Courier"/>
              </a:rPr>
              <a:t>: </a:t>
            </a:r>
            <a:r>
              <a:rPr>
                <a:solidFill>
                  <a:srgbClr val="40A070"/>
                </a:solidFill>
                <a:latin typeface="Courier"/>
              </a:rPr>
              <a:t>3</a:t>
            </a:r>
            <a:r>
              <a:rPr>
                <a:latin typeface="Courier"/>
              </a:rPr>
              <a:t>}</a:t>
            </a:r>
            <a:br/>
            <a:br/>
            <a:r>
              <a:rPr>
                <a:latin typeface="Courier"/>
              </a:rPr>
              <a:t>used </a:t>
            </a:r>
            <a:r>
              <a:rPr>
                <a:solidFill>
                  <a:srgbClr val="666666"/>
                </a:solidFill>
                <a:latin typeface="Courier"/>
              </a:rPr>
              <a:t>=</a:t>
            </a:r>
            <a:r>
              <a:rPr>
                <a:latin typeface="Courier"/>
              </a:rPr>
              <a:t> coping[</a:t>
            </a:r>
            <a:r>
              <a:rPr>
                <a:solidFill>
                  <a:srgbClr val="008000"/>
                </a:solidFill>
                <a:latin typeface="Courier"/>
              </a:rPr>
              <a:t>list</a:t>
            </a:r>
            <a:r>
              <a:rPr>
                <a:latin typeface="Courier"/>
              </a:rPr>
              <a:t>(PHASE)].eq(</a:t>
            </a:r>
            <a:r>
              <a:rPr>
                <a:solidFill>
                  <a:srgbClr val="4070A0"/>
                </a:solidFill>
                <a:latin typeface="Courier"/>
              </a:rPr>
              <a:t>"yes"</a:t>
            </a:r>
            <a:r>
              <a:rPr>
                <a:latin typeface="Courier"/>
              </a:rPr>
              <a:t>)</a:t>
            </a:r>
            <a:br/>
            <a:r>
              <a:rPr>
                <a:latin typeface="Courier"/>
              </a:rPr>
              <a:t>severity </a:t>
            </a:r>
            <a:r>
              <a:rPr>
                <a:solidFill>
                  <a:srgbClr val="666666"/>
                </a:solidFill>
                <a:latin typeface="Courier"/>
              </a:rPr>
              <a:t>=</a:t>
            </a:r>
            <a:r>
              <a:rPr>
                <a:latin typeface="Courier"/>
              </a:rPr>
              <a:t> pd.Series(</a:t>
            </a:r>
            <a:r>
              <a:rPr>
                <a:solidFill>
                  <a:srgbClr val="4070A0"/>
                </a:solidFill>
                <a:latin typeface="Courier"/>
              </a:rPr>
              <a:t>"none"</a:t>
            </a:r>
            <a:r>
              <a:rPr>
                <a:latin typeface="Courier"/>
              </a:rPr>
              <a:t>, index</a:t>
            </a:r>
            <a:r>
              <a:rPr>
                <a:solidFill>
                  <a:srgbClr val="666666"/>
                </a:solidFill>
                <a:latin typeface="Courier"/>
              </a:rPr>
              <a:t>=</a:t>
            </a:r>
            <a:r>
              <a:rPr>
                <a:latin typeface="Courier"/>
              </a:rPr>
              <a:t>coping.index)</a:t>
            </a:r>
            <a:br/>
            <a:r>
              <a:rPr b="1">
                <a:solidFill>
                  <a:srgbClr val="007020"/>
                </a:solidFill>
                <a:latin typeface="Courier"/>
              </a:rPr>
              <a:t>for</a:t>
            </a:r>
            <a:r>
              <a:rPr>
                <a:latin typeface="Courier"/>
              </a:rPr>
              <a:t> strategy, phase </a:t>
            </a:r>
            <a:r>
              <a:rPr b="1">
                <a:solidFill>
                  <a:srgbClr val="007020"/>
                </a:solidFill>
                <a:latin typeface="Courier"/>
              </a:rPr>
              <a:t>in</a:t>
            </a:r>
            <a:r>
              <a:rPr>
                <a:latin typeface="Courier"/>
              </a:rPr>
              <a:t> PHASE.items():</a:t>
            </a:r>
            <a:br/>
            <a:r>
              <a:rPr>
                <a:latin typeface="Courier"/>
              </a:rPr>
              <a:t>    higher </a:t>
            </a:r>
            <a:r>
              <a:rPr>
                <a:solidFill>
                  <a:srgbClr val="666666"/>
                </a:solidFill>
                <a:latin typeface="Courier"/>
              </a:rPr>
              <a:t>=</a:t>
            </a:r>
            <a:r>
              <a:rPr>
                <a:latin typeface="Courier"/>
              </a:rPr>
              <a:t> used[strategy] </a:t>
            </a:r>
            <a:r>
              <a:rPr>
                <a:solidFill>
                  <a:srgbClr val="666666"/>
                </a:solidFill>
                <a:latin typeface="Courier"/>
              </a:rPr>
              <a:t>&amp;</a:t>
            </a:r>
            <a:r>
              <a:rPr>
                <a:latin typeface="Courier"/>
              </a:rPr>
              <a:t> (severity.</a:t>
            </a:r>
            <a:r>
              <a:rPr>
                <a:solidFill>
                  <a:srgbClr val="008000"/>
                </a:solidFill>
                <a:latin typeface="Courier"/>
              </a:rPr>
              <a:t>map</a:t>
            </a:r>
            <a:r>
              <a:rPr>
                <a:latin typeface="Courier"/>
              </a:rPr>
              <a:t>(RANK) </a:t>
            </a:r>
            <a:r>
              <a:rPr>
                <a:solidFill>
                  <a:srgbClr val="666666"/>
                </a:solidFill>
                <a:latin typeface="Courier"/>
              </a:rPr>
              <a:t>&lt;</a:t>
            </a:r>
            <a:r>
              <a:rPr>
                <a:latin typeface="Courier"/>
              </a:rPr>
              <a:t> RANK[phase])</a:t>
            </a:r>
            <a:br/>
            <a:r>
              <a:rPr>
                <a:latin typeface="Courier"/>
              </a:rPr>
              <a:t>    severity[higher] </a:t>
            </a:r>
            <a:r>
              <a:rPr>
                <a:solidFill>
                  <a:srgbClr val="666666"/>
                </a:solidFill>
                <a:latin typeface="Courier"/>
              </a:rPr>
              <a:t>=</a:t>
            </a:r>
            <a:r>
              <a:rPr>
                <a:latin typeface="Courier"/>
              </a:rPr>
              <a:t> phase</a:t>
            </a:r>
            <a:br/>
            <a:br/>
            <a:r>
              <a:rPr>
                <a:solidFill>
                  <a:srgbClr val="008000"/>
                </a:solidFill>
                <a:latin typeface="Courier"/>
              </a:rPr>
              <a:t>print</a:t>
            </a:r>
            <a:r>
              <a:rPr>
                <a:latin typeface="Courier"/>
              </a:rPr>
              <a:t>((severity.value_counts(normalize</a:t>
            </a:r>
            <a:r>
              <a:rPr>
                <a:solidFill>
                  <a:srgbClr val="666666"/>
                </a:solidFill>
                <a:latin typeface="Courier"/>
              </a:rPr>
              <a:t>=</a:t>
            </a:r>
            <a:r>
              <a:rPr>
                <a:solidFill>
                  <a:srgbClr val="19177C"/>
                </a:solidFill>
                <a:latin typeface="Courier"/>
              </a:rPr>
              <a:t>True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et pourquoi ce n’est pas un indice de plus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phase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7D9029"/>
                </a:solidFill>
                <a:latin typeface="Courier"/>
              </a:rPr>
              <a:t>sold_household_assets =</a:t>
            </a:r>
            <a:r>
              <a:rPr>
                <a:latin typeface="Courier"/>
              </a:rPr>
              <a:t> </a:t>
            </a:r>
            <a:r>
              <a:rPr>
                <a:solidFill>
                  <a:srgbClr val="4070A0"/>
                </a:solidFill>
                <a:latin typeface="Courier"/>
              </a:rPr>
              <a:t>"stress"</a:t>
            </a:r>
            <a:r>
              <a:rPr>
                <a:latin typeface="Courier"/>
              </a:rPr>
              <a:t>, </a:t>
            </a:r>
            <a:r>
              <a:rPr>
                <a:solidFill>
                  <a:srgbClr val="7D9029"/>
                </a:solidFill>
                <a:latin typeface="Courier"/>
              </a:rPr>
              <a:t>spent_savings =</a:t>
            </a:r>
            <a:r>
              <a:rPr>
                <a:latin typeface="Courier"/>
              </a:rPr>
              <a:t> </a:t>
            </a:r>
            <a:r>
              <a:rPr>
                <a:solidFill>
                  <a:srgbClr val="4070A0"/>
                </a:solidFill>
                <a:latin typeface="Courier"/>
              </a:rPr>
              <a:t>"stress"</a:t>
            </a:r>
            <a:r>
              <a:rPr>
                <a:latin typeface="Courier"/>
              </a:rPr>
              <a:t>,</a:t>
            </a:r>
            <a:br/>
            <a:r>
              <a:rPr>
                <a:latin typeface="Courier"/>
              </a:rPr>
              <a:t>           </a:t>
            </a:r>
            <a:r>
              <a:rPr>
                <a:solidFill>
                  <a:srgbClr val="7D9029"/>
                </a:solidFill>
                <a:latin typeface="Courier"/>
              </a:rPr>
              <a:t>borrowed_money =</a:t>
            </a:r>
            <a:r>
              <a:rPr>
                <a:latin typeface="Courier"/>
              </a:rPr>
              <a:t> </a:t>
            </a:r>
            <a:r>
              <a:rPr>
                <a:solidFill>
                  <a:srgbClr val="4070A0"/>
                </a:solidFill>
                <a:latin typeface="Courier"/>
              </a:rPr>
              <a:t>"stress"</a:t>
            </a:r>
            <a:r>
              <a:rPr>
                <a:latin typeface="Courier"/>
              </a:rPr>
              <a:t>, </a:t>
            </a:r>
            <a:r>
              <a:rPr>
                <a:solidFill>
                  <a:srgbClr val="7D9029"/>
                </a:solidFill>
                <a:latin typeface="Courier"/>
              </a:rPr>
              <a:t>sold_more_animals_than_usual =</a:t>
            </a:r>
            <a:r>
              <a:rPr>
                <a:latin typeface="Courier"/>
              </a:rPr>
              <a:t> </a:t>
            </a:r>
            <a:r>
              <a:rPr>
                <a:solidFill>
                  <a:srgbClr val="4070A0"/>
                </a:solidFill>
                <a:latin typeface="Courier"/>
              </a:rPr>
              <a:t>"stress"</a:t>
            </a:r>
            <a:r>
              <a:rPr>
                <a:latin typeface="Courier"/>
              </a:rPr>
              <a:t>,</a:t>
            </a:r>
            <a:br/>
            <a:r>
              <a:rPr>
                <a:latin typeface="Courier"/>
              </a:rPr>
              <a:t>           </a:t>
            </a:r>
            <a:r>
              <a:rPr>
                <a:solidFill>
                  <a:srgbClr val="7D9029"/>
                </a:solidFill>
                <a:latin typeface="Courier"/>
              </a:rPr>
              <a:t>sold_productive_assets =</a:t>
            </a:r>
            <a:r>
              <a:rPr>
                <a:latin typeface="Courier"/>
              </a:rPr>
              <a:t> </a:t>
            </a:r>
            <a:r>
              <a:rPr>
                <a:solidFill>
                  <a:srgbClr val="4070A0"/>
                </a:solidFill>
                <a:latin typeface="Courier"/>
              </a:rPr>
              <a:t>"crisis"</a:t>
            </a:r>
            <a:r>
              <a:rPr>
                <a:latin typeface="Courier"/>
              </a:rPr>
              <a:t>,</a:t>
            </a:r>
            <a:br/>
            <a:r>
              <a:rPr>
                <a:latin typeface="Courier"/>
              </a:rPr>
              <a:t>           </a:t>
            </a:r>
            <a:r>
              <a:rPr>
                <a:solidFill>
                  <a:srgbClr val="7D9029"/>
                </a:solidFill>
                <a:latin typeface="Courier"/>
              </a:rPr>
              <a:t>withdrew_children_from_school =</a:t>
            </a:r>
            <a:r>
              <a:rPr>
                <a:latin typeface="Courier"/>
              </a:rPr>
              <a:t> </a:t>
            </a:r>
            <a:r>
              <a:rPr>
                <a:solidFill>
                  <a:srgbClr val="4070A0"/>
                </a:solidFill>
                <a:latin typeface="Courier"/>
              </a:rPr>
              <a:t>"crisis"</a:t>
            </a:r>
            <a:r>
              <a:rPr>
                <a:latin typeface="Courier"/>
              </a:rPr>
              <a:t>,</a:t>
            </a:r>
            <a:br/>
            <a:r>
              <a:rPr>
                <a:latin typeface="Courier"/>
              </a:rPr>
              <a:t>           </a:t>
            </a:r>
            <a:r>
              <a:rPr>
                <a:solidFill>
                  <a:srgbClr val="7D9029"/>
                </a:solidFill>
                <a:latin typeface="Courier"/>
              </a:rPr>
              <a:t>reduced_health_expenditure =</a:t>
            </a:r>
            <a:r>
              <a:rPr>
                <a:latin typeface="Courier"/>
              </a:rPr>
              <a:t> </a:t>
            </a:r>
            <a:r>
              <a:rPr>
                <a:solidFill>
                  <a:srgbClr val="4070A0"/>
                </a:solidFill>
                <a:latin typeface="Courier"/>
              </a:rPr>
              <a:t>"crisis"</a:t>
            </a:r>
            <a:r>
              <a:rPr>
                <a:latin typeface="Courier"/>
              </a:rPr>
              <a:t>,</a:t>
            </a:r>
            <a:br/>
            <a:r>
              <a:rPr>
                <a:latin typeface="Courier"/>
              </a:rPr>
              <a:t>           </a:t>
            </a:r>
            <a:r>
              <a:rPr>
                <a:solidFill>
                  <a:srgbClr val="7D9029"/>
                </a:solidFill>
                <a:latin typeface="Courier"/>
              </a:rPr>
              <a:t>sold_house_or_land =</a:t>
            </a:r>
            <a:r>
              <a:rPr>
                <a:latin typeface="Courier"/>
              </a:rPr>
              <a:t> </a:t>
            </a:r>
            <a:r>
              <a:rPr>
                <a:solidFill>
                  <a:srgbClr val="4070A0"/>
                </a:solidFill>
                <a:latin typeface="Courier"/>
              </a:rPr>
              <a:t>"emergency"</a:t>
            </a:r>
            <a:r>
              <a:rPr>
                <a:latin typeface="Courier"/>
              </a:rPr>
              <a:t>, </a:t>
            </a:r>
            <a:r>
              <a:rPr>
                <a:solidFill>
                  <a:srgbClr val="7D9029"/>
                </a:solidFill>
                <a:latin typeface="Courier"/>
              </a:rPr>
              <a:t>begged =</a:t>
            </a:r>
            <a:r>
              <a:rPr>
                <a:latin typeface="Courier"/>
              </a:rPr>
              <a:t> </a:t>
            </a:r>
            <a:r>
              <a:rPr>
                <a:solidFill>
                  <a:srgbClr val="4070A0"/>
                </a:solidFill>
                <a:latin typeface="Courier"/>
              </a:rPr>
              <a:t>"emergency"</a:t>
            </a:r>
            <a:r>
              <a:rPr>
                <a:latin typeface="Courier"/>
              </a:rPr>
              <a:t>,</a:t>
            </a:r>
            <a:br/>
            <a:r>
              <a:rPr>
                <a:latin typeface="Courier"/>
              </a:rPr>
              <a:t>           </a:t>
            </a:r>
            <a:r>
              <a:rPr>
                <a:solidFill>
                  <a:srgbClr val="7D9029"/>
                </a:solidFill>
                <a:latin typeface="Courier"/>
              </a:rPr>
              <a:t>sold_last_female_animals =</a:t>
            </a:r>
            <a:r>
              <a:rPr>
                <a:latin typeface="Courier"/>
              </a:rPr>
              <a:t> </a:t>
            </a:r>
            <a:r>
              <a:rPr>
                <a:solidFill>
                  <a:srgbClr val="4070A0"/>
                </a:solidFill>
                <a:latin typeface="Courier"/>
              </a:rPr>
              <a:t>"emergency"</a:t>
            </a:r>
            <a:r>
              <a:rPr>
                <a:latin typeface="Courier"/>
              </a:rPr>
              <a:t>)</a:t>
            </a:r>
            <a:br/>
            <a:r>
              <a:rPr>
                <a:latin typeface="Courier"/>
              </a:rPr>
              <a:t>rank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7D9029"/>
                </a:solidFill>
                <a:latin typeface="Courier"/>
              </a:rPr>
              <a:t>none =</a:t>
            </a:r>
            <a:r>
              <a:rPr>
                <a:latin typeface="Courier"/>
              </a:rPr>
              <a:t> </a:t>
            </a:r>
            <a:r>
              <a:rPr>
                <a:solidFill>
                  <a:srgbClr val="40A070"/>
                </a:solidFill>
                <a:latin typeface="Courier"/>
              </a:rPr>
              <a:t>0</a:t>
            </a:r>
            <a:r>
              <a:rPr>
                <a:latin typeface="Courier"/>
              </a:rPr>
              <a:t>, </a:t>
            </a:r>
            <a:r>
              <a:rPr>
                <a:solidFill>
                  <a:srgbClr val="7D9029"/>
                </a:solidFill>
                <a:latin typeface="Courier"/>
              </a:rPr>
              <a:t>stress =</a:t>
            </a:r>
            <a:r>
              <a:rPr>
                <a:latin typeface="Courier"/>
              </a:rPr>
              <a:t> </a:t>
            </a:r>
            <a:r>
              <a:rPr>
                <a:solidFill>
                  <a:srgbClr val="40A070"/>
                </a:solidFill>
                <a:latin typeface="Courier"/>
              </a:rPr>
              <a:t>1</a:t>
            </a:r>
            <a:r>
              <a:rPr>
                <a:latin typeface="Courier"/>
              </a:rPr>
              <a:t>, </a:t>
            </a:r>
            <a:r>
              <a:rPr>
                <a:solidFill>
                  <a:srgbClr val="7D9029"/>
                </a:solidFill>
                <a:latin typeface="Courier"/>
              </a:rPr>
              <a:t>crisis =</a:t>
            </a:r>
            <a:r>
              <a:rPr>
                <a:latin typeface="Courier"/>
              </a:rPr>
              <a:t> </a:t>
            </a:r>
            <a:r>
              <a:rPr>
                <a:solidFill>
                  <a:srgbClr val="40A070"/>
                </a:solidFill>
                <a:latin typeface="Courier"/>
              </a:rPr>
              <a:t>2</a:t>
            </a:r>
            <a:r>
              <a:rPr>
                <a:latin typeface="Courier"/>
              </a:rPr>
              <a:t>, </a:t>
            </a:r>
            <a:r>
              <a:rPr>
                <a:solidFill>
                  <a:srgbClr val="7D9029"/>
                </a:solidFill>
                <a:latin typeface="Courier"/>
              </a:rPr>
              <a:t>emergency =</a:t>
            </a:r>
            <a:r>
              <a:rPr>
                <a:latin typeface="Courier"/>
              </a:rPr>
              <a:t> </a:t>
            </a:r>
            <a:r>
              <a:rPr>
                <a:solidFill>
                  <a:srgbClr val="40A070"/>
                </a:solidFill>
                <a:latin typeface="Courier"/>
              </a:rPr>
              <a:t>3</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et pourquoi ce n’est pas un indice de plus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Classification</a:t>
                      </a:r>
                    </a:p>
                  </a:txBody>
                  <a:tcPr/>
                </a:tc>
                <a:tc>
                  <a:txBody>
                    <a:bodyPr/>
                    <a:lstStyle/>
                    <a:p>
                      <a:pPr lvl="0" indent="0" marL="0">
                        <a:buNone/>
                      </a:pPr>
                      <a:r>
                        <a:rPr/>
                        <a:t>Ménages</a:t>
                      </a:r>
                    </a:p>
                  </a:txBody>
                  <a:tcPr/>
                </a:tc>
                <a:tc>
                  <a:txBody>
                    <a:bodyPr/>
                    <a:lstStyle/>
                    <a:p>
                      <a:pPr lvl="0" indent="0" marL="0">
                        <a:buNone/>
                      </a:pPr>
                      <a:r>
                        <a:rPr/>
                        <a:t>Part</a:t>
                      </a:r>
                    </a:p>
                  </a:txBody>
                  <a:tcPr/>
                </a:tc>
              </a:tr>
              <a:tr h="0">
                <a:tc>
                  <a:txBody>
                    <a:bodyPr/>
                    <a:lstStyle/>
                    <a:p>
                      <a:pPr lvl="0" indent="0" marL="0">
                        <a:buNone/>
                      </a:pPr>
                      <a:r>
                        <a:rPr/>
                        <a:t>Aucune</a:t>
                      </a:r>
                    </a:p>
                  </a:txBody>
                </a:tc>
                <a:tc>
                  <a:txBody>
                    <a:bodyPr/>
                    <a:lstStyle/>
                    <a:p>
                      <a:pPr lvl="0" indent="0" marL="0">
                        <a:buNone/>
                      </a:pPr>
                      <a:r>
                        <a:rPr/>
                        <a:t>339</a:t>
                      </a:r>
                    </a:p>
                  </a:txBody>
                </a:tc>
                <a:tc>
                  <a:txBody>
                    <a:bodyPr/>
                    <a:lstStyle/>
                    <a:p>
                      <a:pPr lvl="0" indent="0" marL="0">
                        <a:buNone/>
                      </a:pPr>
                      <a:r>
                        <a:rPr/>
                        <a:t>16,0 %</a:t>
                      </a:r>
                    </a:p>
                  </a:txBody>
                </a:tc>
              </a:tr>
              <a:tr h="0">
                <a:tc>
                  <a:txBody>
                    <a:bodyPr/>
                    <a:lstStyle/>
                    <a:p>
                      <a:pPr lvl="0" indent="0" marL="0">
                        <a:buNone/>
                      </a:pPr>
                      <a:r>
                        <a:rPr/>
                        <a:t>Stress</a:t>
                      </a:r>
                    </a:p>
                  </a:txBody>
                </a:tc>
                <a:tc>
                  <a:txBody>
                    <a:bodyPr/>
                    <a:lstStyle/>
                    <a:p>
                      <a:pPr lvl="0" indent="0" marL="0">
                        <a:buNone/>
                      </a:pPr>
                      <a:r>
                        <a:rPr/>
                        <a:t>754</a:t>
                      </a:r>
                    </a:p>
                  </a:txBody>
                </a:tc>
                <a:tc>
                  <a:txBody>
                    <a:bodyPr/>
                    <a:lstStyle/>
                    <a:p>
                      <a:pPr lvl="0" indent="0" marL="0">
                        <a:buNone/>
                      </a:pPr>
                      <a:r>
                        <a:rPr/>
                        <a:t>35,5 %</a:t>
                      </a:r>
                    </a:p>
                  </a:txBody>
                </a:tc>
              </a:tr>
              <a:tr h="0">
                <a:tc>
                  <a:txBody>
                    <a:bodyPr/>
                    <a:lstStyle/>
                    <a:p>
                      <a:pPr lvl="0" indent="0" marL="0">
                        <a:buNone/>
                      </a:pPr>
                      <a:r>
                        <a:rPr b="1"/>
                        <a:t>Crise</a:t>
                      </a:r>
                    </a:p>
                  </a:txBody>
                </a:tc>
                <a:tc>
                  <a:txBody>
                    <a:bodyPr/>
                    <a:lstStyle/>
                    <a:p>
                      <a:pPr lvl="0" indent="0" marL="0">
                        <a:buNone/>
                      </a:pPr>
                      <a:r>
                        <a:rPr/>
                        <a:t>642</a:t>
                      </a:r>
                    </a:p>
                  </a:txBody>
                </a:tc>
                <a:tc>
                  <a:txBody>
                    <a:bodyPr/>
                    <a:lstStyle/>
                    <a:p>
                      <a:pPr lvl="0" indent="0" marL="0">
                        <a:buNone/>
                      </a:pPr>
                      <a:r>
                        <a:rPr/>
                        <a:t>30,3 %</a:t>
                      </a:r>
                    </a:p>
                  </a:txBody>
                </a:tc>
              </a:tr>
              <a:tr h="0">
                <a:tc>
                  <a:txBody>
                    <a:bodyPr/>
                    <a:lstStyle/>
                    <a:p>
                      <a:pPr lvl="0" indent="0" marL="0">
                        <a:buNone/>
                      </a:pPr>
                      <a:r>
                        <a:rPr b="1"/>
                        <a:t>Urgence</a:t>
                      </a:r>
                    </a:p>
                  </a:txBody>
                </a:tc>
                <a:tc>
                  <a:txBody>
                    <a:bodyPr/>
                    <a:lstStyle/>
                    <a:p>
                      <a:pPr lvl="0" indent="0" marL="0">
                        <a:buNone/>
                      </a:pPr>
                      <a:r>
                        <a:rPr/>
                        <a:t>386</a:t>
                      </a:r>
                    </a:p>
                  </a:txBody>
                </a:tc>
                <a:tc>
                  <a:txBody>
                    <a:bodyPr/>
                    <a:lstStyle/>
                    <a:p>
                      <a:pPr lvl="0" indent="0" marL="0">
                        <a:buNone/>
                      </a:pPr>
                      <a:r>
                        <a:rPr b="1"/>
                        <a:t>18,2 %</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et pourquoi ce n’est pas un indice de plus</a:t>
            </a:r>
          </a:p>
        </p:txBody>
      </p:sp>
      <p:sp>
        <p:nvSpPr>
          <p:cNvPr id="3" name="Content Placeholder 2"/>
          <p:cNvSpPr>
            <a:spLocks noGrp="1"/>
          </p:cNvSpPr>
          <p:nvPr>
            <p:ph idx="1"/>
          </p:nvPr>
        </p:nvSpPr>
        <p:spPr/>
        <p:txBody>
          <a:bodyPr/>
          <a:lstStyle/>
          <a:p>
            <a:pPr lvl="0"/>
            <a:r>
              <a:rPr/>
              <a:t>48,5 % ont employé une stratégie de crise ou d’urgence — Ce seul chiffre est ce que le tableau de preuves IPC retient…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Sans objet n’est pas non — En Python</a:t>
            </a:r>
          </a:p>
        </p:txBody>
      </p:sp>
      <p:sp>
        <p:nvSpPr>
          <p:cNvPr id="3" name="Content Placeholder 2"/>
          <p:cNvSpPr>
            <a:spLocks noGrp="1"/>
          </p:cNvSpPr>
          <p:nvPr>
            <p:ph idx="1"/>
          </p:nvPr>
        </p:nvSpPr>
        <p:spPr/>
        <p:txBody>
          <a:bodyPr/>
          <a:lstStyle/>
          <a:p>
            <a:pPr lvl="0" indent="0">
              <a:buNone/>
            </a:pPr>
            <a:r>
              <a:rPr>
                <a:latin typeface="Courier"/>
              </a:rPr>
              <a:t>answers </a:t>
            </a:r>
            <a:r>
              <a:rPr>
                <a:solidFill>
                  <a:srgbClr val="666666"/>
                </a:solidFill>
                <a:latin typeface="Courier"/>
              </a:rPr>
              <a:t>=</a:t>
            </a:r>
            <a:r>
              <a:rPr>
                <a:latin typeface="Courier"/>
              </a:rPr>
              <a:t> coping[</a:t>
            </a:r>
            <a:r>
              <a:rPr>
                <a:solidFill>
                  <a:srgbClr val="4070A0"/>
                </a:solidFill>
                <a:latin typeface="Courier"/>
              </a:rPr>
              <a:t>"sold_last_female_animals"</a:t>
            </a:r>
            <a:r>
              <a:rPr>
                <a:latin typeface="Courier"/>
              </a:rPr>
              <a:t>].value_counts()</a:t>
            </a:r>
            <a:br/>
            <a:r>
              <a:rPr>
                <a:solidFill>
                  <a:srgbClr val="008000"/>
                </a:solidFill>
                <a:latin typeface="Courier"/>
              </a:rPr>
              <a:t>print</a:t>
            </a:r>
            <a:r>
              <a:rPr>
                <a:latin typeface="Courier"/>
              </a:rPr>
              <a:t>(answers)</a:t>
            </a:r>
            <a:br/>
            <a:br/>
            <a:r>
              <a:rPr>
                <a:latin typeface="Courier"/>
              </a:rPr>
              <a:t>applicable </a:t>
            </a:r>
            <a:r>
              <a:rPr>
                <a:solidFill>
                  <a:srgbClr val="666666"/>
                </a:solidFill>
                <a:latin typeface="Courier"/>
              </a:rPr>
              <a:t>=</a:t>
            </a:r>
            <a:r>
              <a:rPr>
                <a:latin typeface="Courier"/>
              </a:rPr>
              <a:t> coping[</a:t>
            </a:r>
            <a:r>
              <a:rPr>
                <a:solidFill>
                  <a:srgbClr val="4070A0"/>
                </a:solidFill>
                <a:latin typeface="Courier"/>
              </a:rPr>
              <a:t>"sold_last_female_animals"</a:t>
            </a:r>
            <a:r>
              <a:rPr>
                <a:latin typeface="Courier"/>
              </a:rPr>
              <a:t>].isin([</a:t>
            </a:r>
            <a:r>
              <a:rPr>
                <a:solidFill>
                  <a:srgbClr val="4070A0"/>
                </a:solidFill>
                <a:latin typeface="Courier"/>
              </a:rPr>
              <a:t>"yes"</a:t>
            </a:r>
            <a:r>
              <a:rPr>
                <a:latin typeface="Courier"/>
              </a:rPr>
              <a:t>, </a:t>
            </a:r>
            <a:r>
              <a:rPr>
                <a:solidFill>
                  <a:srgbClr val="4070A0"/>
                </a:solidFill>
                <a:latin typeface="Courier"/>
              </a:rPr>
              <a:t>"no"</a:t>
            </a:r>
            <a:r>
              <a:rPr>
                <a:latin typeface="Courier"/>
              </a:rPr>
              <a:t>])</a:t>
            </a:r>
            <a:br/>
            <a:r>
              <a:rPr>
                <a:solidFill>
                  <a:srgbClr val="008000"/>
                </a:solidFill>
                <a:latin typeface="Courier"/>
              </a:rPr>
              <a:t>print</a:t>
            </a:r>
            <a:r>
              <a:rPr>
                <a:latin typeface="Courier"/>
              </a:rPr>
              <a:t>(</a:t>
            </a:r>
            <a:r>
              <a:rPr>
                <a:solidFill>
                  <a:srgbClr val="BB6688"/>
                </a:solidFill>
                <a:latin typeface="Courier"/>
              </a:rPr>
              <a:t>f"prevalence among applicable: "</a:t>
            </a:r>
            <a:br/>
            <a:r>
              <a:rPr>
                <a:latin typeface="Courier"/>
              </a:rPr>
              <a:t>      </a:t>
            </a:r>
            <a:r>
              <a:rPr>
                <a:solidFill>
                  <a:srgbClr val="BB6688"/>
                </a:solidFill>
                <a:latin typeface="Courier"/>
              </a:rPr>
              <a:t>f"</a:t>
            </a:r>
            <a:r>
              <a:rPr>
                <a:solidFill>
                  <a:srgbClr val="4070A0"/>
                </a:solidFill>
                <a:latin typeface="Courier"/>
              </a:rPr>
              <a:t>{</a:t>
            </a:r>
            <a:r>
              <a:rPr>
                <a:latin typeface="Courier"/>
              </a:rPr>
              <a:t>coping</a:t>
            </a:r>
            <a:r>
              <a:rPr>
                <a:solidFill>
                  <a:srgbClr val="4070A0"/>
                </a:solidFill>
                <a:latin typeface="Courier"/>
              </a:rPr>
              <a:t>.</a:t>
            </a:r>
            <a:r>
              <a:rPr>
                <a:latin typeface="Courier"/>
              </a:rPr>
              <a:t>loc[applicable, </a:t>
            </a:r>
            <a:r>
              <a:rPr>
                <a:solidFill>
                  <a:srgbClr val="4070A0"/>
                </a:solidFill>
                <a:latin typeface="Courier"/>
              </a:rPr>
              <a:t>'sold_last_female_animals'</a:t>
            </a:r>
            <a:r>
              <a:rPr>
                <a:latin typeface="Courier"/>
              </a:rPr>
              <a:t>]</a:t>
            </a:r>
            <a:r>
              <a:rPr>
                <a:solidFill>
                  <a:srgbClr val="4070A0"/>
                </a:solidFill>
                <a:latin typeface="Courier"/>
              </a:rPr>
              <a:t>.</a:t>
            </a:r>
            <a:r>
              <a:rPr>
                <a:latin typeface="Courier"/>
              </a:rPr>
              <a:t>eq(</a:t>
            </a:r>
            <a:r>
              <a:rPr>
                <a:solidFill>
                  <a:srgbClr val="4070A0"/>
                </a:solidFill>
                <a:latin typeface="Courier"/>
              </a:rPr>
              <a:t>'yes'</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f"prevalence if n/a counted as no: "</a:t>
            </a:r>
            <a:br/>
            <a:r>
              <a:rPr>
                <a:latin typeface="Courier"/>
              </a:rPr>
              <a:t>      </a:t>
            </a:r>
            <a:r>
              <a:rPr>
                <a:solidFill>
                  <a:srgbClr val="BB6688"/>
                </a:solidFill>
                <a:latin typeface="Courier"/>
              </a:rPr>
              <a:t>f"</a:t>
            </a:r>
            <a:r>
              <a:rPr>
                <a:solidFill>
                  <a:srgbClr val="4070A0"/>
                </a:solidFill>
                <a:latin typeface="Courier"/>
              </a:rPr>
              <a:t>{</a:t>
            </a:r>
            <a:r>
              <a:rPr>
                <a:latin typeface="Courier"/>
              </a:rPr>
              <a:t>coping[</a:t>
            </a:r>
            <a:r>
              <a:rPr>
                <a:solidFill>
                  <a:srgbClr val="4070A0"/>
                </a:solidFill>
                <a:latin typeface="Courier"/>
              </a:rPr>
              <a:t>'sold_last_female_animals'</a:t>
            </a:r>
            <a:r>
              <a:rPr>
                <a:latin typeface="Courier"/>
              </a:rPr>
              <a:t>]</a:t>
            </a:r>
            <a:r>
              <a:rPr>
                <a:solidFill>
                  <a:srgbClr val="4070A0"/>
                </a:solidFill>
                <a:latin typeface="Courier"/>
              </a:rPr>
              <a:t>.</a:t>
            </a:r>
            <a:r>
              <a:rPr>
                <a:latin typeface="Courier"/>
              </a:rPr>
              <a:t>eq(</a:t>
            </a:r>
            <a:r>
              <a:rPr>
                <a:solidFill>
                  <a:srgbClr val="4070A0"/>
                </a:solidFill>
                <a:latin typeface="Courier"/>
              </a:rPr>
              <a:t>'yes'</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Sans objet n’est pas non — En R</a:t>
            </a:r>
          </a:p>
        </p:txBody>
      </p:sp>
      <p:sp>
        <p:nvSpPr>
          <p:cNvPr id="3" name="Content Placeholder 2"/>
          <p:cNvSpPr>
            <a:spLocks noGrp="1"/>
          </p:cNvSpPr>
          <p:nvPr>
            <p:ph idx="1"/>
          </p:nvPr>
        </p:nvSpPr>
        <p:spPr/>
        <p:txBody>
          <a:bodyPr/>
          <a:lstStyle/>
          <a:p>
            <a:pPr lvl="0" indent="0">
              <a:buNone/>
            </a:pPr>
            <a:r>
              <a:rPr>
                <a:latin typeface="Courier"/>
              </a:rPr>
              <a:t>coping </a:t>
            </a:r>
            <a:r>
              <a:rPr>
                <a:solidFill>
                  <a:srgbClr val="4070A0"/>
                </a:solidFill>
                <a:latin typeface="Courier"/>
              </a:rPr>
              <a:t>|&gt;</a:t>
            </a:r>
            <a:r>
              <a:rPr>
                <a:latin typeface="Courier"/>
              </a:rPr>
              <a:t> </a:t>
            </a:r>
            <a:r>
              <a:rPr>
                <a:solidFill>
                  <a:srgbClr val="06287E"/>
                </a:solidFill>
                <a:latin typeface="Courier"/>
              </a:rPr>
              <a:t>count</a:t>
            </a:r>
            <a:r>
              <a:rPr>
                <a:latin typeface="Courier"/>
              </a:rPr>
              <a:t>(sold_last_female_animals)</a:t>
            </a:r>
            <a:br/>
            <a:br/>
            <a:r>
              <a:rPr>
                <a:latin typeface="Courier"/>
              </a:rPr>
              <a:t>coping </a:t>
            </a:r>
            <a:r>
              <a:rPr>
                <a:solidFill>
                  <a:srgbClr val="4070A0"/>
                </a:solidFill>
                <a:latin typeface="Courier"/>
              </a:rPr>
              <a:t>|&gt;</a:t>
            </a:r>
            <a:br/>
            <a:r>
              <a:rPr>
                <a:latin typeface="Courier"/>
              </a:rPr>
              <a:t>  </a:t>
            </a:r>
            <a:r>
              <a:rPr>
                <a:solidFill>
                  <a:srgbClr val="06287E"/>
                </a:solidFill>
                <a:latin typeface="Courier"/>
              </a:rPr>
              <a:t>filter</a:t>
            </a:r>
            <a:r>
              <a:rPr>
                <a:latin typeface="Courier"/>
              </a:rPr>
              <a:t>(sold_last_female_animals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"yes"</a:t>
            </a:r>
            <a:r>
              <a:rPr>
                <a:latin typeface="Courier"/>
              </a:rPr>
              <a:t>, </a:t>
            </a:r>
            <a:r>
              <a:rPr>
                <a:solidFill>
                  <a:srgbClr val="4070A0"/>
                </a:solidFill>
                <a:latin typeface="Courier"/>
              </a:rPr>
              <a:t>"no"</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prevalence =</a:t>
            </a:r>
            <a:r>
              <a:rPr>
                <a:latin typeface="Courier"/>
              </a:rPr>
              <a:t> </a:t>
            </a:r>
            <a:r>
              <a:rPr>
                <a:solidFill>
                  <a:srgbClr val="06287E"/>
                </a:solidFill>
                <a:latin typeface="Courier"/>
              </a:rPr>
              <a:t>mean</a:t>
            </a:r>
            <a:r>
              <a:rPr>
                <a:latin typeface="Courier"/>
              </a:rPr>
              <a:t>(sold_last_female_animals </a:t>
            </a:r>
            <a:r>
              <a:rPr>
                <a:solidFill>
                  <a:srgbClr val="4070A0"/>
                </a:solidFill>
                <a:latin typeface="Courier"/>
              </a:rPr>
              <a:t>==</a:t>
            </a:r>
            <a:r>
              <a:rPr>
                <a:latin typeface="Courier"/>
              </a:rPr>
              <a:t> </a:t>
            </a:r>
            <a:r>
              <a:rPr>
                <a:solidFill>
                  <a:srgbClr val="4070A0"/>
                </a:solidFill>
                <a:latin typeface="Courier"/>
              </a:rPr>
              <a:t>"yes"</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Sans objet n’est pas non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Stratégie</a:t>
                      </a:r>
                    </a:p>
                  </a:txBody>
                  <a:tcPr/>
                </a:tc>
                <a:tc>
                  <a:txBody>
                    <a:bodyPr/>
                    <a:lstStyle/>
                    <a:p>
                      <a:pPr lvl="0" indent="0" marL="0">
                        <a:buNone/>
                      </a:pPr>
                      <a:r>
                        <a:rPr/>
                        <a:t>Parmi les ménages concernés</a:t>
                      </a:r>
                    </a:p>
                  </a:txBody>
                  <a:tcPr/>
                </a:tc>
                <a:tc>
                  <a:txBody>
                    <a:bodyPr/>
                    <a:lstStyle/>
                    <a:p>
                      <a:pPr lvl="0" indent="0" marL="0">
                        <a:buNone/>
                      </a:pPr>
                      <a:r>
                        <a:rPr/>
                        <a:t>Si « sans objet » compté comme non</a:t>
                      </a:r>
                    </a:p>
                  </a:txBody>
                  <a:tcPr/>
                </a:tc>
              </a:tr>
              <a:tr h="0">
                <a:tc>
                  <a:txBody>
                    <a:bodyPr/>
                    <a:lstStyle/>
                    <a:p>
                      <a:pPr lvl="0" indent="0" marL="0">
                        <a:buNone/>
                      </a:pPr>
                      <a:r>
                        <a:rPr/>
                        <a:t>Vente d’animaux au-delà de l’habitude</a:t>
                      </a:r>
                    </a:p>
                  </a:txBody>
                </a:tc>
                <a:tc>
                  <a:txBody>
                    <a:bodyPr/>
                    <a:lstStyle/>
                    <a:p>
                      <a:pPr lvl="0" indent="0" marL="0">
                        <a:buNone/>
                      </a:pPr>
                      <a:r>
                        <a:rPr b="1"/>
                        <a:t>37,4 %</a:t>
                      </a:r>
                    </a:p>
                  </a:txBody>
                </a:tc>
                <a:tc>
                  <a:txBody>
                    <a:bodyPr/>
                    <a:lstStyle/>
                    <a:p>
                      <a:pPr lvl="0" indent="0" marL="0">
                        <a:buNone/>
                      </a:pPr>
                      <a:r>
                        <a:rPr/>
                        <a:t>27,5 %</a:t>
                      </a:r>
                    </a:p>
                  </a:txBody>
                </a:tc>
              </a:tr>
              <a:tr h="0">
                <a:tc>
                  <a:txBody>
                    <a:bodyPr/>
                    <a:lstStyle/>
                    <a:p>
                      <a:pPr lvl="0" indent="0" marL="0">
                        <a:buNone/>
                      </a:pPr>
                      <a:r>
                        <a:rPr/>
                        <a:t>Vente d’actifs productifs</a:t>
                      </a:r>
                    </a:p>
                  </a:txBody>
                </a:tc>
                <a:tc>
                  <a:txBody>
                    <a:bodyPr/>
                    <a:lstStyle/>
                    <a:p>
                      <a:pPr lvl="0" indent="0" marL="0">
                        <a:buNone/>
                      </a:pPr>
                      <a:r>
                        <a:rPr/>
                        <a:t>19,8 %</a:t>
                      </a:r>
                    </a:p>
                  </a:txBody>
                </a:tc>
                <a:tc>
                  <a:txBody>
                    <a:bodyPr/>
                    <a:lstStyle/>
                    <a:p>
                      <a:pPr lvl="0" indent="0" marL="0">
                        <a:buNone/>
                      </a:pPr>
                      <a:r>
                        <a:rPr/>
                        <a:t>17,3 %</a:t>
                      </a:r>
                    </a:p>
                  </a:txBody>
                </a:tc>
              </a:tr>
              <a:tr h="0">
                <a:tc>
                  <a:txBody>
                    <a:bodyPr/>
                    <a:lstStyle/>
                    <a:p>
                      <a:pPr lvl="0" indent="0" marL="0">
                        <a:buNone/>
                      </a:pPr>
                      <a:r>
                        <a:rPr/>
                        <a:t>Retrait des enfants de l’école</a:t>
                      </a:r>
                    </a:p>
                  </a:txBody>
                </a:tc>
                <a:tc>
                  <a:txBody>
                    <a:bodyPr/>
                    <a:lstStyle/>
                    <a:p>
                      <a:pPr lvl="0" indent="0" marL="0">
                        <a:buNone/>
                      </a:pPr>
                      <a:r>
                        <a:rPr/>
                        <a:t>19,7 %</a:t>
                      </a:r>
                    </a:p>
                  </a:txBody>
                </a:tc>
                <a:tc>
                  <a:txBody>
                    <a:bodyPr/>
                    <a:lstStyle/>
                    <a:p>
                      <a:pPr lvl="0" indent="0" marL="0">
                        <a:buNone/>
                      </a:pPr>
                      <a:r>
                        <a:rPr/>
                        <a:t>16,5 %</a:t>
                      </a:r>
                    </a:p>
                  </a:txBody>
                </a:tc>
              </a:tr>
              <a:tr h="0">
                <a:tc>
                  <a:txBody>
                    <a:bodyPr/>
                    <a:lstStyle/>
                    <a:p>
                      <a:pPr lvl="0" indent="0" marL="0">
                        <a:buNone/>
                      </a:pPr>
                      <a:r>
                        <a:rPr/>
                        <a:t>Vente des dernières femelles</a:t>
                      </a:r>
                    </a:p>
                  </a:txBody>
                </a:tc>
                <a:tc>
                  <a:txBody>
                    <a:bodyPr/>
                    <a:lstStyle/>
                    <a:p>
                      <a:pPr lvl="0" indent="0" marL="0">
                        <a:buNone/>
                      </a:pPr>
                      <a:r>
                        <a:rPr/>
                        <a:t>8,6 %</a:t>
                      </a:r>
                    </a:p>
                  </a:txBody>
                </a:tc>
                <a:tc>
                  <a:txBody>
                    <a:bodyPr/>
                    <a:lstStyle/>
                    <a:p>
                      <a:pPr lvl="0" indent="0" marL="0">
                        <a:buNone/>
                      </a:pPr>
                      <a:r>
                        <a:rPr/>
                        <a:t>5,8 %</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Sans objet n’est pas non</a:t>
            </a:r>
          </a:p>
        </p:txBody>
      </p:sp>
      <p:sp>
        <p:nvSpPr>
          <p:cNvPr id="3" name="Content Placeholder 2"/>
          <p:cNvSpPr>
            <a:spLocks noGrp="1"/>
          </p:cNvSpPr>
          <p:nvPr>
            <p:ph idx="1"/>
          </p:nvPr>
        </p:nvSpPr>
        <p:spPr/>
        <p:txBody>
          <a:bodyPr/>
          <a:lstStyle/>
          <a:p>
            <a:pPr lvl="0"/>
            <a:r>
              <a:rPr/>
              <a:t>Dix points d’écart sur la première ligne — Le dénominateur d’une prévalence par stratégie est l’ensemble des ménages…</a:t>
            </a:r>
          </a:p>
          <a:p>
            <a:pPr lvl="0"/>
            <a:r>
              <a:rPr/>
              <a:t>La classification au niveau du ménage y survit et la prévalence par stratégie non — car un maximum sur des valeurs…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où la distinction a été perdue — En Python</a:t>
            </a:r>
          </a:p>
        </p:txBody>
      </p:sp>
      <p:sp>
        <p:nvSpPr>
          <p:cNvPr id="3" name="Content Placeholder 2"/>
          <p:cNvSpPr>
            <a:spLocks noGrp="1"/>
          </p:cNvSpPr>
          <p:nvPr>
            <p:ph idx="1"/>
          </p:nvPr>
        </p:nvSpPr>
        <p:spPr/>
        <p:txBody>
          <a:bodyPr/>
          <a:lstStyle/>
          <a:p>
            <a:pPr lvl="0" indent="0">
              <a:buNone/>
            </a:pPr>
            <a:r>
              <a:rPr>
                <a:latin typeface="Courier"/>
              </a:rPr>
              <a:t>by_district </a:t>
            </a:r>
            <a:r>
              <a:rPr>
                <a:solidFill>
                  <a:srgbClr val="666666"/>
                </a:solidFill>
                <a:latin typeface="Courier"/>
              </a:rPr>
              <a:t>=</a:t>
            </a:r>
            <a:r>
              <a:rPr>
                <a:latin typeface="Courier"/>
              </a:rPr>
              <a:t> coping.groupby(</a:t>
            </a:r>
            <a:r>
              <a:rPr>
                <a:solidFill>
                  <a:srgbClr val="4070A0"/>
                </a:solidFill>
                <a:latin typeface="Courier"/>
              </a:rPr>
              <a:t>"district"</a:t>
            </a:r>
            <a:r>
              <a:rPr>
                <a:latin typeface="Courier"/>
              </a:rPr>
              <a:t>)[</a:t>
            </a:r>
            <a:r>
              <a:rPr>
                <a:solidFill>
                  <a:srgbClr val="4070A0"/>
                </a:solidFill>
                <a:latin typeface="Courier"/>
              </a:rPr>
              <a:t>"sold_last_female_animals"</a:t>
            </a:r>
            <a:r>
              <a:rPr>
                <a:latin typeface="Courier"/>
              </a:rPr>
              <a:t>].agg(</a:t>
            </a:r>
            <a:br/>
            <a:r>
              <a:rPr>
                <a:latin typeface="Courier"/>
              </a:rPr>
              <a:t>    yes</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"yes"</a:t>
            </a:r>
            <a:r>
              <a:rPr>
                <a:latin typeface="Courier"/>
              </a:rPr>
              <a:t>).</a:t>
            </a:r>
            <a:r>
              <a:rPr>
                <a:solidFill>
                  <a:srgbClr val="008000"/>
                </a:solidFill>
                <a:latin typeface="Courier"/>
              </a:rPr>
              <a:t>sum</a:t>
            </a:r>
            <a:r>
              <a:rPr>
                <a:latin typeface="Courier"/>
              </a:rPr>
              <a:t>(),</a:t>
            </a:r>
            <a:br/>
            <a:r>
              <a:rPr>
                <a:latin typeface="Courier"/>
              </a:rPr>
              <a:t>    applicable</a:t>
            </a:r>
            <a:r>
              <a:rPr>
                <a:solidFill>
                  <a:srgbClr val="666666"/>
                </a:solidFill>
                <a:latin typeface="Courier"/>
              </a:rPr>
              <a:t>=</a:t>
            </a:r>
            <a:r>
              <a:rPr b="1">
                <a:solidFill>
                  <a:srgbClr val="007020"/>
                </a:solidFill>
                <a:latin typeface="Courier"/>
              </a:rPr>
              <a:t>lambda</a:t>
            </a:r>
            <a:r>
              <a:rPr>
                <a:latin typeface="Courier"/>
              </a:rPr>
              <a:t> s: s.isin([</a:t>
            </a:r>
            <a:r>
              <a:rPr>
                <a:solidFill>
                  <a:srgbClr val="4070A0"/>
                </a:solidFill>
                <a:latin typeface="Courier"/>
              </a:rPr>
              <a:t>"yes"</a:t>
            </a:r>
            <a:r>
              <a:rPr>
                <a:latin typeface="Courier"/>
              </a:rPr>
              <a:t>, </a:t>
            </a:r>
            <a:r>
              <a:rPr>
                <a:solidFill>
                  <a:srgbClr val="4070A0"/>
                </a:solidFill>
                <a:latin typeface="Courier"/>
              </a:rPr>
              <a:t>"no"</a:t>
            </a:r>
            <a:r>
              <a:rPr>
                <a:latin typeface="Courier"/>
              </a:rPr>
              <a:t>]).</a:t>
            </a:r>
            <a:r>
              <a:rPr>
                <a:solidFill>
                  <a:srgbClr val="008000"/>
                </a:solidFill>
                <a:latin typeface="Courier"/>
              </a:rPr>
              <a:t>sum</a:t>
            </a:r>
            <a:r>
              <a:rPr>
                <a:latin typeface="Courier"/>
              </a:rPr>
              <a:t>(),</a:t>
            </a:r>
            <a:br/>
            <a:r>
              <a:rPr>
                <a:latin typeface="Courier"/>
              </a:rPr>
              <a:t>    not_applicable</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"not-applicable"</a:t>
            </a:r>
            <a:r>
              <a:rPr>
                <a:latin typeface="Courier"/>
              </a:rPr>
              <a:t>).</a:t>
            </a:r>
            <a:r>
              <a:rPr>
                <a:solidFill>
                  <a:srgbClr val="008000"/>
                </a:solidFill>
                <a:latin typeface="Courier"/>
              </a:rPr>
              <a:t>sum</a:t>
            </a:r>
            <a:r>
              <a:rPr>
                <a:latin typeface="Courier"/>
              </a:rPr>
              <a:t>(),</a:t>
            </a:r>
            <a:br/>
            <a:r>
              <a:rPr>
                <a:latin typeface="Courier"/>
              </a:rPr>
              <a:t>)</a:t>
            </a:r>
            <a:br/>
            <a:r>
              <a:rPr>
                <a:latin typeface="Courier"/>
              </a:rPr>
              <a:t>by_district[</a:t>
            </a:r>
            <a:r>
              <a:rPr>
                <a:solidFill>
                  <a:srgbClr val="4070A0"/>
                </a:solidFill>
                <a:latin typeface="Courier"/>
              </a:rPr>
              <a:t>"correct"</a:t>
            </a:r>
            <a:r>
              <a:rPr>
                <a:latin typeface="Courier"/>
              </a:rPr>
              <a:t>] </a:t>
            </a:r>
            <a:r>
              <a:rPr>
                <a:solidFill>
                  <a:srgbClr val="666666"/>
                </a:solidFill>
                <a:latin typeface="Courier"/>
              </a:rPr>
              <a:t>=</a:t>
            </a:r>
            <a:r>
              <a:rPr>
                <a:latin typeface="Courier"/>
              </a:rPr>
              <a:t> by_district[</a:t>
            </a:r>
            <a:r>
              <a:rPr>
                <a:solidFill>
                  <a:srgbClr val="4070A0"/>
                </a:solidFill>
                <a:latin typeface="Courier"/>
              </a:rPr>
              <a:t>"yes"</a:t>
            </a:r>
            <a:r>
              <a:rPr>
                <a:latin typeface="Courier"/>
              </a:rPr>
              <a:t>] </a:t>
            </a:r>
            <a:r>
              <a:rPr>
                <a:solidFill>
                  <a:srgbClr val="666666"/>
                </a:solidFill>
                <a:latin typeface="Courier"/>
              </a:rPr>
              <a:t>/</a:t>
            </a:r>
            <a:r>
              <a:rPr>
                <a:latin typeface="Courier"/>
              </a:rPr>
              <a:t> by_district[</a:t>
            </a:r>
            <a:r>
              <a:rPr>
                <a:solidFill>
                  <a:srgbClr val="4070A0"/>
                </a:solidFill>
                <a:latin typeface="Courier"/>
              </a:rPr>
              <a:t>"applicable"</a:t>
            </a:r>
            <a:r>
              <a:rPr>
                <a:latin typeface="Courier"/>
              </a:rPr>
              <a:t>]</a:t>
            </a:r>
            <a:br/>
            <a:r>
              <a:rPr>
                <a:latin typeface="Courier"/>
              </a:rPr>
              <a:t>by_district[</a:t>
            </a:r>
            <a:r>
              <a:rPr>
                <a:solidFill>
                  <a:srgbClr val="4070A0"/>
                </a:solidFill>
                <a:latin typeface="Courier"/>
              </a:rPr>
              <a:t>"naive"</a:t>
            </a:r>
            <a:r>
              <a:rPr>
                <a:latin typeface="Courier"/>
              </a:rPr>
              <a:t>] </a:t>
            </a:r>
            <a:r>
              <a:rPr>
                <a:solidFill>
                  <a:srgbClr val="666666"/>
                </a:solidFill>
                <a:latin typeface="Courier"/>
              </a:rPr>
              <a:t>=</a:t>
            </a:r>
            <a:r>
              <a:rPr>
                <a:latin typeface="Courier"/>
              </a:rPr>
              <a:t> by_district[</a:t>
            </a:r>
            <a:r>
              <a:rPr>
                <a:solidFill>
                  <a:srgbClr val="4070A0"/>
                </a:solidFill>
                <a:latin typeface="Courier"/>
              </a:rPr>
              <a:t>"yes"</a:t>
            </a:r>
            <a:r>
              <a:rPr>
                <a:latin typeface="Courier"/>
              </a:rPr>
              <a:t>] </a:t>
            </a:r>
            <a:r>
              <a:rPr>
                <a:solidFill>
                  <a:srgbClr val="666666"/>
                </a:solidFill>
                <a:latin typeface="Courier"/>
              </a:rPr>
              <a:t>/</a:t>
            </a:r>
            <a:r>
              <a:rPr>
                <a:latin typeface="Courier"/>
              </a:rPr>
              <a:t> coping.groupby(</a:t>
            </a:r>
            <a:r>
              <a:rPr>
                <a:solidFill>
                  <a:srgbClr val="4070A0"/>
                </a:solidFill>
                <a:latin typeface="Courier"/>
              </a:rPr>
              <a:t>"district"</a:t>
            </a:r>
            <a:r>
              <a:rPr>
                <a:latin typeface="Courier"/>
              </a:rPr>
              <a:t>).size()</a:t>
            </a:r>
            <a:br/>
            <a:r>
              <a:rPr>
                <a:solidFill>
                  <a:srgbClr val="008000"/>
                </a:solidFill>
                <a:latin typeface="Courier"/>
              </a:rPr>
              <a:t>print</a:t>
            </a:r>
            <a:r>
              <a:rPr>
                <a:latin typeface="Courier"/>
              </a:rPr>
              <a:t>((by_district[[</a:t>
            </a:r>
            <a:r>
              <a:rPr>
                <a:solidFill>
                  <a:srgbClr val="4070A0"/>
                </a:solidFill>
                <a:latin typeface="Courier"/>
              </a:rPr>
              <a:t>"correct"</a:t>
            </a:r>
            <a:r>
              <a:rPr>
                <a:latin typeface="Courier"/>
              </a:rPr>
              <a:t>, </a:t>
            </a:r>
            <a:r>
              <a:rPr>
                <a:solidFill>
                  <a:srgbClr val="4070A0"/>
                </a:solidFill>
                <a:latin typeface="Courier"/>
              </a:rPr>
              <a:t>"naive"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où la distinction a été perdue — En R</a:t>
            </a:r>
          </a:p>
        </p:txBody>
      </p:sp>
      <p:sp>
        <p:nvSpPr>
          <p:cNvPr id="3" name="Content Placeholder 2"/>
          <p:cNvSpPr>
            <a:spLocks noGrp="1"/>
          </p:cNvSpPr>
          <p:nvPr>
            <p:ph idx="1"/>
          </p:nvPr>
        </p:nvSpPr>
        <p:spPr/>
        <p:txBody>
          <a:bodyPr/>
          <a:lstStyle/>
          <a:p>
            <a:pPr lvl="0" indent="0">
              <a:buNone/>
            </a:pPr>
            <a:r>
              <a:rPr>
                <a:latin typeface="Courier"/>
              </a:rPr>
              <a:t>coping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yes =</a:t>
            </a:r>
            <a:r>
              <a:rPr>
                <a:latin typeface="Courier"/>
              </a:rPr>
              <a:t> </a:t>
            </a:r>
            <a:r>
              <a:rPr>
                <a:solidFill>
                  <a:srgbClr val="06287E"/>
                </a:solidFill>
                <a:latin typeface="Courier"/>
              </a:rPr>
              <a:t>sum</a:t>
            </a:r>
            <a:r>
              <a:rPr>
                <a:latin typeface="Courier"/>
              </a:rPr>
              <a:t>(sold_last_female_animals </a:t>
            </a:r>
            <a:r>
              <a:rPr>
                <a:solidFill>
                  <a:srgbClr val="4070A0"/>
                </a:solidFill>
                <a:latin typeface="Courier"/>
              </a:rPr>
              <a:t>==</a:t>
            </a:r>
            <a:r>
              <a:rPr>
                <a:latin typeface="Courier"/>
              </a:rPr>
              <a:t> </a:t>
            </a:r>
            <a:r>
              <a:rPr>
                <a:solidFill>
                  <a:srgbClr val="4070A0"/>
                </a:solidFill>
                <a:latin typeface="Courier"/>
              </a:rPr>
              <a:t>"yes"</a:t>
            </a:r>
            <a:r>
              <a:rPr>
                <a:latin typeface="Courier"/>
              </a:rPr>
              <a:t>),</a:t>
            </a:r>
            <a:br/>
            <a:r>
              <a:rPr>
                <a:latin typeface="Courier"/>
              </a:rPr>
              <a:t>            </a:t>
            </a:r>
            <a:r>
              <a:rPr>
                <a:solidFill>
                  <a:srgbClr val="7D9029"/>
                </a:solidFill>
                <a:latin typeface="Courier"/>
              </a:rPr>
              <a:t>applicable =</a:t>
            </a:r>
            <a:r>
              <a:rPr>
                <a:latin typeface="Courier"/>
              </a:rPr>
              <a:t> </a:t>
            </a:r>
            <a:r>
              <a:rPr>
                <a:solidFill>
                  <a:srgbClr val="06287E"/>
                </a:solidFill>
                <a:latin typeface="Courier"/>
              </a:rPr>
              <a:t>sum</a:t>
            </a:r>
            <a:r>
              <a:rPr>
                <a:latin typeface="Courier"/>
              </a:rPr>
              <a:t>(sold_last_female_animals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"yes"</a:t>
            </a:r>
            <a:r>
              <a:rPr>
                <a:latin typeface="Courier"/>
              </a:rPr>
              <a:t>, </a:t>
            </a:r>
            <a:r>
              <a:rPr>
                <a:solidFill>
                  <a:srgbClr val="4070A0"/>
                </a:solidFill>
                <a:latin typeface="Courier"/>
              </a:rPr>
              <a:t>"no"</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district)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correct =</a:t>
            </a:r>
            <a:r>
              <a:rPr>
                <a:latin typeface="Courier"/>
              </a:rPr>
              <a:t> yes </a:t>
            </a:r>
            <a:r>
              <a:rPr>
                <a:solidFill>
                  <a:srgbClr val="4070A0"/>
                </a:solidFill>
                <a:latin typeface="Courier"/>
              </a:rPr>
              <a:t>/</a:t>
            </a:r>
            <a:r>
              <a:rPr>
                <a:latin typeface="Courier"/>
              </a:rPr>
              <a:t> applicable, </a:t>
            </a:r>
            <a:r>
              <a:rPr>
                <a:solidFill>
                  <a:srgbClr val="7D9029"/>
                </a:solidFill>
                <a:latin typeface="Courier"/>
              </a:rPr>
              <a:t>naive =</a:t>
            </a:r>
            <a:r>
              <a:rPr>
                <a:latin typeface="Courier"/>
              </a:rPr>
              <a:t> yes </a:t>
            </a:r>
            <a:r>
              <a:rPr>
                <a:solidFill>
                  <a:srgbClr val="4070A0"/>
                </a:solidFill>
                <a:latin typeface="Courier"/>
              </a:rPr>
              <a:t>/</a:t>
            </a:r>
            <a:r>
              <a:rPr>
                <a:latin typeface="Courier"/>
              </a:rPr>
              <a:t> 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où la distinction a été perdue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Bon dénominateur</a:t>
                      </a:r>
                    </a:p>
                  </a:txBody>
                  <a:tcPr/>
                </a:tc>
                <a:tc>
                  <a:txBody>
                    <a:bodyPr/>
                    <a:lstStyle/>
                    <a:p>
                      <a:pPr lvl="0" indent="0" marL="0">
                        <a:buNone/>
                      </a:pPr>
                      <a:r>
                        <a:rPr/>
                        <a:t>Tous les ménages</a:t>
                      </a:r>
                    </a:p>
                  </a:txBody>
                  <a:tcPr/>
                </a:tc>
              </a:tr>
              <a:tr h="0">
                <a:tc>
                  <a:txBody>
                    <a:bodyPr/>
                    <a:lstStyle/>
                    <a:p>
                      <a:pPr lvl="0" indent="0" marL="0">
                        <a:buNone/>
                      </a:pPr>
                      <a:r>
                        <a:rPr b="1"/>
                        <a:t>Nord-Ouest</a:t>
                      </a:r>
                    </a:p>
                  </a:txBody>
                </a:tc>
                <a:tc>
                  <a:txBody>
                    <a:bodyPr/>
                    <a:lstStyle/>
                    <a:p>
                      <a:pPr lvl="0" indent="0" marL="0">
                        <a:buNone/>
                      </a:pPr>
                      <a:r>
                        <a:rPr b="1"/>
                        <a:t>12,3 %</a:t>
                      </a:r>
                    </a:p>
                  </a:txBody>
                </a:tc>
                <a:tc>
                  <a:txBody>
                    <a:bodyPr/>
                    <a:lstStyle/>
                    <a:p>
                      <a:pPr lvl="0" indent="0" marL="0">
                        <a:buNone/>
                      </a:pPr>
                      <a:r>
                        <a:rPr/>
                        <a:t>6,8 %</a:t>
                      </a:r>
                    </a:p>
                  </a:txBody>
                </a:tc>
              </a:tr>
              <a:tr h="0">
                <a:tc>
                  <a:txBody>
                    <a:bodyPr/>
                    <a:lstStyle/>
                    <a:p>
                      <a:pPr lvl="0" indent="0" marL="0">
                        <a:buNone/>
                      </a:pPr>
                      <a:r>
                        <a:rPr/>
                        <a:t>Artibonite</a:t>
                      </a:r>
                    </a:p>
                  </a:txBody>
                </a:tc>
                <a:tc>
                  <a:txBody>
                    <a:bodyPr/>
                    <a:lstStyle/>
                    <a:p>
                      <a:pPr lvl="0" indent="0" marL="0">
                        <a:buNone/>
                      </a:pPr>
                      <a:r>
                        <a:rPr/>
                        <a:t>9,7 %</a:t>
                      </a:r>
                    </a:p>
                  </a:txBody>
                </a:tc>
                <a:tc>
                  <a:txBody>
                    <a:bodyPr/>
                    <a:lstStyle/>
                    <a:p>
                      <a:pPr lvl="0" indent="0" marL="0">
                        <a:buNone/>
                      </a:pPr>
                      <a:r>
                        <a:rPr/>
                        <a:t>5,3 %</a:t>
                      </a:r>
                    </a:p>
                  </a:txBody>
                </a:tc>
              </a:tr>
              <a:tr h="0">
                <a:tc>
                  <a:txBody>
                    <a:bodyPr/>
                    <a:lstStyle/>
                    <a:p>
                      <a:pPr lvl="0" indent="0" marL="0">
                        <a:buNone/>
                      </a:pPr>
                      <a:r>
                        <a:rPr/>
                        <a:t>Sud</a:t>
                      </a:r>
                    </a:p>
                  </a:txBody>
                </a:tc>
                <a:tc>
                  <a:txBody>
                    <a:bodyPr/>
                    <a:lstStyle/>
                    <a:p>
                      <a:pPr lvl="0" indent="0" marL="0">
                        <a:buNone/>
                      </a:pPr>
                      <a:r>
                        <a:rPr/>
                        <a:t>7,5 %</a:t>
                      </a:r>
                    </a:p>
                  </a:txBody>
                </a:tc>
                <a:tc>
                  <a:txBody>
                    <a:bodyPr/>
                    <a:lstStyle/>
                    <a:p>
                      <a:pPr lvl="0" indent="0" marL="0">
                        <a:buNone/>
                      </a:pPr>
                      <a:r>
                        <a:rPr/>
                        <a:t>4,5 %</a:t>
                      </a:r>
                    </a:p>
                  </a:txBody>
                </a:tc>
              </a:tr>
              <a:tr h="0">
                <a:tc>
                  <a:txBody>
                    <a:bodyPr/>
                    <a:lstStyle/>
                    <a:p>
                      <a:pPr lvl="0" indent="0" marL="0">
                        <a:buNone/>
                      </a:pPr>
                      <a:r>
                        <a:rPr b="1"/>
                        <a:t>Centre</a:t>
                      </a:r>
                    </a:p>
                  </a:txBody>
                </a:tc>
                <a:tc>
                  <a:txBody>
                    <a:bodyPr/>
                    <a:lstStyle/>
                    <a:p>
                      <a:pPr lvl="0" indent="0" marL="0">
                        <a:buNone/>
                      </a:pPr>
                      <a:r>
                        <a:rPr/>
                        <a:t>6,5 %</a:t>
                      </a:r>
                    </a:p>
                  </a:txBody>
                </a:tc>
                <a:tc>
                  <a:txBody>
                    <a:bodyPr/>
                    <a:lstStyle/>
                    <a:p>
                      <a:pPr lvl="0" indent="0" marL="0">
                        <a:buNone/>
                      </a:pPr>
                      <a:r>
                        <a:rPr/>
                        <a:t>6,4 %</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où la distinction a été perdue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(coping.groupby(</a:t>
            </a:r>
            <a:r>
              <a:rPr>
                <a:solidFill>
                  <a:srgbClr val="4070A0"/>
                </a:solidFill>
                <a:latin typeface="Courier"/>
              </a:rPr>
              <a:t>"district"</a:t>
            </a:r>
            <a:r>
              <a:rPr>
                <a:latin typeface="Courier"/>
              </a:rPr>
              <a:t>)[</a:t>
            </a:r>
            <a:r>
              <a:rPr>
                <a:solidFill>
                  <a:srgbClr val="008000"/>
                </a:solidFill>
                <a:latin typeface="Courier"/>
              </a:rPr>
              <a:t>list</a:t>
            </a:r>
            <a:r>
              <a:rPr>
                <a:latin typeface="Courier"/>
              </a:rPr>
              <a:t>(PHASE)]</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block: (block </a:t>
            </a:r>
            <a:r>
              <a:rPr>
                <a:solidFill>
                  <a:srgbClr val="666666"/>
                </a:solidFill>
                <a:latin typeface="Courier"/>
              </a:rPr>
              <a:t>==</a:t>
            </a:r>
            <a:r>
              <a:rPr>
                <a:latin typeface="Courier"/>
              </a:rPr>
              <a:t> </a:t>
            </a:r>
            <a:r>
              <a:rPr>
                <a:solidFill>
                  <a:srgbClr val="4070A0"/>
                </a:solidFill>
                <a:latin typeface="Courier"/>
              </a:rPr>
              <a:t>"not-applicable"</a:t>
            </a:r>
            <a:r>
              <a:rPr>
                <a:latin typeface="Courier"/>
              </a:rPr>
              <a:t>).</a:t>
            </a:r>
            <a:r>
              <a:rPr>
                <a:solidFill>
                  <a:srgbClr val="008000"/>
                </a:solidFill>
                <a:latin typeface="Courier"/>
              </a:rPr>
              <a:t>sum</a:t>
            </a:r>
            <a:r>
              <a:rPr>
                <a:latin typeface="Courier"/>
              </a:rPr>
              <a:t>().</a:t>
            </a:r>
            <a:r>
              <a:rPr>
                <a:solidFill>
                  <a:srgbClr val="008000"/>
                </a:solidFill>
                <a:latin typeface="Courier"/>
              </a:rPr>
              <a:t>sum</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où la distinction a été perdue — En R</a:t>
            </a:r>
          </a:p>
        </p:txBody>
      </p:sp>
      <p:sp>
        <p:nvSpPr>
          <p:cNvPr id="3" name="Content Placeholder 2"/>
          <p:cNvSpPr>
            <a:spLocks noGrp="1"/>
          </p:cNvSpPr>
          <p:nvPr>
            <p:ph idx="1"/>
          </p:nvPr>
        </p:nvSpPr>
        <p:spPr/>
        <p:txBody>
          <a:bodyPr/>
          <a:lstStyle/>
          <a:p>
            <a:pPr lvl="0" indent="0">
              <a:buNone/>
            </a:pPr>
            <a:r>
              <a:rPr>
                <a:latin typeface="Courier"/>
              </a:rPr>
              <a:t>coping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(phase)),</a:t>
            </a:r>
            <a:b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(.x </a:t>
            </a:r>
            <a:r>
              <a:rPr>
                <a:solidFill>
                  <a:srgbClr val="4070A0"/>
                </a:solidFill>
                <a:latin typeface="Courier"/>
              </a:rPr>
              <a:t>==</a:t>
            </a:r>
            <a:r>
              <a:rPr>
                <a:latin typeface="Courier"/>
              </a:rPr>
              <a:t> </a:t>
            </a:r>
            <a:r>
              <a:rPr>
                <a:solidFill>
                  <a:srgbClr val="4070A0"/>
                </a:solidFill>
                <a:latin typeface="Courier"/>
              </a:rPr>
              <a:t>"not-applicable"</a:t>
            </a:r>
            <a:r>
              <a:rPr>
                <a:latin typeface="Courier"/>
              </a:rPr>
              <a:t>)), </a:t>
            </a:r>
            <a:r>
              <a:rPr>
                <a:solidFill>
                  <a:srgbClr val="7D9029"/>
                </a:solidFill>
                <a:latin typeface="Courier"/>
              </a:rPr>
              <a:t>.by =</a:t>
            </a:r>
            <a:r>
              <a:rPr>
                <a:latin typeface="Courier"/>
              </a:rPr>
              <a:t> district)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district où la distinction a été perdue</a:t>
            </a:r>
          </a:p>
        </p:txBody>
      </p:sp>
      <p:sp>
        <p:nvSpPr>
          <p:cNvPr id="3" name="Content Placeholder 2"/>
          <p:cNvSpPr>
            <a:spLocks noGrp="1"/>
          </p:cNvSpPr>
          <p:nvPr>
            <p:ph idx="1"/>
          </p:nvPr>
        </p:nvSpPr>
        <p:spPr/>
        <p:txBody>
          <a:bodyPr/>
          <a:lstStyle/>
          <a:p>
            <a:pPr lvl="0"/>
            <a:r>
              <a:rPr/>
              <a:t>Sur le bon dénominateur, Nord-Ouest vaut presque le double de Centre. Sur le mauvais, les deux sont identiques — Une…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partiel — En Python</a:t>
            </a:r>
          </a:p>
        </p:txBody>
      </p:sp>
      <p:sp>
        <p:nvSpPr>
          <p:cNvPr id="3" name="Content Placeholder 2"/>
          <p:cNvSpPr>
            <a:spLocks noGrp="1"/>
          </p:cNvSpPr>
          <p:nvPr>
            <p:ph idx="1"/>
          </p:nvPr>
        </p:nvSpPr>
        <p:spPr/>
        <p:txBody>
          <a:bodyPr/>
          <a:lstStyle/>
          <a:p>
            <a:pPr lvl="0" indent="0">
              <a:buNone/>
            </a:pPr>
            <a:r>
              <a:rPr>
                <a:latin typeface="Courier"/>
              </a:rPr>
              <a:t>emergency </a:t>
            </a:r>
            <a:r>
              <a:rPr>
                <a:solidFill>
                  <a:srgbClr val="666666"/>
                </a:solidFill>
                <a:latin typeface="Courier"/>
              </a:rPr>
              <a:t>=</a:t>
            </a:r>
            <a:r>
              <a:rPr>
                <a:latin typeface="Courier"/>
              </a:rPr>
              <a:t> [s </a:t>
            </a:r>
            <a:r>
              <a:rPr b="1">
                <a:solidFill>
                  <a:srgbClr val="007020"/>
                </a:solidFill>
                <a:latin typeface="Courier"/>
              </a:rPr>
              <a:t>for</a:t>
            </a:r>
            <a:r>
              <a:rPr>
                <a:latin typeface="Courier"/>
              </a:rPr>
              <a:t> s, phase </a:t>
            </a:r>
            <a:r>
              <a:rPr b="1">
                <a:solidFill>
                  <a:srgbClr val="007020"/>
                </a:solidFill>
                <a:latin typeface="Courier"/>
              </a:rPr>
              <a:t>in</a:t>
            </a:r>
            <a:r>
              <a:rPr>
                <a:latin typeface="Courier"/>
              </a:rPr>
              <a:t> PHASE.items() </a:t>
            </a:r>
            <a:r>
              <a:rPr b="1">
                <a:solidFill>
                  <a:srgbClr val="007020"/>
                </a:solidFill>
                <a:latin typeface="Courier"/>
              </a:rPr>
              <a:t>if</a:t>
            </a:r>
            <a:r>
              <a:rPr>
                <a:latin typeface="Courier"/>
              </a:rPr>
              <a:t> phase </a:t>
            </a:r>
            <a:r>
              <a:rPr>
                <a:solidFill>
                  <a:srgbClr val="666666"/>
                </a:solidFill>
                <a:latin typeface="Courier"/>
              </a:rPr>
              <a:t>==</a:t>
            </a:r>
            <a:r>
              <a:rPr>
                <a:latin typeface="Courier"/>
              </a:rPr>
              <a:t> </a:t>
            </a:r>
            <a:r>
              <a:rPr>
                <a:solidFill>
                  <a:srgbClr val="4070A0"/>
                </a:solidFill>
                <a:latin typeface="Courier"/>
              </a:rPr>
              <a:t>"emergency"</a:t>
            </a:r>
            <a:r>
              <a:rPr>
                <a:latin typeface="Courier"/>
              </a:rPr>
              <a:t>]</a:t>
            </a:r>
            <a:br/>
            <a:r>
              <a:rPr>
                <a:latin typeface="Courier"/>
              </a:rPr>
              <a:t>partial </a:t>
            </a:r>
            <a:r>
              <a:rPr>
                <a:solidFill>
                  <a:srgbClr val="666666"/>
                </a:solidFill>
                <a:latin typeface="Courier"/>
              </a:rPr>
              <a:t>=</a:t>
            </a:r>
            <a:r>
              <a:rPr>
                <a:latin typeface="Courier"/>
              </a:rPr>
              <a:t> coping[emergency].eq(</a:t>
            </a:r>
            <a:r>
              <a:rPr>
                <a:solidFill>
                  <a:srgbClr val="4070A0"/>
                </a:solidFill>
                <a:latin typeface="Courier"/>
              </a:rPr>
              <a:t>""</a:t>
            </a:r>
            <a:r>
              <a:rPr>
                <a:latin typeface="Courier"/>
              </a:rPr>
              <a:t>).</a:t>
            </a:r>
            <a:r>
              <a:rPr>
                <a:solidFill>
                  <a:srgbClr val="008000"/>
                </a:solidFill>
                <a:latin typeface="Courier"/>
              </a:rPr>
              <a:t>all</a:t>
            </a:r>
            <a:r>
              <a:rPr>
                <a:latin typeface="Courier"/>
              </a:rPr>
              <a:t>(axis</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coping[emergency].isna().</a:t>
            </a:r>
            <a:r>
              <a:rPr>
                <a:solidFill>
                  <a:srgbClr val="008000"/>
                </a:solidFill>
                <a:latin typeface="Courier"/>
              </a:rPr>
              <a:t>all</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partial</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households cannot be classified above crisis"</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partiel — En R</a:t>
            </a:r>
          </a:p>
        </p:txBody>
      </p:sp>
      <p:sp>
        <p:nvSpPr>
          <p:cNvPr id="3" name="Content Placeholder 2"/>
          <p:cNvSpPr>
            <a:spLocks noGrp="1"/>
          </p:cNvSpPr>
          <p:nvPr>
            <p:ph idx="1"/>
          </p:nvPr>
        </p:nvSpPr>
        <p:spPr/>
        <p:txBody>
          <a:bodyPr/>
          <a:lstStyle/>
          <a:p>
            <a:pPr lvl="0" indent="0">
              <a:buNone/>
            </a:pPr>
            <a:r>
              <a:rPr>
                <a:latin typeface="Courier"/>
              </a:rPr>
              <a:t>coping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if_all</a:t>
            </a:r>
            <a:r>
              <a:rPr>
                <a:latin typeface="Courier"/>
              </a:rPr>
              <a:t>(</a:t>
            </a:r>
            <a:r>
              <a:rPr>
                <a:solidFill>
                  <a:srgbClr val="06287E"/>
                </a:solidFill>
                <a:latin typeface="Courier"/>
              </a:rPr>
              <a:t>c</a:t>
            </a:r>
            <a:r>
              <a:rPr>
                <a:latin typeface="Courier"/>
              </a:rPr>
              <a:t>(sold_house_or_land, begged, sold_last_female_animals),</a:t>
            </a:r>
            <a:br/>
            <a:r>
              <a:rPr>
                <a:latin typeface="Courier"/>
              </a:rPr>
              <a:t>                        </a:t>
            </a:r>
            <a:r>
              <a:rPr>
                <a:solidFill>
                  <a:srgbClr val="4070A0"/>
                </a:solidFill>
                <a:latin typeface="Courier"/>
              </a:rPr>
              <a:t>~</a:t>
            </a:r>
            <a:r>
              <a:rPr>
                <a:latin typeface="Courier"/>
              </a:rPr>
              <a:t> </a:t>
            </a:r>
            <a:r>
              <a:rPr>
                <a:solidFill>
                  <a:srgbClr val="06287E"/>
                </a:solidFill>
                <a:latin typeface="Courier"/>
              </a:rPr>
              <a:t>is.na</a:t>
            </a:r>
            <a:r>
              <a:rPr>
                <a:latin typeface="Courier"/>
              </a:rPr>
              <a:t>(.x))) </a:t>
            </a:r>
            <a:r>
              <a:rPr>
                <a:solidFill>
                  <a:srgbClr val="4070A0"/>
                </a:solidFill>
                <a:latin typeface="Courier"/>
              </a:rPr>
              <a:t>|&gt;</a:t>
            </a:r>
            <a:r>
              <a:rPr>
                <a:latin typeface="Courier"/>
              </a:rPr>
              <a:t> </a:t>
            </a:r>
            <a:r>
              <a:rPr>
                <a:solidFill>
                  <a:srgbClr val="06287E"/>
                </a:solidFill>
                <a:latin typeface="Courier"/>
              </a:rPr>
              <a:t>nrow</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l’adaptation se mesure à part de la consommation — En Python</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br/>
            <a:r>
              <a:rPr>
                <a:latin typeface="Courier"/>
              </a:rPr>
              <a:t>merged </a:t>
            </a:r>
            <a:r>
              <a:rPr>
                <a:solidFill>
                  <a:srgbClr val="666666"/>
                </a:solidFill>
                <a:latin typeface="Courier"/>
              </a:rPr>
              <a:t>=</a:t>
            </a:r>
            <a:r>
              <a:rPr>
                <a:latin typeface="Courier"/>
              </a:rPr>
              <a:t> survey.merge(coping, on</a:t>
            </a:r>
            <a:r>
              <a:rPr>
                <a:solidFill>
                  <a:srgbClr val="666666"/>
                </a:solidFill>
                <a:latin typeface="Courier"/>
              </a:rPr>
              <a:t>=</a:t>
            </a:r>
            <a:r>
              <a:rPr>
                <a:solidFill>
                  <a:srgbClr val="4070A0"/>
                </a:solidFill>
                <a:latin typeface="Courier"/>
              </a:rPr>
              <a:t>"household_id"</a:t>
            </a:r>
            <a:r>
              <a:rPr>
                <a:latin typeface="Courier"/>
              </a:rPr>
              <a:t>, how</a:t>
            </a:r>
            <a:r>
              <a:rPr>
                <a:solidFill>
                  <a:srgbClr val="666666"/>
                </a:solidFill>
                <a:latin typeface="Courier"/>
              </a:rPr>
              <a:t>=</a:t>
            </a:r>
            <a:r>
              <a:rPr>
                <a:solidFill>
                  <a:srgbClr val="4070A0"/>
                </a:solidFill>
                <a:latin typeface="Courier"/>
              </a:rPr>
              <a:t>"left"</a:t>
            </a:r>
            <a:r>
              <a:rPr>
                <a:latin typeface="Courier"/>
              </a:rPr>
              <a:t>, indicator</a:t>
            </a:r>
            <a:r>
              <a:rPr>
                <a:solidFill>
                  <a:srgbClr val="666666"/>
                </a:solidFill>
                <a:latin typeface="Courier"/>
              </a:rPr>
              <a:t>=</a:t>
            </a:r>
            <a:r>
              <a:rPr>
                <a:solidFill>
                  <a:srgbClr val="19177C"/>
                </a:solidFill>
                <a:latin typeface="Courier"/>
              </a:rPr>
              <a:t>True</a:t>
            </a:r>
            <a:r>
              <a:rPr>
                <a:latin typeface="Courier"/>
              </a:rPr>
              <a:t>)</a:t>
            </a:r>
            <a:br/>
            <a:r>
              <a:rPr>
                <a:solidFill>
                  <a:srgbClr val="008000"/>
                </a:solidFill>
                <a:latin typeface="Courier"/>
              </a:rPr>
              <a:t>print</a:t>
            </a:r>
            <a:r>
              <a:rPr>
                <a:latin typeface="Courier"/>
              </a:rPr>
              <a:t>(merged[</a:t>
            </a:r>
            <a:r>
              <a:rPr>
                <a:solidFill>
                  <a:srgbClr val="4070A0"/>
                </a:solidFill>
                <a:latin typeface="Courier"/>
              </a:rPr>
              <a:t>"_merge"</a:t>
            </a:r>
            <a:r>
              <a:rPr>
                <a:latin typeface="Courier"/>
              </a:rPr>
              <a:t>].value_counts())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l’adaptation se mesure à part de la consommation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left_join</a:t>
            </a:r>
            <a:r>
              <a:rPr>
                <a:latin typeface="Courier"/>
              </a:rPr>
              <a:t>(coping, </a:t>
            </a:r>
            <a:r>
              <a:rPr>
                <a:solidFill>
                  <a:srgbClr val="7D9029"/>
                </a:solidFill>
                <a:latin typeface="Courier"/>
              </a:rPr>
              <a:t>by =</a:t>
            </a:r>
            <a:r>
              <a:rPr>
                <a:latin typeface="Courier"/>
              </a:rPr>
              <a:t> </a:t>
            </a:r>
            <a:r>
              <a:rPr>
                <a:solidFill>
                  <a:srgbClr val="4070A0"/>
                </a:solidFill>
                <a:latin typeface="Courier"/>
              </a:rPr>
              <a:t>"household_id"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matched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(district.y)),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l’adaptation se mesure à part de la consommation</a:t>
            </a:r>
          </a:p>
        </p:txBody>
      </p:sp>
      <p:sp>
        <p:nvSpPr>
          <p:cNvPr id="3" name="Content Placeholder 2"/>
          <p:cNvSpPr>
            <a:spLocks noGrp="1"/>
          </p:cNvSpPr>
          <p:nvPr>
            <p:ph idx="1"/>
          </p:nvPr>
        </p:nvSpPr>
        <p:spPr/>
        <p:txBody>
          <a:bodyPr/>
          <a:lstStyle/>
          <a:p>
            <a:pPr lvl="0"/>
            <a:r>
              <a:rPr/>
              <a:t>C’est l’argument pour mesurer les deux, et la leçon suivante est ce qui arrive quand on le fait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Quatre instruments existent désormais sur ces ménages : consommation, faim, comportements de survie et stratégies d’adaptation.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https://data-analysis.cassion.dev/fr/cours/food-security-ipc/fs-03-livelihood-coping-strategies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ménage est classé par sa pire stratégie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Dix stratégies, trois phases de sévérité, et la règle est le maximum plutôt que la somme. 18,2 % de ces ménages ont employé une stratégie d’urgence, et la façon dont un district a traité « sans objet » rend ses prévalences fausses tout en laissant sa classification intacte.</vt:lpwstr>
  </property>
</Properties>
</file>